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28"/>
  </p:notesMasterIdLst>
  <p:sldIdLst>
    <p:sldId id="613" r:id="rId2"/>
    <p:sldId id="611" r:id="rId3"/>
    <p:sldId id="570" r:id="rId4"/>
    <p:sldId id="584" r:id="rId5"/>
    <p:sldId id="509" r:id="rId6"/>
    <p:sldId id="571" r:id="rId7"/>
    <p:sldId id="594" r:id="rId8"/>
    <p:sldId id="572" r:id="rId9"/>
    <p:sldId id="595" r:id="rId10"/>
    <p:sldId id="573" r:id="rId11"/>
    <p:sldId id="575" r:id="rId12"/>
    <p:sldId id="601" r:id="rId13"/>
    <p:sldId id="576" r:id="rId14"/>
    <p:sldId id="596" r:id="rId15"/>
    <p:sldId id="577" r:id="rId16"/>
    <p:sldId id="607" r:id="rId17"/>
    <p:sldId id="587" r:id="rId18"/>
    <p:sldId id="516" r:id="rId19"/>
    <p:sldId id="519" r:id="rId20"/>
    <p:sldId id="520" r:id="rId21"/>
    <p:sldId id="521" r:id="rId22"/>
    <p:sldId id="608" r:id="rId23"/>
    <p:sldId id="589" r:id="rId24"/>
    <p:sldId id="522" r:id="rId25"/>
    <p:sldId id="523" r:id="rId26"/>
    <p:sldId id="614" r:id="rId27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1" autoAdjust="0"/>
    <p:restoredTop sz="93197" autoAdjust="0"/>
  </p:normalViewPr>
  <p:slideViewPr>
    <p:cSldViewPr>
      <p:cViewPr varScale="1">
        <p:scale>
          <a:sx n="119" d="100"/>
          <a:sy n="119" d="100"/>
        </p:scale>
        <p:origin x="648" y="1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A2185E-0A4D-F779-E71B-994271CDA2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7E1A8-4DC4-BC98-155F-AFB9883628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0C601D-8087-8946-81EE-8C17355BDE31}" type="datetimeFigureOut">
              <a:rPr lang="en-US"/>
              <a:pPr>
                <a:defRPr/>
              </a:pPr>
              <a:t>2/9/25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A62D7D-CD2A-6FE9-E9F1-5898450B39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B8A043-DD52-06E1-CA70-7F17A061A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442FB-8FF9-1BCC-4D83-E4399BA810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1DDAE-75B3-7912-CE0D-2461342EDE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278A2F-38E7-0349-9AFD-9B322F1FBA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B1CF74-6F99-DB0C-3688-C85044A0F0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36C337-CFAE-21A1-7C35-3D061561A4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B2D188-80E1-E407-DF15-A1AF5C1A5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A48F01-C7E0-A549-A77D-15D22BA58C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484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831F5A-4AB0-F7DF-49D1-69B8315E8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B9E249-0A84-BBB5-4201-B0F3A05E3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597A29-1740-DD05-68C5-0A841FA58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2C637-D95F-054E-8587-F6F6ED19BA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658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EB9843-20AF-03F1-35A3-D34106F2EB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C94EF7-C2F8-E367-DBA5-FC37E5715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B4B0B1-41B7-E1DB-7295-82FB7BB3B3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AF298-5955-7348-ADDF-DFEB2C0F55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069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DE1A1B-67F2-023C-27C5-BFEA0D5BBC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3C01EB-2A0A-AFAE-AFB5-76686F80F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33B098-C4CE-386A-B4BD-72483DB10B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EC7C9-5897-4F41-8916-C7305CC539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730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F5B867-F88B-D75F-327C-D870B26D2F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7BAE8C-659E-28D7-4CA8-3C9095C9D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48BAF6-DC39-4455-D4DC-BFB88B8A3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F1297-0350-2249-A380-42B79EF5D8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508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56E499-A78C-444E-8B2B-D62A0AA1E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2252E-82E8-6603-B985-E86EF8D562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C9135A-D836-ABB4-919B-ECE9155DC4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12FCE-1460-F44E-A3BC-5AD729A07C2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899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CF5BDA6-B57D-D1AC-E521-7A1A5DDB68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BA2EDB9-1820-2CDE-2603-4C883A280F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A90D31-06E1-435D-E38B-21A270B575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90AF6-DA5B-8247-99ED-FDF68281C09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5430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10BE1C6-D3B7-363C-AF25-10EAED5762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3423E8-8C72-DACC-AD7A-2E03935EE4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CF47BD-D9AB-B667-52BD-65277304D2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967B55-46DD-E941-BFD9-7700952CB3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659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010DEB-90B2-8E25-BBC6-067F4FDA5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651C8E-C354-3260-71CA-551F0128B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5230151-418E-B0E0-DE8D-A6EDB6479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D42EA4-454F-2945-998B-7117C40032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9256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2D4646-E9A1-B541-FA88-C69032018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89427E-DF59-9091-AD02-F1CBAB42B0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841EF6-B824-6981-B92F-74A7AB4F88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E8802-3D5A-6547-A2F1-29DA14876E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368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29FBE2-9866-AC5A-2148-0A1A260F2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265E4B-9303-9FF5-E0E9-66F7F5373C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661FF-01DE-05ED-86A0-F397712956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0ABD54-5C83-9845-898D-B3AC7313FA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283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B140434-4189-E2DB-B097-31D4BB776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148C97D-78CD-7428-A96C-39590AEE7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36C78F35-F6AD-E5F2-B830-C11EA703D10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1" name="Rectangle 5">
            <a:extLst>
              <a:ext uri="{FF2B5EF4-FFF2-40B4-BE49-F238E27FC236}">
                <a16:creationId xmlns:a16="http://schemas.microsoft.com/office/drawing/2014/main" id="{B3E9E5E1-352C-4F74-B3B7-672619F609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910DE160-E3AE-E1A1-2461-6D2293B5530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E4170411-6481-FC48-B29E-E17E897994E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180F022-CDFF-11D8-CC50-37D6D7A3F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7800" y="908050"/>
            <a:ext cx="4824413" cy="2808288"/>
          </a:xfrm>
        </p:spPr>
        <p:txBody>
          <a:bodyPr/>
          <a:lstStyle/>
          <a:p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b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br>
              <a:rPr lang="en-US" altLang="zh-TW" sz="40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:1-4)</a:t>
            </a:r>
            <a:b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AC6CBC3-BD64-C148-454C-81B6EB25D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9600" y="4508500"/>
            <a:ext cx="4608513" cy="18002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北卡三角區</a:t>
            </a:r>
            <a:endParaRPr lang="en-US" altLang="zh-TW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華人基督徒團契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kumimoji="0"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2025-02-09</a:t>
            </a:r>
            <a:endParaRPr kumimoji="0" lang="zh-TW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076" name="Picture 9">
            <a:extLst>
              <a:ext uri="{FF2B5EF4-FFF2-40B4-BE49-F238E27FC236}">
                <a16:creationId xmlns:a16="http://schemas.microsoft.com/office/drawing/2014/main" id="{E1D12BF9-749D-E5D7-445F-88FA13349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1339850"/>
            <a:ext cx="658971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201E5EA-7D34-252D-A8F7-B98F4A54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201613"/>
            <a:ext cx="116649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在基督裡有勸勉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D56A1-54D1-4E85-47C3-D6021D44C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81075"/>
            <a:ext cx="11234738" cy="5329238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所以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若有甚麼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勸勉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在基督裡勸勉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paraklesis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en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Christos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原文只有呼喚就來到旁邊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勸勉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在裡面和基督三個字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呼喚就來到旁邊和在基督裡面是不可分的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是呼喚到旁邊和被呼喚就來到旁邊去支援的根據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站穩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不徧離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在基督裏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的位置要求人去羨慕與立志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高接觸是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在基督裏勸勉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站穩在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的位置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有意願和動力去呼喚和提供隨傳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隨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到的支援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0CACC9C-0A64-9C41-3360-DFB25959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88913"/>
            <a:ext cx="116649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愛心有安慰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0D729-BAD4-09D1-85F3-063DF65C4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895350"/>
            <a:ext cx="11233150" cy="5329238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愛心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安慰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6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13:4  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愛是</a:t>
            </a:r>
            <a:r>
              <a:rPr lang="en-US" altLang="zh-TW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有恩慈．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6  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只喜歡真理．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8  ..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永不止息．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6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約一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4:19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我們愛，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因為神先愛我們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6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加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5:22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聖靈所結的果子、就是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仁愛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安慰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aramuthion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(par-am-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oo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’-thee-on)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para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在旁邊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muthos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說話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在旁邊說話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愛心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agape (ag-ah’-pay),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安慰的規範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6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恆久忍耐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有恩慈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不喜歡不義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喜歡真理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不止息的愛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6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3:16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神愛世人的愛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6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神先愛我們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人可以愛是從先領受了神的愛而來的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6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聖靈所結的果子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仁愛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agape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70F9EAA1-E268-DBC1-3328-0846A9C6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88913"/>
            <a:ext cx="116649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2.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愛心有安慰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825D22B6-4A54-2D68-0194-4DA310B0F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79488"/>
            <a:ext cx="11233150" cy="5473700"/>
          </a:xfrm>
        </p:spPr>
        <p:txBody>
          <a:bodyPr/>
          <a:lstStyle/>
          <a:p>
            <a:pPr marL="347663" indent="-3476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有甚麼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安慰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47663" indent="-3476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愛心安慰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paramuthion agape</a:t>
            </a:r>
            <a:endParaRPr lang="en-US" altLang="zh-TW" sz="2800" b="1" i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英譯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comfort of love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愛的安慰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[KJV]; comfort from his love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來自他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的愛的安慰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[NIV]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原文只有安慰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真愛兩個字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安慰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真愛是不可分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真愛是安慰的根據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要懷著真愛人要先體會了神的真愛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結出聖靈所結的果子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安慰是屬靈生命的表達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高接觸是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愛心安慰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在旁邊說出基於真愛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恆久忍耐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有恩慈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合乎真理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公義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的說話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97176E3-D912-0FEB-7092-DBC0469C3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88913"/>
            <a:ext cx="116649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3.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聖靈有交通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238C044E-138E-7A71-D840-6114B792E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052513"/>
            <a:ext cx="11161713" cy="5329237"/>
          </a:xfrm>
        </p:spPr>
        <p:txBody>
          <a:bodyPr/>
          <a:lstStyle/>
          <a:p>
            <a:pPr marL="347663" indent="-347663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有甚麼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交通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交通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英譯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fellowship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[KJV]; common sharing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共同分享</a:t>
            </a:r>
            <a:r>
              <a:rPr lang="zh-TW" altLang="en-US" sz="280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[NIV]; participation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參與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[ESV]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 (koy-nohn-ee’-ah) </a:t>
            </a:r>
            <a:r>
              <a:rPr lang="en-US" altLang="zh-TW" sz="24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身體見證的顯明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任務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+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關係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pneuma (pnyoo’-mah)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靈 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不區分人的靈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中譯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英譯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作聖靈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人的靈和聖靈都參與其中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4C2DF08-C0F4-97C5-469C-6BB2482C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5" y="188913"/>
            <a:ext cx="11664950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3.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聖靈有交通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BF2DF22-240D-441B-CE75-DE4501B67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052513"/>
            <a:ext cx="11161712" cy="5256212"/>
          </a:xfrm>
        </p:spPr>
        <p:txBody>
          <a:bodyPr/>
          <a:lstStyle/>
          <a:p>
            <a:pPr marL="347663" indent="-347663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交通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聖靈交通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pneuma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靈兩個字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聖靈和人的靈發揮</a:t>
            </a:r>
            <a:r>
              <a:rPr lang="en-US" alt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功用和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是不可分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靈的層次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不是肉體的層次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不僅僅是社交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聖靈引導人的靈進入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沒有聖靈的作工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沒有人的靈順服聖靈的引導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就沒有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真實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47663" indent="-347663"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高接觸是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靈交通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人的靈在聖靈引導下的合夥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和團契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126BFA8-AC14-82FD-11E5-A9AB36C55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593512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4.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心中有慈悲憐憫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07E539BF-FAC0-4676-08F9-239870A69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54100"/>
            <a:ext cx="11377613" cy="5327650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慈悲憐憫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 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41313" indent="-341313">
              <a:lnSpc>
                <a:spcPts val="38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心中慈悲憐憫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splagchnon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kai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oiktirmos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三個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</a:t>
            </a:r>
            <a:endParaRPr lang="en-US" altLang="zh-TW" b="1" i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bowels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腸子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[KJV];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splagchnon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splangkh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’-non)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腸子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心底裏的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最真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沒有保留的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kai; and 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和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中譯省略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連接兩個獨立的意思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慈悲憐憫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mercies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憐憫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oiktirmos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oyk-tir-mos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’)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看到別人受苦而發出憐憫的嘆息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感同身受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高接觸是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心中慈悲憐憫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從心底裏出來的真誠和同理心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高接觸是生命的傾倒的顯出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老我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被破碎的延伸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D7BC0FC-83EB-3106-4A67-D6F0A6A9D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79388"/>
            <a:ext cx="11233150" cy="9953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:1-4,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C98CE11-0C32-6931-5DF6-E625606BF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214438"/>
            <a:ext cx="11161713" cy="4137025"/>
          </a:xfrm>
        </p:spPr>
        <p:txBody>
          <a:bodyPr/>
          <a:lstStyle/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2:2	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高接觸需要的條件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3-4 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破壞和促進高接觸的行為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BBF392D-78D3-B21B-E2DA-DC8A6EEF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04587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2:1-4,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898C6-12E4-A9EF-9E5B-D8890B5D7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125538"/>
            <a:ext cx="11304587" cy="5111750"/>
          </a:xfrm>
        </p:spPr>
        <p:txBody>
          <a:bodyPr/>
          <a:lstStyle/>
          <a:p>
            <a:pPr marL="338138" indent="-338138">
              <a:lnSpc>
                <a:spcPts val="390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2:2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你們就要意念相同、愛心相同、有一樣的心思、有一樣的意念、使我的喜樂可以滿足。</a:t>
            </a: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30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300"/>
              </a:lnSpc>
              <a:spcBef>
                <a:spcPts val="0"/>
              </a:spcBef>
              <a:buFontTx/>
              <a:buNone/>
              <a:defRPr/>
            </a:pP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45782D5-49F9-5835-8E70-7EC3165E2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15888"/>
            <a:ext cx="11376025" cy="850900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支撐高接觸的要件</a:t>
            </a:r>
            <a:endParaRPr lang="en-US" altLang="en-US" sz="3600">
              <a:solidFill>
                <a:srgbClr val="660066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B0D77-224C-0AA3-3A2F-E847F0870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520487" cy="547370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2 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你們就要意念相同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、愛心相同、有一樣的心思、有一樣的意念、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你們就要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承接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命令語氣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叫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得落實的要件 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be likeminded, having the same love, being of one accord, of one mind.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要意念相同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有同樣的愛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是一個心意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是一個意念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主短語是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意念相同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其餘三個短語是解釋其所需的條件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意念相同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likeminded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志同道合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phroneo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autos (ow-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tos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’,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相同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phroneo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fron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-eh’-o)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心思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認知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人的理性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相同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same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一樣 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[KJV], autos (ow-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’)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意念相同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一樣的羅輯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判斷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目標去思考事情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9298E9B6-2F8D-A475-F702-F3336F9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88913"/>
            <a:ext cx="11376025" cy="777875"/>
          </a:xfrm>
        </p:spPr>
        <p:txBody>
          <a:bodyPr/>
          <a:lstStyle/>
          <a:p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意念相同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所需的條件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2E35-7D17-B9B3-4668-C172CFA2F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08050"/>
            <a:ext cx="11304588" cy="5184775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你們就要意念相同、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愛心相同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有一樣的心思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、有一樣的意念、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 </a:t>
            </a: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愛心相同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having the same love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有同樣的愛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</a:t>
            </a:r>
            <a:endParaRPr lang="en-US" altLang="zh-TW" sz="2800" b="1" i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愛心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agape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不死的真愛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同懷真愛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接納對方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不懷疑對方的善意和動機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有一樣的心思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being of one accord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是一個心意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[KJV]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心思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sumpsuchos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soom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’-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psoo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khos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sun, union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連結一起</a:t>
            </a:r>
            <a:r>
              <a:rPr lang="zh-TW" altLang="en-US" dirty="0"/>
              <a:t>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psuche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soul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魂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魂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情感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意志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精神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信念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連結一起的魂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理解對方的情感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意志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精神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信念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0DECD8F4-960C-B770-8821-1E1C650A87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333375"/>
            <a:ext cx="4465637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5">
            <a:extLst>
              <a:ext uri="{FF2B5EF4-FFF2-40B4-BE49-F238E27FC236}">
                <a16:creationId xmlns:a16="http://schemas.microsoft.com/office/drawing/2014/main" id="{7BF76A69-3406-7EB8-572A-EC2BA417E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541496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1800" b="1">
                <a:solidFill>
                  <a:schemeClr val="bg1"/>
                </a:solidFill>
              </a:rPr>
              <a:t>1982</a:t>
            </a:r>
          </a:p>
        </p:txBody>
      </p:sp>
      <p:pic>
        <p:nvPicPr>
          <p:cNvPr id="5124" name="Picture 6">
            <a:extLst>
              <a:ext uri="{FF2B5EF4-FFF2-40B4-BE49-F238E27FC236}">
                <a16:creationId xmlns:a16="http://schemas.microsoft.com/office/drawing/2014/main" id="{9EC5A2CC-2F04-289E-8C22-1E8FE5431C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550" y="1854200"/>
            <a:ext cx="32893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Box 1">
            <a:extLst>
              <a:ext uri="{FF2B5EF4-FFF2-40B4-BE49-F238E27FC236}">
                <a16:creationId xmlns:a16="http://schemas.microsoft.com/office/drawing/2014/main" id="{A51278F8-6853-645B-C4CF-71F731AC2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8" y="1052513"/>
            <a:ext cx="3455987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kumimoji="0"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大趨勢</a:t>
            </a:r>
            <a:r>
              <a:rPr kumimoji="0"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改變</a:t>
            </a:r>
            <a:r>
              <a:rPr kumimoji="0"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我們生活的十個新方向</a:t>
            </a:r>
            <a:endParaRPr kumimoji="0" lang="en-US" altLang="zh-TW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spcBef>
                <a:spcPct val="0"/>
              </a:spcBef>
              <a:defRPr/>
            </a:pPr>
            <a:r>
              <a:rPr kumimoji="0"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From Industrial Society to Informational Society</a:t>
            </a:r>
          </a:p>
          <a:p>
            <a:pPr marL="341313" indent="-341313">
              <a:spcBef>
                <a:spcPct val="0"/>
              </a:spcBef>
              <a:buFontTx/>
              <a:buNone/>
              <a:defRPr/>
            </a:pP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從工業社會到資訊社會</a:t>
            </a:r>
            <a:endParaRPr kumimoji="0" lang="en-US" altLang="zh-TW" sz="2800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spcBef>
                <a:spcPct val="0"/>
              </a:spcBef>
              <a:defRPr/>
            </a:pP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From Forced Technology to </a:t>
            </a:r>
            <a:r>
              <a:rPr lang="en-US" altLang="zh-TW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HighTech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/High Touch</a:t>
            </a:r>
          </a:p>
          <a:p>
            <a:pPr marL="341313" indent="-341313">
              <a:spcBef>
                <a:spcPct val="0"/>
              </a:spcBef>
              <a:buFontTx/>
              <a:buNone/>
              <a:defRPr/>
            </a:pP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	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從強制科技到高科技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zh-TW" sz="2800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26" name="TextBox 2">
            <a:extLst>
              <a:ext uri="{FF2B5EF4-FFF2-40B4-BE49-F238E27FC236}">
                <a16:creationId xmlns:a16="http://schemas.microsoft.com/office/drawing/2014/main" id="{A597B1B5-78D6-EBCD-04B0-D3467F879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550" y="1268413"/>
            <a:ext cx="28162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高科技</a:t>
            </a:r>
            <a:r>
              <a:rPr kumimoji="0"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kumimoji="0"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kumimoji="0" lang="en-US" altLang="en-US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27" name="TextBox 10">
            <a:extLst>
              <a:ext uri="{FF2B5EF4-FFF2-40B4-BE49-F238E27FC236}">
                <a16:creationId xmlns:a16="http://schemas.microsoft.com/office/drawing/2014/main" id="{E662C2DD-C442-F30E-ECC9-275AF705C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88" y="6453188"/>
            <a:ext cx="10080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en-US" sz="1800" b="1">
                <a:solidFill>
                  <a:schemeClr val="bg1"/>
                </a:solidFill>
              </a:rPr>
              <a:t>1999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F48DB78-535D-5679-486A-F6B157278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79388"/>
            <a:ext cx="11376025" cy="576262"/>
          </a:xfrm>
        </p:spPr>
        <p:txBody>
          <a:bodyPr/>
          <a:lstStyle/>
          <a:p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意念相同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所需的條件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ED8A6573-AA7D-AF0C-9D26-696A705D4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08050"/>
            <a:ext cx="11376025" cy="547370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你們就要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意念相同、愛心相同、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有一樣的心思、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有一樣的意念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12:13 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我們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都從一位聖靈受洗、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成了一個身體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飲於一位聖靈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有一樣的意念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being of one mind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是一個心思</a:t>
            </a:r>
            <a:r>
              <a:rPr lang="zh-TW" altLang="en-US" dirty="0">
                <a:solidFill>
                  <a:srgbClr val="00206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heis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phroneo</a:t>
            </a:r>
            <a:endParaRPr lang="en-US" altLang="zh-TW" sz="2800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意念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mind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心思</a:t>
            </a:r>
            <a:r>
              <a:rPr lang="zh-TW" altLang="en-US" i="1" dirty="0">
                <a:solidFill>
                  <a:srgbClr val="0066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phroneo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人的理性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one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一個 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heis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一個看法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思考的方式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意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念相同需要同懷真愛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魂的相連和心思的相同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可以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相同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相連的原因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成了一個身體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面向並連接到一個頭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基督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飲於一位聖靈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從同一個源頭汲取生命的營養</a:t>
            </a:r>
            <a:endParaRPr lang="en-US" alt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0F72FEBC-A062-70D2-218E-82242518D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449050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高接觸的顯出的副產品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喜樂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ECF9AB8-544A-89A5-FD6C-C11B16133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449050" cy="5472113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2 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使我的喜樂可以滿足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1:25 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與你們眾人同住、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使你們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在所信的道上、又長進又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喜樂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．</a:t>
            </a:r>
            <a:r>
              <a:rPr lang="en-US" altLang="en-US" b="1" i="1"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滿足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complete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完全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[NIV], fulfill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充滿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使我的喜樂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 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喜樂是結果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不是原因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你們使我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喜樂的原因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腓立比教會活出了身體的見證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使保羅喜樂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呼應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腓1:25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我使你們喜樂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保羅服侍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腓立比教會,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帶給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腓立比教會喜樂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在身體見證中彼此服侍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大家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都得享喜樂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endParaRPr lang="en-US" altLang="en-US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91CB83D-4303-7152-4CA1-A3980924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79388"/>
            <a:ext cx="11233150" cy="9953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:1-4,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2FB8F5B9-AF95-8285-A6E4-2036C0044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214438"/>
            <a:ext cx="11161713" cy="4137025"/>
          </a:xfrm>
        </p:spPr>
        <p:txBody>
          <a:bodyPr/>
          <a:lstStyle/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2:2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高接觸需要的條件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3-4 	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破壞和促進高接觸的行為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4AC6B154-05BF-1625-6308-F3925FDA5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04587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2:1-4,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9EEF2-E0EE-5723-5D62-E97317EB0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1125538"/>
            <a:ext cx="11304587" cy="5111750"/>
          </a:xfrm>
        </p:spPr>
        <p:txBody>
          <a:bodyPr/>
          <a:lstStyle/>
          <a:p>
            <a:pPr marL="338138" indent="-338138">
              <a:lnSpc>
                <a:spcPts val="390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2:3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凡事不可結黨、不可貪圖虛浮的榮耀．只要存心謙卑、各人看別人比自己強。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4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各人不要單顧自己的事、也要顧別人的事。</a:t>
            </a: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90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900"/>
              </a:lnSpc>
              <a:spcBef>
                <a:spcPts val="0"/>
              </a:spcBef>
              <a:buFontTx/>
              <a:buNone/>
              <a:defRPr/>
            </a:pP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3FA3A6C9-8ABC-37A9-4E6C-9DECEE9A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93663"/>
            <a:ext cx="11449050" cy="7159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破壞高接觸的行為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三個不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97230-17BD-D625-66B3-E784D262C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472112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凡事</a:t>
            </a:r>
            <a:r>
              <a:rPr lang="zh-TW" altLang="en-US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可結黨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可貪圖虛浮的榮耀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4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各人</a:t>
            </a:r>
            <a:r>
              <a:rPr lang="zh-TW" altLang="en-US" b="1" i="1" u="sng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要單顧自己的事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不可結黨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結黨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只看見自己和同黨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看不見同黨以外的肢體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失去客觀獨立作判斷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的能力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不可貪圖虛浮的榮耀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虛浮的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虛空的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在神眼中沒有價值的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貪圖虛浮的榮耀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高舉自我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不高舉神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神不是頭 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不要單顧自己的事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b="1" dirty="0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單顧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skopeo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skop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-eh’-o)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瞄準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盯著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單顧自己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只看見自我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看不見神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看不見肢體</a:t>
            </a:r>
            <a:endParaRPr lang="en-US" dirty="0">
              <a:solidFill>
                <a:srgbClr val="002060"/>
              </a:solidFill>
            </a:endParaRPr>
          </a:p>
          <a:p>
            <a:pPr marL="338138" indent="-338138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CC367FC5-3336-BCA4-2728-657E74C7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93663"/>
            <a:ext cx="11376025" cy="7159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促進高接觸的行為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兩個要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14B99147-0CC5-CAD7-3166-907E1D920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836613"/>
            <a:ext cx="11376025" cy="5761037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 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</a:t>
            </a:r>
            <a:r>
              <a:rPr lang="zh-TW" altLang="en-US" b="1" i="1" u="sng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存心謙卑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各人看別人比自己強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各人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不要單顧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自己的事、也</a:t>
            </a:r>
            <a:r>
              <a:rPr lang="zh-TW" altLang="en-US" b="1" i="1" u="sng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顧別人的事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 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要存心謙卑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in lowliness of mind </a:t>
            </a:r>
            <a:r>
              <a:rPr lang="zh-TW" altLang="en-US" b="1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在卑微的心態裡</a:t>
            </a:r>
            <a:r>
              <a:rPr lang="zh-TW" altLang="en-US" sz="280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準確地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認識自己</a:t>
            </a: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的卑微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就不會高舉自我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看見基督和肢體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各人看別人比自己強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存心謙卑的表現 </a:t>
            </a:r>
            <a:r>
              <a:rPr lang="en-US" altLang="zh-TW">
                <a:solidFill>
                  <a:srgbClr val="002060"/>
                </a:solidFill>
              </a:rPr>
              <a:t> 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英譯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: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esteem other better than themselves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尊崇別人過於自己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[KJV];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以別人為寶貴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值得尊重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準確地認識肢體的價值就不會輕看肢體的價值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也要顧別人的事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放下自己的事去供應肢體就是身體的見證的實踐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不要單顧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也要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 – 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顧自己的事和顧別人的事是並行的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F516754A-ECAF-9603-3E5F-99013353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188913"/>
            <a:ext cx="5111750" cy="7921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2C54F96E-1C1F-EA1A-25FF-B3FC60597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200" y="620713"/>
            <a:ext cx="6119813" cy="5976937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	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在基督裡隨傳隨到的支援</a:t>
            </a:r>
            <a:endParaRPr lang="en-US" altLang="zh-TW" sz="2800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身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邊說出</a:t>
            </a: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懷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真愛的說話</a:t>
            </a:r>
            <a:endParaRPr lang="en-US" altLang="zh-TW" sz="2800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在聖靈裏契合的合夥和分享 </a:t>
            </a:r>
            <a:endParaRPr lang="en-US" altLang="zh-TW" sz="2800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從內心流露出來的憐憫 </a:t>
            </a:r>
            <a:endParaRPr lang="en-US" sz="2800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2:2	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高接觸需要的條件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意念相同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=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同懷真愛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魂的相連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+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心思的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相同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2:3-4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破壞和促進高接觸的行為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三個不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結黨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貪圖虛浮的榮耀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單顧自己的事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兩個要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謙卑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顧別人的事</a:t>
            </a:r>
            <a:endParaRPr lang="en-US" altLang="zh-TW" b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28676" name="Picture 5">
            <a:extLst>
              <a:ext uri="{FF2B5EF4-FFF2-40B4-BE49-F238E27FC236}">
                <a16:creationId xmlns:a16="http://schemas.microsoft.com/office/drawing/2014/main" id="{AE6FED04-F8F2-823E-634C-6CF206C319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1196975"/>
            <a:ext cx="226853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6">
            <a:extLst>
              <a:ext uri="{FF2B5EF4-FFF2-40B4-BE49-F238E27FC236}">
                <a16:creationId xmlns:a16="http://schemas.microsoft.com/office/drawing/2014/main" id="{BAD95191-9976-C363-12A9-F2D0B05E11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2924175"/>
            <a:ext cx="1728788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2">
            <a:extLst>
              <a:ext uri="{FF2B5EF4-FFF2-40B4-BE49-F238E27FC236}">
                <a16:creationId xmlns:a16="http://schemas.microsoft.com/office/drawing/2014/main" id="{C3ADA4A7-2D61-37AF-46FD-6D970029E8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837113"/>
            <a:ext cx="219075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Box 4">
            <a:extLst>
              <a:ext uri="{FF2B5EF4-FFF2-40B4-BE49-F238E27FC236}">
                <a16:creationId xmlns:a16="http://schemas.microsoft.com/office/drawing/2014/main" id="{DBDA2BCE-5525-48E8-69EB-A9A84A732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613" y="1484313"/>
            <a:ext cx="26177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 touch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無接觸</a:t>
            </a:r>
            <a:r>
              <a:rPr kumimoji="0" lang="en-US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kumimoji="0"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不接觸</a:t>
            </a:r>
            <a:endParaRPr kumimoji="0" lang="en-US" altLang="en-US" sz="28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680" name="TextBox 7">
            <a:extLst>
              <a:ext uri="{FF2B5EF4-FFF2-40B4-BE49-F238E27FC236}">
                <a16:creationId xmlns:a16="http://schemas.microsoft.com/office/drawing/2014/main" id="{38E49A9F-3121-A5FE-91F2-17B442768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3284538"/>
            <a:ext cx="21605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Low touch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低接觸</a:t>
            </a:r>
            <a:endParaRPr kumimoji="0" lang="en-US" altLang="en-US" sz="28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681" name="TextBox 13">
            <a:extLst>
              <a:ext uri="{FF2B5EF4-FFF2-40B4-BE49-F238E27FC236}">
                <a16:creationId xmlns:a16="http://schemas.microsoft.com/office/drawing/2014/main" id="{D29022B4-189C-8E94-BA7C-AFBDDFB86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5229225"/>
            <a:ext cx="21605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 touch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kumimoji="0" lang="en-US" altLang="en-US" sz="2800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3D9C386-5B6D-8771-4423-0ED8F9F7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07950"/>
            <a:ext cx="11233150" cy="708025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一點回顧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099" name="Content Placeholder 1">
            <a:extLst>
              <a:ext uri="{FF2B5EF4-FFF2-40B4-BE49-F238E27FC236}">
                <a16:creationId xmlns:a16="http://schemas.microsoft.com/office/drawing/2014/main" id="{73701FA2-79E5-D349-078E-D0ED62257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765175"/>
            <a:ext cx="11449050" cy="5545138"/>
          </a:xfrm>
        </p:spPr>
        <p:txBody>
          <a:bodyPr/>
          <a:lstStyle/>
          <a:p>
            <a:pPr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腓立比書 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基督身體的見證的實踐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基督身體的見證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=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眾信徒讓基督作頭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眾信徒互為肢體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身體見證的顯明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合夥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任務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+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團契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關係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), 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koinonia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koy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nohn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en-US" altLang="en-US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ee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’-ah)</a:t>
            </a: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腓立比教會的挑戰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同工間的不和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假教師的影響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苦難的將臨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腓立比書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第一章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1:1-2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活出身體見證的前提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1:3-8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基督耶穌的心腸就是身體見證的落實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1:9-11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按照著基督耶穌的心腸的禱告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1:12-24 </a:t>
            </a:r>
            <a:r>
              <a:rPr 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中面對苦難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服事中的矛盾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生與死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1:24-30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在身體見證中各有承擔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CB3DD2D5-23A5-1E15-41EF-B6C769161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79388"/>
            <a:ext cx="11233150" cy="99536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:1-4,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身體的見證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en-US" sz="3600" b="1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2E0A147-29CA-993D-4C1E-E8410CE1E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214438"/>
            <a:ext cx="11161713" cy="4137025"/>
          </a:xfrm>
        </p:spPr>
        <p:txBody>
          <a:bodyPr/>
          <a:lstStyle/>
          <a:p>
            <a:pPr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	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2:2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高接觸需要的條件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3-4 	</a:t>
            </a:r>
            <a:r>
              <a:rPr lang="zh-TW" alt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破壞和促進高接觸的行為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D365D1C-B13C-34C1-329D-5A826B8AA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274638"/>
            <a:ext cx="11304587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2:1,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CC9C0-B055-80F6-3BA5-51DCC3926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8" y="981075"/>
            <a:ext cx="11304587" cy="5256213"/>
          </a:xfrm>
        </p:spPr>
        <p:txBody>
          <a:bodyPr/>
          <a:lstStyle/>
          <a:p>
            <a:pPr marL="338138" indent="-338138">
              <a:lnSpc>
                <a:spcPts val="384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所以在基督裡若有甚麼勸勉、愛心有甚麼安慰、聖靈有甚麼交通、心中有甚麼慈悲憐憫、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marL="338138" indent="-338138">
              <a:lnSpc>
                <a:spcPts val="3840"/>
              </a:lnSpc>
              <a:spcBef>
                <a:spcPts val="0"/>
              </a:spcBef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ts val="3840"/>
              </a:lnSpc>
              <a:spcBef>
                <a:spcPts val="0"/>
              </a:spcBef>
              <a:buFontTx/>
              <a:buNone/>
              <a:defRPr/>
            </a:pPr>
            <a:endParaRPr lang="en-US" b="1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9C5EB97-00DC-8CF6-0F8C-3420168A0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74638"/>
            <a:ext cx="11522075" cy="633412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</a:t>
            </a:r>
            <a:r>
              <a:rPr lang="zh-TW" altLang="en-US" sz="3600" b="1">
                <a:solidFill>
                  <a:srgbClr val="660066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顯出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的前提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87BA1A9-83CD-1EAF-3C5A-23AF1DB37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81075"/>
            <a:ext cx="11161713" cy="554355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1:27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只要你們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行事為人與基督的福音相稱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．叫我或來見你們、或不在你們那裡、可以聽見你們的景況、知道你們同有一個心志、站立得穩、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為所信的福音齊心努力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28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凡事</a:t>
            </a:r>
            <a:r>
              <a:rPr lang="zh-TW" altLang="en-US" b="1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不怕敵人的驚嚇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．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 i="1" u="sng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所以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在基督裡若有甚麼勸勉、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所以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therefore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如此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這樣 </a:t>
            </a:r>
            <a:r>
              <a:rPr lang="en-US" altLang="zh-TW" sz="2800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[KJV], oun (oon)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有前提的陳述</a:t>
            </a:r>
            <a:endParaRPr lang="en-US" altLang="zh-TW" b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前提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1:27-30,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因為腓立比教會要負起得成全的承擔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行事為人與基督的福音相稱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為所信的福音齊心努力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不怕敵人的驚嚇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在這些前提下就該顯出的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</a:t>
            </a:r>
            <a:endParaRPr lang="en-US" altLang="zh-TW" b="1" i="1">
              <a:solidFill>
                <a:srgbClr val="0066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7EE486E8-0882-C5E9-B349-269C636CF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60350"/>
            <a:ext cx="11522075" cy="633413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F7F27755-8A8B-5792-FFAD-AF35FF31D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981075"/>
            <a:ext cx="11090275" cy="5543550"/>
          </a:xfrm>
        </p:spPr>
        <p:txBody>
          <a:bodyPr/>
          <a:lstStyle/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所以在基督裡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若有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甚麼勸勉、愛心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甚麼安慰、聖靈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甚麼交通、心中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</a:t>
            </a:r>
            <a:r>
              <a:rPr lang="en-US" altLang="zh-TW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b="1" i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甚麼慈悲憐憫、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</a:t>
            </a:r>
            <a:r>
              <a:rPr lang="en-US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10:10…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我來了、是要叫人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得生命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、並且</a:t>
            </a:r>
            <a:r>
              <a:rPr lang="zh-TW" altLang="en-US" b="1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得的更豐盛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ts val="1200"/>
              </a:spcBef>
            </a:pP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若有甚麼 </a:t>
            </a:r>
            <a:r>
              <a:rPr lang="en-US" altLang="zh-TW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身體見證的呈現</a:t>
            </a:r>
            <a:endParaRPr lang="en-US" altLang="zh-TW" b="1" i="1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四短語英譯及原文都以 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“if any,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若有甚麼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[KJV]; ei tis (i tis)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開頭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中譯僅顯示一個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其他三個是隱含的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若有 </a:t>
            </a:r>
            <a:r>
              <a:rPr lang="en-US" altLang="zh-TW" sz="2800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=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不一定有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但應該有</a:t>
            </a:r>
            <a:r>
              <a:rPr lang="en-US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應該追求有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在基督裡有勸勉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愛心有安慰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聖靈有交通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心中有慈悲憐憫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四個呈現都與屬靈生命的品質相關</a:t>
            </a:r>
            <a:endParaRPr lang="en-US" altLang="zh-TW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38138" indent="-338138">
              <a:lnSpc>
                <a:spcPts val="38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得生命並且得的更豐盛 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不是知識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不是節目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不是活動</a:t>
            </a:r>
            <a:r>
              <a:rPr lang="en-US" altLang="zh-TW" b="1" i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en-US" b="1" i="1">
              <a:solidFill>
                <a:srgbClr val="0066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A96D8BF-0BAE-4193-278F-4E769E82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01613"/>
            <a:ext cx="1152207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在基督裡有勸勉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920CA52A-AAA2-D28C-3371-7AE4AF63A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908050"/>
            <a:ext cx="11372850" cy="5618163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所以在基督裡若有甚麼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勸勉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0" indent="0">
              <a:lnSpc>
                <a:spcPts val="38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</a:t>
            </a:r>
            <a:r>
              <a:rPr lang="en-US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14:26 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保惠師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就是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父因我的名所要差來的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</a:t>
            </a: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ts val="1200"/>
              </a:spcBef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勸勉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正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向的話語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英譯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consolation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安慰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[KJV],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encouragement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鼓勵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[NIV];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同理</a:t>
            </a:r>
            <a:r>
              <a:rPr lang="zh-TW" altLang="en-US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心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激勵的話語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原文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i="1" dirty="0">
                <a:solidFill>
                  <a:srgbClr val="0066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paraklesis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(par-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ak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’-lay-sis) = para (par-ah’)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在旁邊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+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kaleo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kal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-eh’-o)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呼喚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–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陪伴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呼喚就來到旁邊的支援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;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可以包括話語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行動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</a:p>
          <a:p>
            <a:pPr marL="341313" indent="-341313">
              <a:lnSpc>
                <a:spcPts val="38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保惠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師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聖靈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= 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parakletos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(par-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ak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’-lay-</a:t>
            </a:r>
            <a:r>
              <a:rPr lang="en-US" altLang="zh-TW" sz="2800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tos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 </a:t>
            </a:r>
            <a:r>
              <a:rPr lang="en-US" altLang="zh-TW" sz="24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=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comforter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安慰者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[KJV]; advocate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鼓吹者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[NIV]; helper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幫助者</a:t>
            </a:r>
            <a:r>
              <a:rPr lang="zh-TW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[ESV];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Counselor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輔導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en-US" altLang="zh-TW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i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ntercessor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代言人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strengthener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加力者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 </a:t>
            </a:r>
            <a:r>
              <a:rPr lang="en-US" altLang="en-US" sz="2800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standby</a:t>
            </a:r>
            <a:r>
              <a:rPr lang="en-US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備用 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[</a:t>
            </a:r>
            <a:r>
              <a:rPr lang="en-US" altLang="zh-TW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AmpC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A466EE6-5732-A497-26E6-51620FC3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3"/>
            <a:ext cx="11522075" cy="706437"/>
          </a:xfrm>
        </p:spPr>
        <p:txBody>
          <a:bodyPr/>
          <a:lstStyle/>
          <a:p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高接觸的呈現</a:t>
            </a:r>
            <a:r>
              <a:rPr lang="en-US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– 1. </a:t>
            </a:r>
            <a:r>
              <a:rPr lang="zh-TW" altLang="en-US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在基督裡有勸勉 </a:t>
            </a:r>
            <a:r>
              <a:rPr lang="en-US" altLang="zh-TW" sz="3600" b="1">
                <a:solidFill>
                  <a:srgbClr val="660066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en-US" altLang="en-US" sz="3600">
              <a:solidFill>
                <a:srgbClr val="660066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88E0D-0B9A-ADFA-4E8B-6583BCEE4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981075"/>
            <a:ext cx="11161713" cy="5472113"/>
          </a:xfrm>
        </p:spPr>
        <p:txBody>
          <a:bodyPr/>
          <a:lstStyle/>
          <a:p>
            <a:pPr marL="0" indent="0">
              <a:lnSpc>
                <a:spcPts val="3800"/>
              </a:lnSpc>
              <a:spcBef>
                <a:spcPts val="0"/>
              </a:spcBef>
              <a:buFontTx/>
              <a:buNone/>
              <a:defRPr/>
            </a:pPr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2:1 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所以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若有甚麼</a:t>
            </a:r>
            <a:r>
              <a:rPr lang="zh-TW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勸勉</a:t>
            </a:r>
            <a:r>
              <a:rPr lang="zh-TW" altLang="en-US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b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…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在基督裡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–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勸勉的規範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在裡</a:t>
            </a:r>
            <a:r>
              <a:rPr lang="en-US" altLang="zh-TW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en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= in, on, at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by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en-US" altLang="zh-TW" sz="2800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with…; </a:t>
            </a:r>
            <a:r>
              <a:rPr lang="zh-TW" alt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介詞</a:t>
            </a:r>
            <a:endParaRPr lang="en-US" altLang="zh-TW" b="1" dirty="0">
              <a:solidFill>
                <a:srgbClr val="00206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空間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範疇</a:t>
            </a:r>
            <a:endParaRPr lang="en-US" altLang="zh-TW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in Christ [KJV],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在基督的範疇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影響裏面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on Christ,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在基督作基礎之上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at Christ,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在基督所在之處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工具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管道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By/with Christ,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藉着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由於基督作管道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在基督的幫助之下</a:t>
            </a:r>
            <a:endParaRPr lang="en-US" altLang="zh-TW" b="1" dirty="0">
              <a:solidFill>
                <a:srgbClr val="C000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zh-TW" altLang="en-US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聯繫</a:t>
            </a:r>
            <a:r>
              <a:rPr lang="en-US" altLang="zh-TW" b="1" i="1" dirty="0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en-US" b="1" i="1" dirty="0" err="1">
                <a:solidFill>
                  <a:srgbClr val="0066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關係</a:t>
            </a:r>
            <a:endParaRPr lang="en-US" b="1" i="1" dirty="0">
              <a:solidFill>
                <a:srgbClr val="006600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with Christ,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與基督一同</a:t>
            </a:r>
            <a:r>
              <a:rPr lang="en-US" altLang="zh-TW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在基督的倍伴之下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21311</TotalTime>
  <Words>2755</Words>
  <Application>Microsoft Macintosh PowerPoint</Application>
  <PresentationFormat>Widescreen</PresentationFormat>
  <Paragraphs>205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新細明體</vt:lpstr>
      <vt:lpstr>Calibri</vt:lpstr>
      <vt:lpstr>Times New Roman</vt:lpstr>
      <vt:lpstr>標楷體</vt:lpstr>
      <vt:lpstr>Wingdings</vt:lpstr>
      <vt:lpstr>預設簡報設計</vt:lpstr>
      <vt:lpstr>身體的見證: 高接觸 (腓2:1-4) </vt:lpstr>
      <vt:lpstr>PowerPoint Presentation</vt:lpstr>
      <vt:lpstr>一點回顧</vt:lpstr>
      <vt:lpstr>腓2:1-4, 身體的見證: 高接觸</vt:lpstr>
      <vt:lpstr>腓 2:1, 高接觸的呈現</vt:lpstr>
      <vt:lpstr>高接觸的顯出的前提</vt:lpstr>
      <vt:lpstr>高接觸的呈現</vt:lpstr>
      <vt:lpstr>高接觸的呈現 – 1. 在基督裡有勸勉 (1)</vt:lpstr>
      <vt:lpstr>高接觸的呈現 – 1. 在基督裡有勸勉 (2)</vt:lpstr>
      <vt:lpstr>高接觸的呈現 – 1. 在基督裡有勸勉 (3)</vt:lpstr>
      <vt:lpstr>高接觸的呈現 – 2. 愛心有安慰 (1)</vt:lpstr>
      <vt:lpstr>高接觸的呈現 – 2. 愛心有安慰 (2)</vt:lpstr>
      <vt:lpstr>高接觸的呈現 – 3. 聖靈有交通 (1)</vt:lpstr>
      <vt:lpstr>高接觸的呈現 – 3. 聖靈有交通 (2)</vt:lpstr>
      <vt:lpstr>高接觸的呈現 – 4. 心中有慈悲憐憫</vt:lpstr>
      <vt:lpstr>腓2:1-4, 身體的見證: 高接觸</vt:lpstr>
      <vt:lpstr>腓 2:1-4, 身體的見證: 高接觸</vt:lpstr>
      <vt:lpstr>支撐高接觸的要件</vt:lpstr>
      <vt:lpstr>“意念相同”所需的條件 (1)</vt:lpstr>
      <vt:lpstr>“意念相同”所需的條件 (2)</vt:lpstr>
      <vt:lpstr>高接觸的顯出的副產品 – 喜樂</vt:lpstr>
      <vt:lpstr>腓2:1-4, 身體的見證: 高接觸</vt:lpstr>
      <vt:lpstr>腓 2:1-4, 身體的見證: 高接觸</vt:lpstr>
      <vt:lpstr>破壞高接觸的行為 – 三個不</vt:lpstr>
      <vt:lpstr>促進高接觸的行為 – 兩個要 (1)</vt:lpstr>
      <vt:lpstr>身體的見證: 高接觸</vt:lpstr>
    </vt:vector>
  </TitlesOfParts>
  <Company>CMT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123</dc:creator>
  <cp:lastModifiedBy>Yanxin Li</cp:lastModifiedBy>
  <cp:revision>749</cp:revision>
  <dcterms:created xsi:type="dcterms:W3CDTF">2007-01-23T05:40:56Z</dcterms:created>
  <dcterms:modified xsi:type="dcterms:W3CDTF">2025-02-09T21:27:23Z</dcterms:modified>
</cp:coreProperties>
</file>