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31"/>
  </p:notesMasterIdLst>
  <p:sldIdLst>
    <p:sldId id="964" r:id="rId3"/>
    <p:sldId id="967" r:id="rId4"/>
    <p:sldId id="1052" r:id="rId5"/>
    <p:sldId id="1021" r:id="rId6"/>
    <p:sldId id="1066" r:id="rId7"/>
    <p:sldId id="1067" r:id="rId8"/>
    <p:sldId id="1068" r:id="rId9"/>
    <p:sldId id="1003" r:id="rId10"/>
    <p:sldId id="1082" r:id="rId11"/>
    <p:sldId id="1085" r:id="rId12"/>
    <p:sldId id="970" r:id="rId13"/>
    <p:sldId id="999" r:id="rId14"/>
    <p:sldId id="988" r:id="rId15"/>
    <p:sldId id="1086" r:id="rId16"/>
    <p:sldId id="977" r:id="rId17"/>
    <p:sldId id="1036" r:id="rId18"/>
    <p:sldId id="1087" r:id="rId19"/>
    <p:sldId id="1038" r:id="rId20"/>
    <p:sldId id="1039" r:id="rId21"/>
    <p:sldId id="1041" r:id="rId22"/>
    <p:sldId id="1042" r:id="rId23"/>
    <p:sldId id="1088" r:id="rId24"/>
    <p:sldId id="1044" r:id="rId25"/>
    <p:sldId id="1045" r:id="rId26"/>
    <p:sldId id="1046" r:id="rId27"/>
    <p:sldId id="1048" r:id="rId28"/>
    <p:sldId id="1049" r:id="rId29"/>
    <p:sldId id="1089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543"/>
    <p:restoredTop sz="93988"/>
  </p:normalViewPr>
  <p:slideViewPr>
    <p:cSldViewPr snapToGrid="0">
      <p:cViewPr varScale="1">
        <p:scale>
          <a:sx n="81" d="100"/>
          <a:sy n="81" d="100"/>
        </p:scale>
        <p:origin x="8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BECC6-3940-1B44-8832-A0314838E719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A4EF21-7C78-7E4D-9BC9-1DD0689D4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97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2AC3E-66D6-4D19-50C8-109E190F3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45087D-6F00-BE56-9683-A372E632FA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0079D6-93B4-7122-7396-54864851FF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3B0144-BD0F-E715-573A-727DEB59D9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4EF21-7C78-7E4D-9BC9-1DD0689D41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112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C1FA8-6C35-0A95-60C5-B61E2D941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C09E0B-82AA-C323-F2D4-41E7963DC9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9B822F-74F3-7749-AD93-2EB2EDB4FE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A188F9-8407-5EF5-DC6E-2C1C02C226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4EF21-7C78-7E4D-9BC9-1DD0689D412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634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6F7E9-D5E3-7444-3DA2-96F1ACE09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DDFF57-1C8E-A582-A5CA-E4C7C74C8B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ED1CDC-5345-7FED-1AAC-F489576625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E36C5B-CA83-AAFC-C848-AE86C2B04E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4EF21-7C78-7E4D-9BC9-1DD0689D412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89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0980F-366E-4FE2-A027-FAC9AB4C789E}" type="datetimeFigureOut">
              <a:rPr lang="zh-TW" altLang="en-US" smtClean="0"/>
              <a:t>2026/10/4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8EE1-72E6-4991-BF23-B67B9EC4175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1696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0980F-366E-4FE2-A027-FAC9AB4C789E}" type="datetimeFigureOut">
              <a:rPr lang="zh-TW" altLang="en-US" smtClean="0"/>
              <a:t>2026/10/4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8EE1-72E6-4991-BF23-B67B9EC4175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0045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0980F-366E-4FE2-A027-FAC9AB4C789E}" type="datetimeFigureOut">
              <a:rPr lang="zh-TW" altLang="en-US" smtClean="0"/>
              <a:t>2026/10/4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8EE1-72E6-4991-BF23-B67B9EC4175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9578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0980F-366E-4FE2-A027-FAC9AB4C789E}" type="datetimeFigureOut">
              <a:rPr lang="zh-TW" altLang="en-US" smtClean="0"/>
              <a:t>2026/10/4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8EE1-72E6-4991-BF23-B67B9EC4175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8375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0980F-366E-4FE2-A027-FAC9AB4C789E}" type="datetimeFigureOut">
              <a:rPr lang="zh-TW" altLang="en-US" smtClean="0"/>
              <a:t>2026/10/4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8EE1-72E6-4991-BF23-B67B9EC4175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6117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0980F-366E-4FE2-A027-FAC9AB4C789E}" type="datetimeFigureOut">
              <a:rPr lang="zh-TW" altLang="en-US" smtClean="0"/>
              <a:t>2026/10/4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8EE1-72E6-4991-BF23-B67B9EC4175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9838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0980F-366E-4FE2-A027-FAC9AB4C789E}" type="datetimeFigureOut">
              <a:rPr lang="zh-TW" altLang="en-US" smtClean="0"/>
              <a:t>2026/10/4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8EE1-72E6-4991-BF23-B67B9EC4175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8184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0980F-366E-4FE2-A027-FAC9AB4C789E}" type="datetimeFigureOut">
              <a:rPr lang="zh-TW" altLang="en-US" smtClean="0"/>
              <a:t>2026/10/4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8EE1-72E6-4991-BF23-B67B9EC4175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3387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0980F-366E-4FE2-A027-FAC9AB4C789E}" type="datetimeFigureOut">
              <a:rPr lang="zh-TW" altLang="en-US" smtClean="0"/>
              <a:t>2026/10/4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8EE1-72E6-4991-BF23-B67B9EC4175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4030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0980F-366E-4FE2-A027-FAC9AB4C789E}" type="datetimeFigureOut">
              <a:rPr lang="zh-TW" altLang="en-US" smtClean="0"/>
              <a:t>2026/10/4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8EE1-72E6-4991-BF23-B67B9EC4175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068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0980F-366E-4FE2-A027-FAC9AB4C789E}" type="datetimeFigureOut">
              <a:rPr lang="zh-TW" altLang="en-US" smtClean="0"/>
              <a:t>2026/10/4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8EE1-72E6-4991-BF23-B67B9EC4175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48056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659FE96-599D-C337-619D-ACC727A1E5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1CCA7C2-2890-5CF9-88CA-776AD7F2D0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1E200CF-E3C3-7742-9AB1-7787C3EA83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74282A-ECD5-CD44-A65D-5440E6FFC60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658924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C75F3E-4352-BB32-2CED-CAEA6AA96E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47D2B70-453B-134A-4C7D-7E7C992443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9A75F6-6D93-BD07-A3F5-6BFAE9A876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9F850B-D3A1-F44E-9353-2B8266CC3E96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485983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4C8FA8C-6D44-4863-80F2-DD351709C6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94E4D3-A0A4-7091-F8B8-9345912944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77D354-2771-56AB-F495-28D0FA577D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FB0F40-577A-2944-B1AE-673ED3931DA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691768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6E1796-B6AB-07CA-378A-46251FABBC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358F5A-EE27-EB1E-F533-63F46BCC59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C2849E-58D4-9E19-5939-EB2A25F847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92A62F-D784-B64E-8185-F04443476E7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15572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7B4124D-A7C0-6BB5-13B5-3D2A105B10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86A7F83-1B3A-EBC7-079F-F87F2AB195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42701E8-93BA-7B59-306D-C9A77F7675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3B2923-0F0A-AF43-BDF3-309039F61BD5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580936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FAC9A40-6126-822C-DE02-617CB6CAE3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F6890BE-273B-7012-7A0E-6F0E8B0B5E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FD335BC-CA0C-2666-04D5-4BDF2623AF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C996B-C60B-4E49-AF81-E01F28BD3472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41187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60781D5-5BC2-F7DB-83B8-868F849784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4E3D77B-3C0E-6075-82B4-C727856671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E5CD0F-2CBC-086B-EB7C-0B7C03FCEF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00BC70-8292-E845-A69F-CBFD3CB6CD85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446917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7A575E-5A56-C7CF-5217-2F5596A86A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7B73C-6EB7-780B-A402-128474442E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932435-F057-D52E-C327-0285602E88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337E54-B99D-A84E-9D22-CE854D67292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877933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8BD77C-7616-93FC-1022-D3B797AC85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ED93DD-8766-968F-2388-40E1968E27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307EC1-4DA6-8DE7-BBA7-097E31256B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F76E60-EDCD-FB4C-9316-FA4216046E0D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05583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C9BB856-65C2-2EBC-208D-16F808A768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9F81B6D-AC2F-961A-CD6E-653B3BF9CB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8E5E9D-1E81-5C16-A44E-B2281CA777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45837D-D010-9B46-9426-1EE3755FFF8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690859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D9BCD6-D8CF-BD52-3015-B3C2863D6B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CF5D4C6-96C3-15C4-6AFA-EF66B61BBF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989E1C6-7A3B-32EB-CF69-E893395CD4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DED0CE-F811-F646-AC44-4AA0BC6729C0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59801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247EFD9-79DE-99AC-264F-2BF14FE13F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512F70E-961C-6049-3DDC-76171B38F3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33828B9-B873-9E67-3265-C645689E1D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8FEC59-768C-CF43-9E22-0417DA68C1F2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710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0980F-366E-4FE2-A027-FAC9AB4C789E}" type="datetimeFigureOut">
              <a:rPr lang="zh-TW" altLang="en-US" smtClean="0"/>
              <a:t>2026/10/4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58EE1-72E6-4991-BF23-B67B9EC4175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8650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433A160-3EBF-7634-F41C-7DC838CA25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D53641A-50E9-08E0-7CFD-FBCCD44974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99684" name="Rectangle 4">
            <a:extLst>
              <a:ext uri="{FF2B5EF4-FFF2-40B4-BE49-F238E27FC236}">
                <a16:creationId xmlns:a16="http://schemas.microsoft.com/office/drawing/2014/main" id="{D24AFEAD-6E45-985B-CE21-A4E6646F552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新細明體" pitchFamily="18" charset="-120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99685" name="Rectangle 5">
            <a:extLst>
              <a:ext uri="{FF2B5EF4-FFF2-40B4-BE49-F238E27FC236}">
                <a16:creationId xmlns:a16="http://schemas.microsoft.com/office/drawing/2014/main" id="{CF9C2237-D9C8-9873-4C7C-C22FE1D682D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新細明體" pitchFamily="18" charset="-120"/>
                <a:cs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99686" name="Rectangle 6">
            <a:extLst>
              <a:ext uri="{FF2B5EF4-FFF2-40B4-BE49-F238E27FC236}">
                <a16:creationId xmlns:a16="http://schemas.microsoft.com/office/drawing/2014/main" id="{9128DB20-96E9-4498-7A4E-2DD1192FEDC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A71E6ED2-8177-B046-888D-987F3649BB6C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75171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886AD-0462-2EF2-7FAE-4417E9BC5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8F6EAC-0292-1EB4-456E-6C12F2349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8882" y="-52552"/>
            <a:ext cx="12580882" cy="69631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698A86-A37E-3AF0-1056-DB9890E9EAF3}"/>
              </a:ext>
            </a:extLst>
          </p:cNvPr>
          <p:cNvSpPr txBox="1"/>
          <p:nvPr/>
        </p:nvSpPr>
        <p:spPr>
          <a:xfrm>
            <a:off x="1203158" y="774915"/>
            <a:ext cx="945355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7200" b="1" dirty="0">
                <a:latin typeface="SimSun" panose="02010600030101010101" pitchFamily="2" charset="-122"/>
                <a:ea typeface="SimSun" panose="02010600030101010101" pitchFamily="2" charset="-122"/>
              </a:rPr>
              <a:t>【</a:t>
            </a:r>
            <a:r>
              <a:rPr lang="zh-TW" altLang="en-US" sz="7200" b="1" dirty="0">
                <a:latin typeface="SimSun" panose="02010600030101010101" pitchFamily="2" charset="-122"/>
                <a:ea typeface="SimSun" panose="02010600030101010101" pitchFamily="2" charset="-122"/>
              </a:rPr>
              <a:t>配合神</a:t>
            </a:r>
            <a:r>
              <a:rPr lang="en-US" altLang="zh-TW" sz="7200" b="1" dirty="0">
                <a:latin typeface="SimSun" panose="02010600030101010101" pitchFamily="2" charset="-122"/>
                <a:ea typeface="SimSun" panose="02010600030101010101" pitchFamily="2" charset="-122"/>
              </a:rPr>
              <a:t>:</a:t>
            </a:r>
          </a:p>
          <a:p>
            <a:pPr algn="ctr"/>
            <a:r>
              <a:rPr lang="zh-TW" altLang="en-US" sz="7200" b="1" dirty="0">
                <a:latin typeface="SimSun" panose="02010600030101010101" pitchFamily="2" charset="-122"/>
                <a:ea typeface="SimSun" panose="02010600030101010101" pitchFamily="2" charset="-122"/>
              </a:rPr>
              <a:t>認識自己所蒙的恩</a:t>
            </a:r>
            <a:r>
              <a:rPr lang="en-US" altLang="zh-TW" sz="7200" b="1" dirty="0">
                <a:latin typeface="SimSun" panose="02010600030101010101" pitchFamily="2" charset="-122"/>
                <a:ea typeface="SimSun" panose="02010600030101010101" pitchFamily="2" charset="-122"/>
              </a:rPr>
              <a:t>】</a:t>
            </a:r>
            <a:r>
              <a:rPr lang="zh-CN" altLang="en-US" sz="7200" b="1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6000" b="1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endParaRPr lang="en-US" altLang="zh-CN" sz="6000" b="1" dirty="0">
              <a:latin typeface="SimSun" panose="02010600030101010101" pitchFamily="2" charset="-122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zh-TW" altLang="en-US" sz="54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54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（弗</a:t>
            </a:r>
            <a:r>
              <a:rPr lang="zh-TW" altLang="en-US" sz="54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TW" sz="5400" dirty="0">
                <a:latin typeface="SimSun" panose="02010600030101010101" pitchFamily="2" charset="-122"/>
                <a:ea typeface="SimSun" panose="02010600030101010101" pitchFamily="2" charset="-122"/>
              </a:rPr>
              <a:t>2:4-10</a:t>
            </a:r>
            <a:r>
              <a:rPr lang="zh-CN" altLang="en-US" sz="54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TW" sz="5400" dirty="0">
              <a:latin typeface="SimSun" panose="02010600030101010101" pitchFamily="2" charset="-122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sz="6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69315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ECD20-4065-9512-C59C-BE566AAAE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71AE31-CB26-BB4C-931C-4B911D7EC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8882" y="-52552"/>
            <a:ext cx="12580882" cy="69631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A1D4620-0CE8-B5BC-B081-7E1EE9FEB4A4}"/>
              </a:ext>
            </a:extLst>
          </p:cNvPr>
          <p:cNvSpPr txBox="1"/>
          <p:nvPr/>
        </p:nvSpPr>
        <p:spPr>
          <a:xfrm>
            <a:off x="191911" y="203200"/>
            <a:ext cx="11458221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baseline="30000" dirty="0">
                <a:latin typeface="SimSun" panose="02010600030101010101" pitchFamily="2" charset="-122"/>
                <a:ea typeface="SimSun" panose="02010600030101010101" pitchFamily="2" charset="-122"/>
              </a:rPr>
              <a:t>4 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然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而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，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神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既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有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豐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富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的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憐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憫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，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因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愛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我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們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的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大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愛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，</a:t>
            </a:r>
            <a:r>
              <a:rPr lang="en-US" sz="4000" b="1" baseline="30000" dirty="0">
                <a:latin typeface="SimSun" panose="02010600030101010101" pitchFamily="2" charset="-122"/>
                <a:ea typeface="SimSun" panose="02010600030101010101" pitchFamily="2" charset="-122"/>
              </a:rPr>
              <a:t> 5 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當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我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們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死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在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過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犯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中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的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時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候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，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便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叫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我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們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與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基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督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一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同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活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過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來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。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你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們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得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救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是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本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乎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恩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。</a:t>
            </a:r>
            <a:r>
              <a:rPr lang="en-US" sz="4000" b="1" baseline="30000" dirty="0">
                <a:latin typeface="SimSun" panose="02010600030101010101" pitchFamily="2" charset="-122"/>
                <a:ea typeface="SimSun" panose="02010600030101010101" pitchFamily="2" charset="-122"/>
              </a:rPr>
              <a:t> 6 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又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叫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我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們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與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基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督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耶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穌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一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同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復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活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，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一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同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坐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在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天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上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，</a:t>
            </a:r>
            <a:r>
              <a:rPr lang="en-US" sz="4000" b="1" baseline="30000" dirty="0">
                <a:latin typeface="SimSun" panose="02010600030101010101" pitchFamily="2" charset="-122"/>
                <a:ea typeface="SimSun" panose="02010600030101010101" pitchFamily="2" charset="-122"/>
              </a:rPr>
              <a:t> 7 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要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將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極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豐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富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的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恩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典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，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就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是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在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基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督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耶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穌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裡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向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我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們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所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施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的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恩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慈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，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顯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明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給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後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來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的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世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代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看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。   </a:t>
            </a:r>
          </a:p>
          <a:p>
            <a:r>
              <a:rPr lang="en-US" altLang="zh-CN" sz="3600" dirty="0">
                <a:latin typeface="SimSun" panose="02010600030101010101" pitchFamily="2" charset="-122"/>
                <a:ea typeface="SimSun" panose="02010600030101010101" pitchFamily="2" charset="-122"/>
              </a:rPr>
              <a:t>                             </a:t>
            </a:r>
          </a:p>
          <a:p>
            <a:r>
              <a:rPr lang="zh-TW" altLang="en-US" sz="3600" dirty="0">
                <a:latin typeface="SimSun" panose="02010600030101010101" pitchFamily="2" charset="-122"/>
                <a:ea typeface="SimSun" panose="02010600030101010101" pitchFamily="2" charset="-122"/>
              </a:rPr>
              <a:t>                             </a:t>
            </a:r>
            <a:r>
              <a:rPr lang="zh-CN" altLang="en-US" sz="3600" dirty="0">
                <a:latin typeface="SimSun" panose="02010600030101010101" pitchFamily="2" charset="-122"/>
                <a:ea typeface="SimSun" panose="02010600030101010101" pitchFamily="2" charset="-122"/>
              </a:rPr>
              <a:t>（弗 </a:t>
            </a:r>
            <a:r>
              <a:rPr lang="en-US" altLang="zh-CN" sz="3600" dirty="0">
                <a:latin typeface="SimSun" panose="02010600030101010101" pitchFamily="2" charset="-122"/>
                <a:ea typeface="SimSun" panose="02010600030101010101" pitchFamily="2" charset="-122"/>
              </a:rPr>
              <a:t>2:</a:t>
            </a:r>
            <a:r>
              <a:rPr lang="en-US" altLang="zh-TW" sz="3600" dirty="0"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en-US" altLang="zh-CN" sz="3600" dirty="0">
                <a:latin typeface="SimSun" panose="02010600030101010101" pitchFamily="2" charset="-122"/>
                <a:ea typeface="SimSun" panose="02010600030101010101" pitchFamily="2" charset="-122"/>
              </a:rPr>
              <a:t>-</a:t>
            </a:r>
            <a:r>
              <a:rPr lang="en-US" altLang="zh-TW" sz="3600" dirty="0">
                <a:latin typeface="SimSun" panose="02010600030101010101" pitchFamily="2" charset="-122"/>
                <a:ea typeface="SimSun" panose="02010600030101010101" pitchFamily="2" charset="-122"/>
              </a:rPr>
              <a:t>7</a:t>
            </a:r>
            <a:r>
              <a:rPr lang="zh-CN" altLang="en-US" sz="3600" dirty="0"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zh-TW" altLang="en-US" sz="36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1655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0BBD1-BA88-F8A4-7D5A-65EA2B0CE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F12FAC-038D-D597-41A3-F33E6F948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8882" y="-52552"/>
            <a:ext cx="12580882" cy="69631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2B629ED-0BF3-9AF0-A97F-DEEF6C8B3631}"/>
              </a:ext>
            </a:extLst>
          </p:cNvPr>
          <p:cNvSpPr txBox="1"/>
          <p:nvPr/>
        </p:nvSpPr>
        <p:spPr>
          <a:xfrm>
            <a:off x="191911" y="203200"/>
            <a:ext cx="1145822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baseline="30000" dirty="0">
                <a:latin typeface="SimSun" panose="02010600030101010101" pitchFamily="2" charset="-122"/>
                <a:ea typeface="SimSun" panose="02010600030101010101" pitchFamily="2" charset="-122"/>
              </a:rPr>
              <a:t>8 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你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們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得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救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是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本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乎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恩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，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也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因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著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信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；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這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並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不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是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出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於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自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己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，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乃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是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神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所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賜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的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；</a:t>
            </a:r>
            <a:r>
              <a:rPr lang="en-US" sz="4000" b="1" baseline="30000" dirty="0">
                <a:latin typeface="SimSun" panose="02010600030101010101" pitchFamily="2" charset="-122"/>
                <a:ea typeface="SimSun" panose="02010600030101010101" pitchFamily="2" charset="-122"/>
              </a:rPr>
              <a:t>9 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也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不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是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出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於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行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為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，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免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得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有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人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自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誇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。</a:t>
            </a:r>
            <a:r>
              <a:rPr lang="en-US" sz="4000" b="1" baseline="30000" dirty="0">
                <a:latin typeface="SimSun" panose="02010600030101010101" pitchFamily="2" charset="-122"/>
                <a:ea typeface="SimSun" panose="02010600030101010101" pitchFamily="2" charset="-122"/>
              </a:rPr>
              <a:t>10 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我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們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原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是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祂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的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工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作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，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在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基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督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耶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穌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裡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造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成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的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，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為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要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叫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我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們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行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善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，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就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是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神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所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預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備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叫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我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們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行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US" sz="4000" b="1" dirty="0" err="1">
                <a:latin typeface="SimSun" panose="02010600030101010101" pitchFamily="2" charset="-122"/>
                <a:ea typeface="SimSun" panose="02010600030101010101" pitchFamily="2" charset="-122"/>
              </a:rPr>
              <a:t>的</a:t>
            </a:r>
            <a:r>
              <a:rPr lang="en-US" sz="4000" b="1" dirty="0">
                <a:latin typeface="SimSun" panose="02010600030101010101" pitchFamily="2" charset="-122"/>
                <a:ea typeface="SimSun" panose="02010600030101010101" pitchFamily="2" charset="-122"/>
              </a:rPr>
              <a:t>。   </a:t>
            </a:r>
          </a:p>
          <a:p>
            <a:r>
              <a:rPr lang="en-US" altLang="zh-CN" sz="3600" dirty="0">
                <a:latin typeface="SimSun" panose="02010600030101010101" pitchFamily="2" charset="-122"/>
                <a:ea typeface="SimSun" panose="02010600030101010101" pitchFamily="2" charset="-122"/>
              </a:rPr>
              <a:t>                             </a:t>
            </a:r>
          </a:p>
          <a:p>
            <a:r>
              <a:rPr lang="zh-TW" altLang="en-US" sz="3600" dirty="0">
                <a:latin typeface="SimSun" panose="02010600030101010101" pitchFamily="2" charset="-122"/>
                <a:ea typeface="SimSun" panose="02010600030101010101" pitchFamily="2" charset="-122"/>
              </a:rPr>
              <a:t>                            </a:t>
            </a:r>
            <a:r>
              <a:rPr lang="zh-CN" altLang="en-US" sz="3600" dirty="0">
                <a:latin typeface="SimSun" panose="02010600030101010101" pitchFamily="2" charset="-122"/>
                <a:ea typeface="SimSun" panose="02010600030101010101" pitchFamily="2" charset="-122"/>
              </a:rPr>
              <a:t> （弗 </a:t>
            </a:r>
            <a:r>
              <a:rPr lang="en-US" altLang="zh-CN" sz="3600" dirty="0">
                <a:latin typeface="SimSun" panose="02010600030101010101" pitchFamily="2" charset="-122"/>
                <a:ea typeface="SimSun" panose="02010600030101010101" pitchFamily="2" charset="-122"/>
              </a:rPr>
              <a:t>2:</a:t>
            </a:r>
            <a:r>
              <a:rPr lang="en-US" altLang="zh-TW" sz="3600" dirty="0"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en-US" altLang="zh-CN" sz="3600" dirty="0">
                <a:latin typeface="SimSun" panose="02010600030101010101" pitchFamily="2" charset="-122"/>
                <a:ea typeface="SimSun" panose="02010600030101010101" pitchFamily="2" charset="-122"/>
              </a:rPr>
              <a:t>-</a:t>
            </a:r>
            <a:r>
              <a:rPr lang="en-US" altLang="zh-TW" sz="3600" dirty="0">
                <a:latin typeface="SimSun" panose="02010600030101010101" pitchFamily="2" charset="-122"/>
                <a:ea typeface="SimSun" panose="02010600030101010101" pitchFamily="2" charset="-122"/>
              </a:rPr>
              <a:t>10</a:t>
            </a:r>
            <a:r>
              <a:rPr lang="zh-CN" altLang="en-US" sz="3600" dirty="0"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zh-TW" altLang="en-US" sz="36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8727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69A809D8-CA69-A38F-FEFE-610A071FB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990600"/>
            <a:ext cx="4114800" cy="200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3200" b="1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BBA1001-887F-07BF-3409-2362BD1BF83A}"/>
              </a:ext>
            </a:extLst>
          </p:cNvPr>
          <p:cNvSpPr txBox="1">
            <a:spLocks/>
          </p:cNvSpPr>
          <p:nvPr/>
        </p:nvSpPr>
        <p:spPr bwMode="auto">
          <a:xfrm>
            <a:off x="-19735800" y="-2930525"/>
            <a:ext cx="512762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配合神</a:t>
            </a:r>
            <a:r>
              <a:rPr kumimoji="1" lang="en-US" altLang="zh-TW" sz="40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br>
              <a:rPr kumimoji="1" lang="en-US" altLang="zh-TW" sz="40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kumimoji="1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認識自己所蒙的恩</a:t>
            </a:r>
            <a:br>
              <a:rPr kumimoji="1" lang="en-US" altLang="zh-TW" sz="4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kumimoji="1" lang="en-US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kumimoji="1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kumimoji="1" lang="en-US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2:4-10)</a:t>
            </a:r>
            <a:endParaRPr kumimoji="1" lang="en-US" altLang="en-US" sz="4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100" name="Subtitle 2">
            <a:extLst>
              <a:ext uri="{FF2B5EF4-FFF2-40B4-BE49-F238E27FC236}">
                <a16:creationId xmlns:a16="http://schemas.microsoft.com/office/drawing/2014/main" id="{2EA2C383-E559-5B0E-CAEC-02BF9F998720}"/>
              </a:ext>
            </a:extLst>
          </p:cNvPr>
          <p:cNvSpPr txBox="1">
            <a:spLocks/>
          </p:cNvSpPr>
          <p:nvPr/>
        </p:nvSpPr>
        <p:spPr bwMode="auto">
          <a:xfrm>
            <a:off x="6781800" y="4419600"/>
            <a:ext cx="4876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北卡三角區</a:t>
            </a:r>
            <a:endParaRPr kumimoji="1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華人基督教會</a:t>
            </a:r>
            <a:endParaRPr kumimoji="1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ts val="3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2026/10/04</a:t>
            </a:r>
            <a:endParaRPr kumimoji="1" lang="zh-TW" altLang="en-US" sz="2800" b="0" i="0" u="none" strike="noStrike" kern="1200" cap="none" spc="0" normalizeH="0" baseline="0" noProof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Arial" panose="020B060402020202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CA0E7C0-FA02-69EB-042F-4B6840785F62}"/>
              </a:ext>
            </a:extLst>
          </p:cNvPr>
          <p:cNvSpPr txBox="1">
            <a:spLocks/>
          </p:cNvSpPr>
          <p:nvPr/>
        </p:nvSpPr>
        <p:spPr bwMode="auto">
          <a:xfrm>
            <a:off x="6781800" y="990600"/>
            <a:ext cx="48768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配合神</a:t>
            </a:r>
            <a:r>
              <a:rPr kumimoji="1" lang="en-US" altLang="zh-TW" sz="4000" b="1" i="0" u="none" strike="noStrike" kern="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br>
              <a:rPr kumimoji="1" lang="en-US" altLang="zh-TW" sz="4000" b="1" i="0" u="none" strike="noStrike" kern="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kumimoji="1" lang="zh-TW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認識自己所蒙的恩</a:t>
            </a:r>
            <a:br>
              <a:rPr kumimoji="1" lang="en-US" altLang="zh-TW" sz="4400" b="1" i="0" u="none" strike="noStrike" kern="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kumimoji="1" lang="en-US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kumimoji="1" lang="zh-TW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kumimoji="1" lang="en-US" altLang="zh-TW" sz="3600" b="1" i="0" u="none" strike="noStrike" kern="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2:4-10)</a:t>
            </a:r>
            <a:endParaRPr kumimoji="1" lang="en-US" altLang="en-US" sz="4400" b="0" i="0" u="none" strike="noStrike" kern="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Arial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4102" name="Picture 7" descr="Sack cartoon: Carrot ... stick.">
            <a:extLst>
              <a:ext uri="{FF2B5EF4-FFF2-40B4-BE49-F238E27FC236}">
                <a16:creationId xmlns:a16="http://schemas.microsoft.com/office/drawing/2014/main" id="{47B1DE5C-62D5-D86C-9506-1654AFE33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955675"/>
            <a:ext cx="6269037" cy="475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" name="TextBox 1">
            <a:extLst>
              <a:ext uri="{FF2B5EF4-FFF2-40B4-BE49-F238E27FC236}">
                <a16:creationId xmlns:a16="http://schemas.microsoft.com/office/drawing/2014/main" id="{B1399429-918E-C606-7AED-57D05C442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4876800"/>
            <a:ext cx="1295400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棒子</a:t>
            </a:r>
            <a:endParaRPr kumimoji="1" lang="en-US" alt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104" name="TextBox 1">
            <a:extLst>
              <a:ext uri="{FF2B5EF4-FFF2-40B4-BE49-F238E27FC236}">
                <a16:creationId xmlns:a16="http://schemas.microsoft.com/office/drawing/2014/main" id="{F5CD25D9-8BA7-B0AA-DADB-9637438F35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886325"/>
            <a:ext cx="1752600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胡蘿蔔</a:t>
            </a:r>
            <a:endParaRPr kumimoji="1" lang="en-US" alt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B194C72D-EB48-C17B-95F7-40C8CBCED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8438"/>
            <a:ext cx="11277600" cy="715962"/>
          </a:xfrm>
        </p:spPr>
        <p:txBody>
          <a:bodyPr/>
          <a:lstStyle/>
          <a:p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以弗所書</a:t>
            </a:r>
            <a:r>
              <a:rPr lang="zh-TW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簡介</a:t>
            </a:r>
            <a:endParaRPr lang="en-US" altLang="zh-TW" sz="3600" b="1">
              <a:solidFill>
                <a:srgbClr val="660066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D32A3882-5EB7-E9D7-D489-F2C577F22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990600"/>
            <a:ext cx="11125200" cy="5334000"/>
          </a:xfrm>
        </p:spPr>
        <p:txBody>
          <a:bodyPr/>
          <a:lstStyle/>
          <a:p>
            <a:pPr>
              <a:lnSpc>
                <a:spcPts val="3700"/>
              </a:lnSpc>
              <a:spcBef>
                <a:spcPct val="0"/>
              </a:spcBef>
            </a:pP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主題</a:t>
            </a:r>
            <a:r>
              <a:rPr lang="en-US" altLang="zh-TW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zh-TW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</a:t>
            </a: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基督裡</a:t>
            </a:r>
            <a:r>
              <a:rPr lang="zh-TW" altLang="zh-TW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的教會</a:t>
            </a:r>
            <a:endParaRPr lang="en-US" altLang="zh-TW" b="1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800"/>
              </a:lnSpc>
              <a:spcBef>
                <a:spcPct val="0"/>
              </a:spcBef>
            </a:pP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大綱</a:t>
            </a:r>
            <a:r>
              <a:rPr lang="en-US" altLang="zh-TW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</a:p>
          <a:p>
            <a:pPr>
              <a:lnSpc>
                <a:spcPts val="38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en-US" altLang="zh-TW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1-3</a:t>
            </a: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章 </a:t>
            </a:r>
            <a:r>
              <a:rPr lang="en-US" altLang="zh-TW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zh-TW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神的</a:t>
            </a: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定意與作工的方法和原則</a:t>
            </a:r>
            <a:endParaRPr lang="en-US" altLang="zh-TW" b="1" i="1">
              <a:solidFill>
                <a:srgbClr val="0066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en-US" altLang="zh-TW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4-6</a:t>
            </a: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章 </a:t>
            </a:r>
            <a:r>
              <a:rPr lang="en-US" altLang="zh-TW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zh-TW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</a:t>
            </a: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生活上的操練</a:t>
            </a:r>
            <a:r>
              <a:rPr lang="en-US" altLang="zh-TW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叫人成為配合</a:t>
            </a:r>
            <a:r>
              <a:rPr lang="zh-TW" altLang="zh-TW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的人</a:t>
            </a:r>
            <a:endParaRPr lang="en-US" altLang="zh-TW" b="1">
              <a:solidFill>
                <a:srgbClr val="0066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</a:pP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第一章</a:t>
            </a:r>
            <a:r>
              <a:rPr lang="en-US" altLang="zh-TW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神作工的藍圖</a:t>
            </a:r>
          </a:p>
          <a:p>
            <a:pPr>
              <a:lnSpc>
                <a:spcPts val="37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zh-TW" altLang="zh-TW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的定意 </a:t>
            </a:r>
            <a:r>
              <a:rPr lang="en-US" altLang="zh-TW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zh-TW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要使祂的榮耀得著稱讚</a:t>
            </a:r>
            <a:endParaRPr lang="en-US" altLang="zh-TW" b="1" i="1">
              <a:solidFill>
                <a:srgbClr val="0066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zh-TW" altLang="zh-TW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作工的方法和原則</a:t>
            </a:r>
            <a:endParaRPr lang="en-US" altLang="zh-TW" b="1" i="1">
              <a:solidFill>
                <a:srgbClr val="0066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Wingdings" pitchFamily="2" charset="2"/>
              <a:buChar char="ü"/>
            </a:pPr>
            <a:r>
              <a:rPr lang="zh-TW" altLang="en-US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把信徒放在基督裡去享用神的豐盛而認識神</a:t>
            </a:r>
            <a:r>
              <a:rPr lang="en-US" altLang="zh-TW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表明神</a:t>
            </a:r>
            <a:endParaRPr lang="en-US" altLang="zh-TW" b="1">
              <a:solidFill>
                <a:srgbClr val="C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Wingdings" pitchFamily="2" charset="2"/>
              <a:buChar char="ü"/>
            </a:pPr>
            <a:r>
              <a:rPr lang="zh-TW" altLang="en-US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透過真知道讓信徒經歷神</a:t>
            </a:r>
            <a:r>
              <a:rPr lang="en-US" altLang="zh-TW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能持守在基督裡而更多的認識神</a:t>
            </a:r>
            <a:endParaRPr lang="en-US" altLang="zh-TW" b="1">
              <a:solidFill>
                <a:srgbClr val="C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Wingdings" pitchFamily="2" charset="2"/>
              <a:buChar char="ü"/>
            </a:pPr>
            <a:r>
              <a:rPr lang="en-US" altLang="en-US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聚集</a:t>
            </a:r>
            <a:r>
              <a:rPr lang="zh-TW" altLang="en-US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眾</a:t>
            </a:r>
            <a:r>
              <a:rPr lang="en-US" altLang="en-US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多</a:t>
            </a:r>
            <a:r>
              <a:rPr lang="zh-TW" altLang="en-US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的信徒成為教會</a:t>
            </a:r>
            <a:r>
              <a:rPr lang="en-US" altLang="zh-TW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更完整地承裝神的豐盛</a:t>
            </a:r>
            <a:r>
              <a:rPr lang="en-US" altLang="zh-TW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把神更完整地表明出來</a:t>
            </a:r>
          </a:p>
          <a:p>
            <a:pPr>
              <a:lnSpc>
                <a:spcPts val="3700"/>
              </a:lnSpc>
              <a:spcBef>
                <a:spcPct val="0"/>
              </a:spcBef>
              <a:buFontTx/>
              <a:buNone/>
            </a:pPr>
            <a:endParaRPr lang="zh-TW" altLang="en-US" b="1">
              <a:solidFill>
                <a:srgbClr val="0066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標題 1">
            <a:extLst>
              <a:ext uri="{FF2B5EF4-FFF2-40B4-BE49-F238E27FC236}">
                <a16:creationId xmlns:a16="http://schemas.microsoft.com/office/drawing/2014/main" id="{CDFE97B8-EC02-A8A9-B067-C02939264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188913"/>
            <a:ext cx="11304588" cy="633412"/>
          </a:xfrm>
        </p:spPr>
        <p:txBody>
          <a:bodyPr/>
          <a:lstStyle/>
          <a:p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第二章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建造教會的基礎</a:t>
            </a:r>
          </a:p>
        </p:txBody>
      </p:sp>
      <p:sp>
        <p:nvSpPr>
          <p:cNvPr id="6147" name="內容版面配置區 2">
            <a:extLst>
              <a:ext uri="{FF2B5EF4-FFF2-40B4-BE49-F238E27FC236}">
                <a16:creationId xmlns:a16="http://schemas.microsoft.com/office/drawing/2014/main" id="{58A4C4D8-FD58-E349-89D6-2BD3890E6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388" y="928688"/>
            <a:ext cx="11022012" cy="5472112"/>
          </a:xfrm>
        </p:spPr>
        <p:txBody>
          <a:bodyPr/>
          <a:lstStyle/>
          <a:p>
            <a:pPr>
              <a:lnSpc>
                <a:spcPts val="3800"/>
              </a:lnSpc>
              <a:spcBef>
                <a:spcPct val="0"/>
              </a:spcBef>
            </a:pP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建造教會的挑戰</a:t>
            </a:r>
            <a:r>
              <a:rPr lang="en-US" altLang="zh-TW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– </a:t>
            </a: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人的天性與神的本性之間的矛盾</a:t>
            </a:r>
            <a:endParaRPr lang="en-US" altLang="zh-TW" b="1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8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人自持不要</a:t>
            </a:r>
            <a:r>
              <a:rPr lang="zh-TW" altLang="zh-TW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配合神</a:t>
            </a: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的天性</a:t>
            </a:r>
            <a:endParaRPr lang="en-US" altLang="zh-TW" b="1" i="1">
              <a:solidFill>
                <a:srgbClr val="0066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8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神要人自願跟從祂的本性</a:t>
            </a:r>
            <a:endParaRPr lang="en-US" altLang="zh-TW" b="1" i="1">
              <a:solidFill>
                <a:srgbClr val="0066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800"/>
              </a:lnSpc>
              <a:spcBef>
                <a:spcPct val="0"/>
              </a:spcBef>
            </a:pPr>
            <a:r>
              <a:rPr lang="en-US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2:1-10 </a:t>
            </a: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信徒配合神去建造教會的動力</a:t>
            </a:r>
            <a:endParaRPr lang="en-US" altLang="zh-TW" b="1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8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en-US" altLang="zh-TW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2:1-3 </a:t>
            </a: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認識自己的本相中的破碎</a:t>
            </a:r>
            <a:endParaRPr lang="en-US" altLang="zh-TW" b="1" i="1">
              <a:solidFill>
                <a:srgbClr val="0066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800"/>
              </a:lnSpc>
              <a:spcBef>
                <a:spcPct val="0"/>
              </a:spcBef>
              <a:buFont typeface="Wingdings" pitchFamily="2" charset="2"/>
              <a:buChar char="ü"/>
            </a:pPr>
            <a:r>
              <a:rPr lang="zh-TW" altLang="en-US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被罪轄制</a:t>
            </a:r>
            <a:r>
              <a:rPr lang="en-US" altLang="zh-TW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失去自主的無奈</a:t>
            </a:r>
            <a:endParaRPr lang="en-US" altLang="zh-TW" b="1">
              <a:solidFill>
                <a:srgbClr val="C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800"/>
              </a:lnSpc>
              <a:spcBef>
                <a:spcPct val="0"/>
              </a:spcBef>
              <a:buFont typeface="Wingdings" pitchFamily="2" charset="2"/>
              <a:buChar char="ü"/>
            </a:pPr>
            <a:r>
              <a:rPr lang="zh-TW" altLang="en-US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罪帶來的損人害己</a:t>
            </a:r>
            <a:endParaRPr lang="en-US" altLang="zh-TW" b="1">
              <a:solidFill>
                <a:srgbClr val="C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800"/>
              </a:lnSpc>
              <a:spcBef>
                <a:spcPct val="0"/>
              </a:spcBef>
              <a:buFont typeface="Wingdings" pitchFamily="2" charset="2"/>
              <a:buChar char="ü"/>
            </a:pPr>
            <a:r>
              <a:rPr lang="zh-TW" altLang="en-US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與屬神</a:t>
            </a:r>
            <a:r>
              <a:rPr lang="en-US" altLang="en-US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屬天</a:t>
            </a:r>
            <a:r>
              <a:rPr lang="en-US" altLang="en-US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屬靈的隔絕</a:t>
            </a:r>
            <a:endParaRPr lang="en-US" altLang="zh-TW" b="1">
              <a:solidFill>
                <a:srgbClr val="C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800"/>
              </a:lnSpc>
              <a:spcBef>
                <a:spcPct val="0"/>
              </a:spcBef>
              <a:buFont typeface="Wingdings" pitchFamily="2" charset="2"/>
              <a:buChar char="ü"/>
            </a:pPr>
            <a:r>
              <a:rPr lang="zh-TW" altLang="en-US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肯定而可怖的</a:t>
            </a:r>
            <a:r>
              <a:rPr lang="zh-TW" altLang="zh-TW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結局</a:t>
            </a:r>
            <a:endParaRPr lang="en-US" altLang="zh-TW" b="1">
              <a:solidFill>
                <a:srgbClr val="C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8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en-US" altLang="zh-TW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2:4-10 </a:t>
            </a: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認識自己蒙恩的地位 </a:t>
            </a:r>
            <a:r>
              <a:rPr lang="en-US" altLang="zh-TW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認識神的美善及祂賜給人的恩典</a:t>
            </a:r>
            <a:r>
              <a:rPr lang="en-US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在感恩中轉向神</a:t>
            </a:r>
            <a:endParaRPr lang="en-US" altLang="zh-TW" b="1" i="1">
              <a:solidFill>
                <a:srgbClr val="0066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10E4E481-BAE1-253B-0E17-CCA695010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838200"/>
          </a:xfrm>
        </p:spPr>
        <p:txBody>
          <a:bodyPr/>
          <a:lstStyle/>
          <a:p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配合神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認識自己所蒙的恩</a:t>
            </a:r>
            <a:endParaRPr lang="en-US" altLang="en-US" sz="3600">
              <a:solidFill>
                <a:srgbClr val="660066"/>
              </a:solidFill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51537E53-46ED-102C-4CA3-668760110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66800"/>
            <a:ext cx="10972800" cy="4525963"/>
          </a:xfrm>
        </p:spPr>
        <p:txBody>
          <a:bodyPr/>
          <a:lstStyle/>
          <a:p>
            <a:pPr algn="ctr">
              <a:lnSpc>
                <a:spcPts val="3838"/>
              </a:lnSpc>
              <a:spcBef>
                <a:spcPct val="0"/>
              </a:spcBef>
              <a:defRPr/>
            </a:pP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施恩的神</a:t>
            </a:r>
            <a:endParaRPr lang="en-US" altLang="zh-TW" b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ts val="3838"/>
              </a:lnSpc>
              <a:spcBef>
                <a:spcPct val="0"/>
              </a:spcBef>
              <a:defRPr/>
            </a:pPr>
            <a:r>
              <a:rPr lang="zh-TW" altLang="en-US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神的恩典的特性</a:t>
            </a:r>
            <a:endParaRPr lang="en-US" altLang="zh-TW" b="1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ts val="3838"/>
              </a:lnSpc>
              <a:spcBef>
                <a:spcPct val="0"/>
              </a:spcBef>
              <a:defRPr/>
            </a:pPr>
            <a:r>
              <a:rPr lang="zh-TW" altLang="en-US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神的恩典的內容</a:t>
            </a:r>
            <a:endParaRPr lang="en-US" altLang="zh-TW" b="1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ts val="3838"/>
              </a:lnSpc>
              <a:spcBef>
                <a:spcPct val="0"/>
              </a:spcBef>
              <a:defRPr/>
            </a:pPr>
            <a:r>
              <a:rPr lang="zh-TW" altLang="en-US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神的恩典的尊榮</a:t>
            </a:r>
            <a:endParaRPr lang="en-US" altLang="en-US" b="1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A4A6F617-4E9B-D9EE-FB97-1B3BC378D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98438"/>
            <a:ext cx="11506200" cy="715962"/>
          </a:xfrm>
        </p:spPr>
        <p:txBody>
          <a:bodyPr/>
          <a:lstStyle/>
          <a:p>
            <a:r>
              <a:rPr lang="zh-TW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人的轉機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神的本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性</a:t>
            </a:r>
            <a:endParaRPr lang="en-US" altLang="en-US" sz="3600" b="1">
              <a:solidFill>
                <a:srgbClr val="660066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22E8A65A-4996-52AA-0A0E-8FF475084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0"/>
            <a:ext cx="11201400" cy="5334000"/>
          </a:xfrm>
        </p:spPr>
        <p:txBody>
          <a:bodyPr/>
          <a:lstStyle/>
          <a:p>
            <a:pPr marL="363538" indent="-363538">
              <a:lnSpc>
                <a:spcPts val="37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2:3 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我們</a:t>
            </a:r>
            <a:r>
              <a:rPr lang="en-US" altLang="zh-TW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…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本為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可怒之子</a:t>
            </a:r>
            <a:r>
              <a:rPr lang="en-US" altLang="zh-TW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… </a:t>
            </a:r>
            <a:r>
              <a:rPr lang="en-US" altLang="zh-TW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 </a:t>
            </a:r>
            <a:r>
              <a:rPr lang="zh-TW" altLang="en-US" b="1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然而　神</a:t>
            </a:r>
            <a:r>
              <a:rPr lang="zh-TW" altLang="en-US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既</a:t>
            </a:r>
            <a:r>
              <a:rPr lang="zh-TW" altLang="en-US" b="1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有</a:t>
            </a:r>
            <a:r>
              <a:rPr lang="zh-TW" altLang="en-US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豐富</a:t>
            </a:r>
            <a:r>
              <a:rPr lang="zh-TW" altLang="en-US" b="1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的憐憫</a:t>
            </a:r>
            <a:r>
              <a:rPr lang="zh-TW" altLang="en-US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．因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愛我們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的大愛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…7 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要將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極豐富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的恩典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、就是他在基督耶穌裡向我們所施的恩慈、顯明給後來</a:t>
            </a:r>
            <a:r>
              <a:rPr lang="zh-CN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的世代看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．</a:t>
            </a:r>
            <a:endParaRPr lang="en-US" altLang="zh-TW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ts val="1200"/>
              </a:spcBef>
              <a:defRPr/>
            </a:pP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然而神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en-US" altLang="zh-TW" sz="2800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But… God [KJV] 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人的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出路在乎神</a:t>
            </a:r>
            <a:endParaRPr lang="en-US" altLang="zh-TW" b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可怒之子 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的盡頭 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絕望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 </a:t>
            </a:r>
            <a:r>
              <a:rPr 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→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然而神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 –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神的起頭 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盼望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363538" indent="-363538">
              <a:lnSpc>
                <a:spcPts val="3700"/>
              </a:lnSpc>
              <a:spcBef>
                <a:spcPts val="0"/>
              </a:spcBef>
              <a:defRPr/>
            </a:pP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人的轉機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盼望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的基礎 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神的本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性</a:t>
            </a:r>
            <a:endParaRPr lang="en-US" altLang="zh-TW" b="1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他的大愛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–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恆久忍耐</a:t>
            </a:r>
            <a:r>
              <a:rPr 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又有恩慈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不喜歡不義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只喜歡真理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</a:t>
            </a:r>
          </a:p>
          <a:p>
            <a:pPr>
              <a:lnSpc>
                <a:spcPts val="37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</a:t>
            </a:r>
            <a:r>
              <a:rPr lang="zh-CN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的憐憫 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不輕易對冒犯他的施以應有的懲罰</a:t>
            </a:r>
            <a:endParaRPr lang="en-US" altLang="zh-TW" b="1" i="1" dirty="0">
              <a:solidFill>
                <a:srgbClr val="0066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他的恩典 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慷慨地把</a:t>
            </a:r>
            <a:r>
              <a:rPr lang="en-US" b="1" i="1" dirty="0" err="1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益處給不應得的</a:t>
            </a:r>
            <a:endParaRPr lang="en-US" altLang="zh-TW" b="1" i="1" dirty="0">
              <a:solidFill>
                <a:srgbClr val="0066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C61407AD-AD43-0ECE-FF17-20E48E7AA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74638"/>
            <a:ext cx="11430000" cy="563562"/>
          </a:xfrm>
        </p:spPr>
        <p:txBody>
          <a:bodyPr/>
          <a:lstStyle/>
          <a:p>
            <a:r>
              <a:rPr lang="zh-TW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人的轉機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的作為</a:t>
            </a:r>
            <a:endParaRPr lang="en-US" altLang="en-US" sz="3600" b="1">
              <a:solidFill>
                <a:srgbClr val="660066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237A57F1-804F-5BF2-9807-1907C434A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990600"/>
            <a:ext cx="11049000" cy="5410200"/>
          </a:xfrm>
        </p:spPr>
        <p:txBody>
          <a:bodyPr/>
          <a:lstStyle/>
          <a:p>
            <a:pPr marL="363538" indent="-363538">
              <a:lnSpc>
                <a:spcPts val="3700"/>
              </a:lnSpc>
              <a:spcBef>
                <a:spcPts val="600"/>
              </a:spcBef>
              <a:buFontTx/>
              <a:buNone/>
              <a:defRPr/>
            </a:pP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TW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2:</a:t>
            </a:r>
            <a:r>
              <a:rPr lang="en-US" altLang="zh-CN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 …</a:t>
            </a:r>
            <a:r>
              <a:rPr lang="zh-CN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神既有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豐富的憐憫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．因他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愛我們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大愛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…7 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要將他極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豐富的恩典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、就是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他在基督耶穌裡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向我們所施的恩慈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、顯明給後來</a:t>
            </a:r>
            <a:r>
              <a:rPr lang="zh-CN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的世代看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．</a:t>
            </a:r>
            <a:endParaRPr lang="en-US" altLang="zh-TW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ts val="1200"/>
              </a:spcBef>
              <a:defRPr/>
            </a:pP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愛我們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向我們所施的恩慈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對人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表達善意</a:t>
            </a:r>
            <a:r>
              <a:rPr lang="zh-TW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行動</a:t>
            </a:r>
            <a:endParaRPr lang="en-US" altLang="zh-TW" b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神將祂的</a:t>
            </a:r>
            <a:r>
              <a:rPr lang="zh-TW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本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性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愛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憐憫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恩典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傾倒</a:t>
            </a:r>
            <a:r>
              <a:rPr 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人身</a:t>
            </a:r>
            <a:r>
              <a:rPr 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上;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按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本性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作為</a:t>
            </a:r>
            <a:endParaRPr lang="en-US" altLang="zh-TW" b="1" i="1" dirty="0">
              <a:solidFill>
                <a:srgbClr val="0066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豐富的憐憫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大愛</a:t>
            </a:r>
            <a:r>
              <a:rPr lang="en-US" altLang="zh-TW" b="1" i="1" dirty="0">
                <a:solidFill>
                  <a:srgbClr val="0066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極豐富的恩典 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恩典的豐度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;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按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豐富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作為</a:t>
            </a:r>
            <a:endParaRPr lang="en-US" altLang="zh-TW" b="1" i="1" dirty="0">
              <a:solidFill>
                <a:srgbClr val="0066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在基督耶穌裡 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施恩</a:t>
            </a:r>
            <a:r>
              <a:rPr lang="zh-TW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給人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的管道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;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按既定方法作為</a:t>
            </a:r>
            <a:endParaRPr lang="en-US" altLang="zh-TW" b="1" i="1" dirty="0">
              <a:solidFill>
                <a:srgbClr val="0066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神的本質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(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愛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憐憫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恩典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 </a:t>
            </a:r>
            <a:r>
              <a:rPr lang="en-US" altLang="en-US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→ </a:t>
            </a:r>
            <a:r>
              <a:rPr lang="zh-TW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神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向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作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為 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愛我們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施恩慈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ts val="37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神的所是是神的所作</a:t>
            </a:r>
            <a:r>
              <a:rPr lang="zh-TW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基礎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神的所作是神的所是的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延伸</a:t>
            </a:r>
            <a:endParaRPr lang="en-US" altLang="zh-TW" b="1" i="1" dirty="0">
              <a:solidFill>
                <a:srgbClr val="0066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人的責任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–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要多認識神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;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常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在基督裡</a:t>
            </a:r>
            <a:endParaRPr lang="en-US" altLang="zh-TW" b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4ADC4DFE-1BA9-BB2A-EE09-DC42CCC57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838200"/>
          </a:xfrm>
        </p:spPr>
        <p:txBody>
          <a:bodyPr/>
          <a:lstStyle/>
          <a:p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配合神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認識自己所蒙的恩</a:t>
            </a:r>
            <a:endParaRPr lang="en-US" altLang="en-US" sz="3600">
              <a:solidFill>
                <a:srgbClr val="660066"/>
              </a:solidFill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426AD464-81B5-A76D-497B-E6D3959CAE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66800"/>
            <a:ext cx="10972800" cy="4525963"/>
          </a:xfrm>
        </p:spPr>
        <p:txBody>
          <a:bodyPr/>
          <a:lstStyle/>
          <a:p>
            <a:pPr algn="ctr">
              <a:lnSpc>
                <a:spcPts val="3838"/>
              </a:lnSpc>
              <a:spcBef>
                <a:spcPct val="0"/>
              </a:spcBef>
              <a:defRPr/>
            </a:pPr>
            <a:r>
              <a:rPr lang="zh-TW" altLang="en-US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施恩的神</a:t>
            </a:r>
            <a:endParaRPr lang="en-US" altLang="zh-TW" b="1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ts val="3838"/>
              </a:lnSpc>
              <a:spcBef>
                <a:spcPct val="0"/>
              </a:spcBef>
              <a:defRPr/>
            </a:pP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神的恩典的特性</a:t>
            </a:r>
            <a:endParaRPr lang="en-US" altLang="zh-TW" b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ts val="3838"/>
              </a:lnSpc>
              <a:spcBef>
                <a:spcPct val="0"/>
              </a:spcBef>
              <a:defRPr/>
            </a:pPr>
            <a:r>
              <a:rPr lang="zh-TW" altLang="en-US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神的恩典的內容</a:t>
            </a:r>
            <a:endParaRPr lang="en-US" altLang="zh-TW" b="1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ts val="3838"/>
              </a:lnSpc>
              <a:spcBef>
                <a:spcPct val="0"/>
              </a:spcBef>
              <a:defRPr/>
            </a:pPr>
            <a:r>
              <a:rPr lang="zh-TW" altLang="en-US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神的恩典的尊榮</a:t>
            </a:r>
            <a:endParaRPr lang="en-US" altLang="en-US" b="1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98A469CC-7BDC-1764-E31E-CDE18D19E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74638"/>
            <a:ext cx="11430000" cy="639762"/>
          </a:xfrm>
        </p:spPr>
        <p:txBody>
          <a:bodyPr/>
          <a:lstStyle/>
          <a:p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恩典的特性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神施恩的時機</a:t>
            </a:r>
            <a:endParaRPr lang="en-US" altLang="en-US" sz="3600" b="1">
              <a:solidFill>
                <a:srgbClr val="660066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41D08713-3D5F-6D0C-725E-A0FBBEA10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1524000"/>
          </a:xfrm>
        </p:spPr>
        <p:txBody>
          <a:bodyPr/>
          <a:lstStyle/>
          <a:p>
            <a:pPr marL="363538" indent="-363538">
              <a:lnSpc>
                <a:spcPts val="3700"/>
              </a:lnSpc>
              <a:spcBef>
                <a:spcPct val="0"/>
              </a:spcBef>
              <a:buFontTx/>
              <a:buNone/>
            </a:pP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2:</a:t>
            </a:r>
            <a:r>
              <a:rPr lang="en-US" altLang="zh-TW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 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然而　神</a:t>
            </a:r>
            <a:r>
              <a:rPr lang="en-US" altLang="zh-TW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…</a:t>
            </a:r>
            <a:r>
              <a:rPr lang="en-US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 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當我們死在過犯中的時候、便叫我們與基督</a:t>
            </a:r>
            <a:r>
              <a:rPr lang="zh-TW" altLang="en-US" b="1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一同活過來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．（你們得救是本乎恩）</a:t>
            </a:r>
            <a:r>
              <a:rPr lang="en-US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 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他又叫我們與基督耶穌</a:t>
            </a:r>
            <a:r>
              <a:rPr lang="zh-TW" altLang="en-US" b="1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一同復活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b="1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一同坐在天上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…</a:t>
            </a:r>
          </a:p>
          <a:p>
            <a:pPr marL="363538" indent="-363538">
              <a:lnSpc>
                <a:spcPts val="3700"/>
              </a:lnSpc>
              <a:spcBef>
                <a:spcPts val="1200"/>
              </a:spcBef>
            </a:pPr>
            <a:endParaRPr lang="en-US" altLang="zh-TW" b="1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11268" name="Picture 1">
            <a:extLst>
              <a:ext uri="{FF2B5EF4-FFF2-40B4-BE49-F238E27FC236}">
                <a16:creationId xmlns:a16="http://schemas.microsoft.com/office/drawing/2014/main" id="{02DDE60F-2A48-1110-AE39-727E49AFA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888" y="2590800"/>
            <a:ext cx="5094287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Box 1">
            <a:extLst>
              <a:ext uri="{FF2B5EF4-FFF2-40B4-BE49-F238E27FC236}">
                <a16:creationId xmlns:a16="http://schemas.microsoft.com/office/drawing/2014/main" id="{1A53CAC5-AE87-8C99-A8A2-2A59A76988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514600"/>
            <a:ext cx="6934200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0838" indent="-350838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350838" marR="0" lvl="0" indent="-350838" algn="l" defTabSz="914400" rtl="0" eaLnBrk="0" fontAlgn="base" latinLnBrk="0" hangingPunct="0">
              <a:lnSpc>
                <a:spcPts val="37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三個恩典 </a:t>
            </a:r>
            <a:r>
              <a:rPr kumimoji="1" lang="en-US" altLang="zh-TW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kumimoji="1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一同活過來</a:t>
            </a:r>
            <a:r>
              <a:rPr kumimoji="1" lang="en-US" altLang="zh-TW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kumimoji="1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一同復活</a:t>
            </a:r>
            <a:r>
              <a:rPr kumimoji="1" lang="en-US" altLang="zh-TW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kumimoji="1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一同坐在天上</a:t>
            </a:r>
            <a:endParaRPr kumimoji="1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50838" marR="0" lvl="0" indent="-350838" algn="l" defTabSz="914400" rtl="0" eaLnBrk="0" fontAlgn="base" latinLnBrk="0" hangingPunct="0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恩典的特性 </a:t>
            </a:r>
            <a:r>
              <a:rPr kumimoji="1" lang="en-US" altLang="zh-TW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kumimoji="1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行動的時態</a:t>
            </a:r>
            <a:endParaRPr kumimoji="1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50838" marR="0" lvl="0" indent="-350838" algn="l" defTabSz="914400" rtl="0" eaLnBrk="0" fontAlgn="base" latinLnBrk="0" hangingPunct="0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1" lang="zh-TW" altLang="en-US" sz="3200" b="1" i="1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活過來 </a:t>
            </a:r>
            <a:r>
              <a:rPr kumimoji="1" lang="en-US" altLang="zh-TW" sz="3200" b="1" i="1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kumimoji="1" lang="en-US" altLang="zh-TW" sz="2800" b="1" i="1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ma</a:t>
            </a:r>
            <a:r>
              <a:rPr kumimoji="1" lang="en-US" altLang="zh-TW" sz="2800" b="1" i="1" u="sng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de</a:t>
            </a:r>
            <a:r>
              <a:rPr kumimoji="1" lang="en-US" altLang="zh-TW" sz="2800" b="1" i="1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alive [NIV]</a:t>
            </a:r>
          </a:p>
          <a:p>
            <a:pPr marL="350838" marR="0" lvl="0" indent="-350838" algn="l" defTabSz="914400" rtl="0" eaLnBrk="0" fontAlgn="base" latinLnBrk="0" hangingPunct="0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1" lang="zh-TW" altLang="en-US" sz="3200" b="1" i="1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復活 </a:t>
            </a:r>
            <a:r>
              <a:rPr kumimoji="1" lang="en-US" altLang="zh-TW" sz="3200" b="1" i="1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kumimoji="1" lang="en-US" altLang="zh-TW" sz="2800" b="1" i="1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rais</a:t>
            </a:r>
            <a:r>
              <a:rPr kumimoji="1" lang="en-US" altLang="zh-TW" sz="2800" b="1" i="1" u="sng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ed</a:t>
            </a:r>
            <a:r>
              <a:rPr kumimoji="1" lang="en-US" altLang="zh-TW" sz="2800" b="1" i="1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up [NIV]</a:t>
            </a:r>
          </a:p>
          <a:p>
            <a:pPr marL="350838" marR="0" lvl="0" indent="-350838" algn="l" defTabSz="914400" rtl="0" eaLnBrk="0" fontAlgn="base" latinLnBrk="0" hangingPunct="0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1" lang="zh-TW" altLang="en-US" sz="3200" b="1" i="1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坐在天上 </a:t>
            </a:r>
            <a:r>
              <a:rPr kumimoji="1" lang="en-US" altLang="zh-TW" sz="3200" b="1" i="1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kumimoji="1" lang="en-US" altLang="zh-TW" sz="2800" b="1" i="1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seat</a:t>
            </a:r>
            <a:r>
              <a:rPr kumimoji="1" lang="en-US" altLang="zh-TW" sz="2800" b="1" i="1" u="sng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ed</a:t>
            </a:r>
            <a:r>
              <a:rPr kumimoji="1" lang="en-US" altLang="zh-TW" sz="2800" b="1" i="1" u="none" strike="noStrike" kern="1200" cap="none" spc="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us [NIV]</a:t>
            </a:r>
          </a:p>
          <a:p>
            <a:pPr marL="350838" marR="0" lvl="0" indent="-350838" algn="l" defTabSz="914400" rtl="0" eaLnBrk="0" fontAlgn="base" latinLnBrk="0" hangingPunct="0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過去式的時態 </a:t>
            </a:r>
            <a:r>
              <a:rPr kumimoji="1" lang="en-US" altLang="zh-TW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= </a:t>
            </a:r>
            <a:r>
              <a:rPr kumimoji="1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已完成的事實</a:t>
            </a:r>
            <a:endParaRPr kumimoji="1" lang="en-US" altLang="zh-TW" sz="32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50838" marR="0" lvl="0" indent="-350838" algn="l" defTabSz="914400" rtl="0" eaLnBrk="0" fontAlgn="base" latinLnBrk="0" hangingPunct="0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zh-TW" altLang="zh-TW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人蒙恩</a:t>
            </a:r>
            <a:r>
              <a:rPr kumimoji="1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是享用</a:t>
            </a:r>
            <a:r>
              <a:rPr kumimoji="1" lang="en-US" altLang="zh-TW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kumimoji="1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發現而不是創造</a:t>
            </a:r>
            <a:r>
              <a:rPr kumimoji="1" lang="en-US" altLang="zh-TW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kumimoji="1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發明</a:t>
            </a:r>
            <a:endParaRPr kumimoji="1" lang="en-US" altLang="en-US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0960FBBD-D62E-F0D8-F86D-FBC9D9DEC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98438"/>
            <a:ext cx="11430000" cy="639762"/>
          </a:xfrm>
        </p:spPr>
        <p:txBody>
          <a:bodyPr/>
          <a:lstStyle/>
          <a:p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恩典的特性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恩典的源頭</a:t>
            </a:r>
            <a:endParaRPr lang="en-US" altLang="en-US" sz="3600" b="1">
              <a:solidFill>
                <a:srgbClr val="660066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4EE56BC6-9687-81D1-FCAE-2F741BE6A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638800"/>
          </a:xfrm>
        </p:spPr>
        <p:txBody>
          <a:bodyPr/>
          <a:lstStyle/>
          <a:p>
            <a:pPr marL="363538" indent="-363538">
              <a:lnSpc>
                <a:spcPts val="37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弗</a:t>
            </a:r>
            <a:r>
              <a:rPr lang="en-US" altLang="en-US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2:</a:t>
            </a:r>
            <a:r>
              <a:rPr lang="en-US" altLang="zh-TW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 </a:t>
            </a:r>
            <a:r>
              <a:rPr lang="zh-TW" altLang="en-US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然而　</a:t>
            </a:r>
            <a:r>
              <a:rPr lang="zh-TW" altLang="en-US" b="1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神</a:t>
            </a:r>
            <a:r>
              <a:rPr lang="en-US" altLang="zh-TW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…</a:t>
            </a:r>
            <a:r>
              <a:rPr lang="en-US" altLang="en-US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5 </a:t>
            </a:r>
            <a:r>
              <a:rPr lang="zh-TW" altLang="en-US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當我們死在過犯中的時候、便</a:t>
            </a:r>
            <a:r>
              <a:rPr lang="zh-TW" altLang="en-US" b="1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叫我們</a:t>
            </a:r>
            <a:r>
              <a:rPr lang="zh-TW" altLang="en-US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與基督一同活過來．（你們得救是</a:t>
            </a:r>
            <a:r>
              <a:rPr lang="zh-TW" altLang="en-US" b="1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本乎恩</a:t>
            </a:r>
            <a:r>
              <a:rPr lang="zh-TW" altLang="en-US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）</a:t>
            </a:r>
            <a:r>
              <a:rPr lang="en-US" altLang="en-US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6 </a:t>
            </a:r>
            <a:r>
              <a:rPr lang="zh-TW" altLang="en-US" b="1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他又叫我們</a:t>
            </a:r>
            <a:r>
              <a:rPr lang="zh-TW" altLang="en-US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與基督耶穌一同復活、一同坐在天上、</a:t>
            </a:r>
            <a:r>
              <a:rPr lang="en-US" altLang="zh-TW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… 8 </a:t>
            </a:r>
            <a:r>
              <a:rPr lang="zh-TW" altLang="en-US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你們得救是</a:t>
            </a:r>
            <a:r>
              <a:rPr lang="zh-TW" altLang="en-US" b="1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本乎恩</a:t>
            </a:r>
            <a:r>
              <a:rPr lang="zh-TW" altLang="en-US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</a:t>
            </a:r>
            <a:r>
              <a:rPr lang="zh-TW" altLang="en-US" b="1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也因著信</a:t>
            </a:r>
            <a:r>
              <a:rPr lang="zh-TW" altLang="en-US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、這並</a:t>
            </a:r>
            <a:r>
              <a:rPr lang="zh-TW" altLang="en-US" b="1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不是出於自己</a:t>
            </a:r>
            <a:r>
              <a:rPr lang="zh-TW" altLang="en-US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、乃是　</a:t>
            </a:r>
            <a:r>
              <a:rPr lang="zh-TW" altLang="en-US" b="1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神所賜</a:t>
            </a:r>
            <a:r>
              <a:rPr lang="zh-TW" altLang="en-US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的．</a:t>
            </a:r>
            <a:r>
              <a:rPr lang="en-US" altLang="zh-TW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9 </a:t>
            </a:r>
            <a:r>
              <a:rPr lang="zh-TW" altLang="en-US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也</a:t>
            </a:r>
            <a:r>
              <a:rPr lang="zh-TW" altLang="en-US" b="1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不是出於行為</a:t>
            </a:r>
            <a:r>
              <a:rPr lang="zh-TW" altLang="en-US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、免得有人自誇。</a:t>
            </a:r>
            <a:endParaRPr lang="en-US" altLang="zh-TW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ts val="1200"/>
              </a:spcBef>
              <a:defRPr/>
            </a:pP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神叫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又叫 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神所賜的 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神主導 </a:t>
            </a:r>
            <a:endParaRPr lang="en-US" altLang="zh-TW" b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本乎恩</a:t>
            </a:r>
            <a:r>
              <a:rPr lang="en-US" altLang="zh-TW" b="1" i="1" dirty="0">
                <a:solidFill>
                  <a:srgbClr val="0066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不是出於自己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;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不是出於行為 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沒有的分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ts val="37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也因著信 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有的分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;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信是與恩典連接上的管道</a:t>
            </a:r>
            <a:endParaRPr lang="en-US" altLang="zh-TW" b="1" i="1" dirty="0">
              <a:solidFill>
                <a:srgbClr val="0066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信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en-US" altLang="zh-TW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pistis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= 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相信 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+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信靠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信從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信服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信賴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信任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信念</a:t>
            </a:r>
            <a:endParaRPr lang="en-US" altLang="zh-TW" b="1" dirty="0">
              <a:solidFill>
                <a:srgbClr val="C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信與得</a:t>
            </a:r>
            <a:r>
              <a:rPr lang="en-US" b="1" dirty="0" err="1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救有因果關係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; 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行為的改變是真正的信的結果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;  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行為的改變與得</a:t>
            </a:r>
            <a:r>
              <a:rPr lang="en-US" b="1" dirty="0" err="1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救有相關性</a:t>
            </a:r>
            <a:endParaRPr lang="en-US" altLang="zh-TW" b="1" dirty="0">
              <a:solidFill>
                <a:srgbClr val="C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endParaRPr lang="en-US" altLang="zh-TW" b="1" i="1" dirty="0">
              <a:solidFill>
                <a:srgbClr val="0066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B0D308BF-303C-3E1B-F816-1926363AE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5425"/>
            <a:ext cx="11353800" cy="715963"/>
          </a:xfrm>
        </p:spPr>
        <p:txBody>
          <a:bodyPr/>
          <a:lstStyle/>
          <a:p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恩典的特性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恩典的根據</a:t>
            </a:r>
            <a:endParaRPr lang="en-US" altLang="en-US" sz="3600" b="1">
              <a:solidFill>
                <a:srgbClr val="660066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6CDBA877-16C9-C2AA-EB2C-435DA2CF6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0"/>
            <a:ext cx="11353800" cy="5257800"/>
          </a:xfrm>
        </p:spPr>
        <p:txBody>
          <a:bodyPr/>
          <a:lstStyle/>
          <a:p>
            <a:pPr marL="363538" indent="-363538">
              <a:lnSpc>
                <a:spcPts val="3700"/>
              </a:lnSpc>
              <a:spcBef>
                <a:spcPts val="0"/>
              </a:spcBef>
              <a:buFontTx/>
              <a:buNone/>
              <a:defRPr/>
            </a:pP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2:5 …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便叫我們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與基督一同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活過來．（你們得救是本乎恩）</a:t>
            </a:r>
            <a:r>
              <a:rPr lang="en-US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 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他又叫我們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與基督耶穌一同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復活、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一同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坐在天上、</a:t>
            </a:r>
            <a:endParaRPr lang="en-US" altLang="zh-TW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ts val="1200"/>
              </a:spcBef>
              <a:defRPr/>
            </a:pP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與基督一同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與基督耶穌一同</a:t>
            </a:r>
            <a:endParaRPr lang="en-US" altLang="zh-TW" b="1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一同</a:t>
            </a:r>
            <a:r>
              <a:rPr lang="en-US" altLang="zh-TW" sz="2400" b="1" i="1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=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與主聯合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被包括進去</a:t>
            </a:r>
            <a:r>
              <a:rPr lang="en-US" altLang="zh-TW" sz="2400" b="1" i="1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=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在基督裡 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生命相同相連的結果</a:t>
            </a:r>
            <a:endParaRPr lang="en-US" altLang="zh-TW" b="1" i="1" dirty="0">
              <a:solidFill>
                <a:srgbClr val="0066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在基督以外沒有恩典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; 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響應第一章</a:t>
            </a:r>
            <a:endParaRPr lang="en-US" altLang="zh-TW" b="1" i="1" dirty="0">
              <a:solidFill>
                <a:srgbClr val="C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一同 </a:t>
            </a:r>
            <a:r>
              <a:rPr lang="en-US" altLang="zh-TW" sz="2400" b="1" i="1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=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主如何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教會也如何 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經歷主所經歷的得勝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;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享用主所享用的豐富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;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進入主所進入的榮耀</a:t>
            </a:r>
            <a:endParaRPr lang="en-US" altLang="zh-TW" b="1" i="1" dirty="0">
              <a:solidFill>
                <a:srgbClr val="0066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有多認識主的得勝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豐富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榮耀就有多能去經歷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享用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進入主的得勝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豐富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榮耀</a:t>
            </a:r>
            <a:endParaRPr lang="en-US" altLang="zh-TW" b="1" dirty="0">
              <a:solidFill>
                <a:srgbClr val="C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人的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責任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保守自己常在基督裡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; </a:t>
            </a:r>
            <a:r>
              <a:rPr lang="zh-CN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更多的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認識</a:t>
            </a:r>
            <a:r>
              <a:rPr lang="zh-CN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</a:t>
            </a:r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b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zh-TW" altLang="en-US" b="1" i="1" dirty="0">
              <a:solidFill>
                <a:srgbClr val="0066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ts val="3700"/>
              </a:lnSpc>
              <a:spcBef>
                <a:spcPts val="0"/>
              </a:spcBef>
              <a:buFontTx/>
              <a:buNone/>
              <a:defRPr/>
            </a:pPr>
            <a:endParaRPr lang="en-US" altLang="zh-TW" b="1" dirty="0">
              <a:solidFill>
                <a:srgbClr val="0066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ts val="0"/>
              </a:spcBef>
              <a:buFontTx/>
              <a:buNone/>
              <a:defRPr/>
            </a:pPr>
            <a:endParaRPr lang="en-US" altLang="en-US" b="1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E47C997E-E97D-CD65-245F-816FB124F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838200"/>
          </a:xfrm>
        </p:spPr>
        <p:txBody>
          <a:bodyPr/>
          <a:lstStyle/>
          <a:p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配合神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認識自己所蒙的恩</a:t>
            </a:r>
            <a:endParaRPr lang="en-US" altLang="en-US" sz="3600">
              <a:solidFill>
                <a:srgbClr val="660066"/>
              </a:solidFill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1A819AC9-85B9-97D8-6DDC-1DE594646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66800"/>
            <a:ext cx="10972800" cy="4525963"/>
          </a:xfrm>
        </p:spPr>
        <p:txBody>
          <a:bodyPr/>
          <a:lstStyle/>
          <a:p>
            <a:pPr algn="ctr">
              <a:lnSpc>
                <a:spcPts val="3838"/>
              </a:lnSpc>
              <a:spcBef>
                <a:spcPct val="0"/>
              </a:spcBef>
              <a:defRPr/>
            </a:pPr>
            <a:r>
              <a:rPr lang="zh-TW" altLang="en-US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施恩的神</a:t>
            </a:r>
            <a:endParaRPr lang="en-US" altLang="zh-TW" b="1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ts val="3838"/>
              </a:lnSpc>
              <a:spcBef>
                <a:spcPct val="0"/>
              </a:spcBef>
              <a:defRPr/>
            </a:pPr>
            <a:r>
              <a:rPr lang="zh-TW" altLang="en-US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神的恩典的特性</a:t>
            </a:r>
            <a:endParaRPr lang="en-US" altLang="zh-TW" b="1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ts val="3838"/>
              </a:lnSpc>
              <a:spcBef>
                <a:spcPct val="0"/>
              </a:spcBef>
              <a:defRPr/>
            </a:pP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神的恩典的內容</a:t>
            </a:r>
            <a:endParaRPr lang="en-US" altLang="zh-TW" b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ts val="3838"/>
              </a:lnSpc>
              <a:spcBef>
                <a:spcPct val="0"/>
              </a:spcBef>
              <a:defRPr/>
            </a:pPr>
            <a:r>
              <a:rPr lang="zh-TW" altLang="en-US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神的恩典的尊榮</a:t>
            </a:r>
            <a:endParaRPr lang="en-US" altLang="en-US" b="1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19DEFF48-3BA0-AD89-E28D-A98D92C36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238"/>
            <a:ext cx="11353800" cy="792162"/>
          </a:xfrm>
        </p:spPr>
        <p:txBody>
          <a:bodyPr/>
          <a:lstStyle/>
          <a:p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恩典的內容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1. 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一同活過來</a:t>
            </a:r>
            <a:endParaRPr lang="en-US" altLang="en-US" sz="3600" b="1">
              <a:solidFill>
                <a:srgbClr val="660066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B47BF594-4D82-1375-5C15-9DCC0F7BC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06475"/>
            <a:ext cx="10972800" cy="5059363"/>
          </a:xfrm>
        </p:spPr>
        <p:txBody>
          <a:bodyPr/>
          <a:lstStyle/>
          <a:p>
            <a:pPr marL="363538" indent="-363538">
              <a:lnSpc>
                <a:spcPts val="3700"/>
              </a:lnSpc>
              <a:spcBef>
                <a:spcPct val="0"/>
              </a:spcBef>
              <a:buFontTx/>
              <a:buNone/>
            </a:pP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2:5 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當我們</a:t>
            </a:r>
            <a:r>
              <a:rPr lang="zh-TW" altLang="en-US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死在過犯中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的時候、便</a:t>
            </a:r>
            <a:r>
              <a:rPr lang="zh-TW" altLang="en-US" b="1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叫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我們與基督</a:t>
            </a:r>
            <a:r>
              <a:rPr lang="zh-TW" altLang="en-US" b="1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一同活過來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．</a:t>
            </a:r>
            <a:r>
              <a:rPr lang="en-US" altLang="zh-TW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…</a:t>
            </a:r>
          </a:p>
          <a:p>
            <a:pPr marL="363538" indent="-363538">
              <a:lnSpc>
                <a:spcPts val="3700"/>
              </a:lnSpc>
              <a:spcBef>
                <a:spcPts val="1200"/>
              </a:spcBef>
            </a:pP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一同活過來</a:t>
            </a:r>
            <a:endParaRPr lang="en-US" altLang="zh-TW" sz="2800" b="1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叫活過來</a:t>
            </a:r>
            <a:r>
              <a:rPr lang="en-US" altLang="zh-TW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quickened</a:t>
            </a:r>
            <a:r>
              <a:rPr lang="en-US" altLang="zh-TW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甦醒了 </a:t>
            </a:r>
            <a:r>
              <a:rPr lang="en-US" altLang="zh-TW" sz="2800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[KJV] </a:t>
            </a:r>
          </a:p>
          <a:p>
            <a:pPr marL="363538" indent="-363538">
              <a:lnSpc>
                <a:spcPts val="37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有屬靈生命的氣息與感覺</a:t>
            </a:r>
            <a:endParaRPr lang="en-US" altLang="zh-TW" b="1" i="1">
              <a:solidFill>
                <a:srgbClr val="0066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對罪有抗拒的反應</a:t>
            </a:r>
            <a:r>
              <a:rPr lang="en-US" altLang="zh-TW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不再是死了 </a:t>
            </a:r>
          </a:p>
          <a:p>
            <a:pPr marL="363538" indent="-363538">
              <a:lnSpc>
                <a:spcPts val="3700"/>
              </a:lnSpc>
              <a:spcBef>
                <a:spcPct val="0"/>
              </a:spcBef>
            </a:pP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對照</a:t>
            </a:r>
            <a:r>
              <a:rPr lang="en-US" altLang="zh-TW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”</a:t>
            </a: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死在過犯中</a:t>
            </a:r>
            <a:r>
              <a:rPr lang="en-US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”</a:t>
            </a:r>
            <a:r>
              <a:rPr lang="en-US" altLang="zh-TW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– </a:t>
            </a: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從死了到有了生命</a:t>
            </a:r>
            <a:endParaRPr lang="en-US" altLang="en-US" b="1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0DF3DED8-1E0C-E817-A4DD-FBF8C393A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74638"/>
            <a:ext cx="11353800" cy="563562"/>
          </a:xfrm>
        </p:spPr>
        <p:txBody>
          <a:bodyPr/>
          <a:lstStyle/>
          <a:p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恩典的內容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 2. 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一同復活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(1)</a:t>
            </a:r>
            <a:endParaRPr lang="en-US" altLang="en-US" sz="3600" b="1">
              <a:solidFill>
                <a:srgbClr val="660066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CD80529F-D521-1BFC-ABC0-936DA422C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14400"/>
            <a:ext cx="11353800" cy="5486400"/>
          </a:xfrm>
        </p:spPr>
        <p:txBody>
          <a:bodyPr/>
          <a:lstStyle/>
          <a:p>
            <a:pPr marL="363538" indent="-363538">
              <a:lnSpc>
                <a:spcPts val="3700"/>
              </a:lnSpc>
              <a:spcBef>
                <a:spcPts val="0"/>
              </a:spcBef>
              <a:buFontTx/>
              <a:buNone/>
              <a:defRPr/>
            </a:pP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</a:t>
            </a:r>
            <a:r>
              <a:rPr lang="en-US" altLang="zh-CN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 </a:t>
            </a:r>
            <a:r>
              <a:rPr lang="zh-CN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他又叫我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們與基督耶穌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一同復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活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CN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一同坐在天上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endParaRPr lang="en-US" altLang="zh-TW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ts val="0"/>
              </a:spcBef>
              <a:buFontTx/>
              <a:buNone/>
              <a:defRPr/>
            </a:pP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羅</a:t>
            </a:r>
            <a:r>
              <a:rPr 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6:5 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我們若在他死的形狀上與他聯合、也要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在他復活的形狀上與他聯合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．</a:t>
            </a:r>
            <a:endParaRPr lang="en-US" altLang="zh-TW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ts val="0"/>
              </a:spcBef>
              <a:buFontTx/>
              <a:buNone/>
              <a:defRPr/>
            </a:pP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徒</a:t>
            </a:r>
            <a:r>
              <a:rPr lang="en-US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1:3 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他受害之後、用許多的憑據、將自己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活活的顯給使徒看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、四十天之久向他們顯現、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講說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　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神國的事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ts val="1200"/>
              </a:spcBef>
              <a:defRPr/>
            </a:pP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一同復活 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基督的榜樣 </a:t>
            </a:r>
            <a:endParaRPr lang="en-US" altLang="zh-TW" b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復活 </a:t>
            </a:r>
            <a:r>
              <a:rPr lang="en-US" altLang="zh-TW" sz="2800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hath raised up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起來 </a:t>
            </a:r>
            <a:r>
              <a:rPr lang="en-US" altLang="zh-TW" sz="2800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[KJV] 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有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屬天的行動</a:t>
            </a:r>
            <a:endParaRPr lang="en-US" altLang="zh-TW" b="1" i="1" dirty="0">
              <a:solidFill>
                <a:srgbClr val="0066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在他復活的形狀上與他聯合 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基督如何復活</a:t>
            </a:r>
            <a:r>
              <a:rPr 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信徒也如何復活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b="1" i="1" dirty="0">
              <a:solidFill>
                <a:srgbClr val="0066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活活的顯給使徒看 </a:t>
            </a:r>
            <a:r>
              <a:rPr 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彰顯神的作為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ts val="37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講說神國的事 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為神和祂的意願作證</a:t>
            </a:r>
            <a:endParaRPr lang="en-US" altLang="zh-TW" b="1" i="1" dirty="0">
              <a:solidFill>
                <a:srgbClr val="0066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有生活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有行動的生命</a:t>
            </a:r>
            <a:endParaRPr lang="en-US" altLang="zh-TW" b="1" i="1" dirty="0">
              <a:solidFill>
                <a:srgbClr val="0066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ts val="0"/>
              </a:spcBef>
              <a:buFontTx/>
              <a:buNone/>
              <a:defRPr/>
            </a:pPr>
            <a:endParaRPr lang="en-US" altLang="en-US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96C111D7-33FF-8F88-54AE-5ED4970BC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11430000" cy="487363"/>
          </a:xfrm>
        </p:spPr>
        <p:txBody>
          <a:bodyPr/>
          <a:lstStyle/>
          <a:p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恩典的內容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 2. 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一同復活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(2)</a:t>
            </a:r>
            <a:endParaRPr lang="en-US" altLang="en-US" sz="3600" b="1">
              <a:solidFill>
                <a:srgbClr val="660066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4B2C3220-E726-2B4E-1056-6793CC3E1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8200"/>
            <a:ext cx="11353800" cy="5562600"/>
          </a:xfrm>
        </p:spPr>
        <p:txBody>
          <a:bodyPr/>
          <a:lstStyle/>
          <a:p>
            <a:pPr marL="363538" indent="-363538">
              <a:lnSpc>
                <a:spcPts val="3700"/>
              </a:lnSpc>
              <a:spcBef>
                <a:spcPct val="0"/>
              </a:spcBef>
              <a:buFontTx/>
              <a:buNone/>
            </a:pP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羅</a:t>
            </a:r>
            <a:r>
              <a:rPr lang="en-US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6:4 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所以我們藉著洗禮歸入死、和他一同埋葬．原是叫我們</a:t>
            </a:r>
            <a:r>
              <a:rPr lang="zh-TW" altLang="en-US" b="1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一舉一動有新生的樣式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b="1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像基督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藉著父的榮耀、從死裡復活</a:t>
            </a:r>
            <a:r>
              <a:rPr lang="zh-TW" altLang="en-US" b="1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一樣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en-US" b="1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ct val="0"/>
              </a:spcBef>
              <a:buFontTx/>
              <a:buNone/>
            </a:pP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2:</a:t>
            </a:r>
            <a:r>
              <a:rPr lang="en-US" altLang="zh-CN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 </a:t>
            </a:r>
            <a:r>
              <a:rPr lang="zh-CN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那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時、你們</a:t>
            </a:r>
            <a:r>
              <a:rPr lang="en-US" altLang="zh-TW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…</a:t>
            </a:r>
            <a:r>
              <a:rPr lang="zh-TW" altLang="en-US" b="1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隨從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今世的風俗、順服</a:t>
            </a:r>
            <a:r>
              <a:rPr lang="en-US" altLang="zh-TW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…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邪靈． </a:t>
            </a:r>
            <a:r>
              <a:rPr lang="en-US" altLang="zh-TW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 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我們從前也都</a:t>
            </a:r>
            <a:r>
              <a:rPr lang="en-US" altLang="zh-TW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…</a:t>
            </a:r>
            <a:r>
              <a:rPr lang="zh-TW" altLang="en-US" b="1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放縱</a:t>
            </a:r>
            <a:r>
              <a:rPr lang="en-US" altLang="zh-TW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…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私慾 </a:t>
            </a:r>
            <a:r>
              <a:rPr lang="en-US" altLang="zh-CN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… 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altLang="en-US" b="1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ts val="1200"/>
              </a:spcBef>
            </a:pP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一同復活 – 神對信徒的期待</a:t>
            </a:r>
            <a:endParaRPr lang="en-US" altLang="zh-TW" b="1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一舉一動 </a:t>
            </a:r>
            <a:r>
              <a:rPr lang="en-US" altLang="zh-TW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有生活</a:t>
            </a:r>
            <a:r>
              <a:rPr lang="en-US" altLang="zh-TW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行動</a:t>
            </a:r>
            <a:r>
              <a:rPr lang="en-US" altLang="zh-TW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的生命</a:t>
            </a:r>
            <a:endParaRPr lang="en-US" altLang="zh-TW" b="1" i="1">
              <a:solidFill>
                <a:srgbClr val="0066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新生的樣式</a:t>
            </a:r>
            <a:r>
              <a:rPr lang="en-US" altLang="zh-TW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像基督一樣 </a:t>
            </a:r>
            <a:r>
              <a:rPr lang="en-US" altLang="zh-TW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有神的品味的生活</a:t>
            </a:r>
            <a:endParaRPr lang="en-US" altLang="zh-TW" b="1" i="1">
              <a:solidFill>
                <a:srgbClr val="0066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ct val="0"/>
              </a:spcBef>
            </a:pP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對照 </a:t>
            </a:r>
            <a:r>
              <a:rPr lang="en-US" altLang="zh-TW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”</a:t>
            </a: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隨從今世的風俗</a:t>
            </a:r>
            <a:r>
              <a:rPr lang="en-US" altLang="zh-TW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順服邪靈</a:t>
            </a:r>
            <a:r>
              <a:rPr lang="en-US" altLang="zh-TW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放縱私慾 </a:t>
            </a:r>
            <a:r>
              <a:rPr lang="en-US" altLang="zh-TW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2:2-3)” – </a:t>
            </a: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從不能自主</a:t>
            </a:r>
            <a:r>
              <a:rPr lang="en-US" altLang="zh-TW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屬罪</a:t>
            </a:r>
            <a:r>
              <a:rPr lang="en-US" altLang="zh-TW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敵擋神的生活到屬天</a:t>
            </a:r>
            <a:r>
              <a:rPr lang="en-US" altLang="zh-TW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有神的品味的生活</a:t>
            </a:r>
            <a:endParaRPr lang="en-US" altLang="en-US" b="1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ct val="0"/>
              </a:spcBef>
            </a:pPr>
            <a:endParaRPr lang="en-US" altLang="zh-TW" b="1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ct val="0"/>
              </a:spcBef>
              <a:buFontTx/>
              <a:buNone/>
            </a:pPr>
            <a:endParaRPr lang="en-US" altLang="en-US" b="1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7EB3C841-80D9-6171-C62E-2964AB0C3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98438"/>
            <a:ext cx="11353800" cy="715962"/>
          </a:xfrm>
        </p:spPr>
        <p:txBody>
          <a:bodyPr/>
          <a:lstStyle/>
          <a:p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恩典的內容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一同坐在天上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(1)</a:t>
            </a:r>
            <a:endParaRPr lang="en-US" altLang="en-US" sz="3600">
              <a:solidFill>
                <a:srgbClr val="660066"/>
              </a:solidFill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9AE5A4D4-7F86-D9AA-8515-A1BAFA0238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914400"/>
            <a:ext cx="11049000" cy="5334000"/>
          </a:xfrm>
        </p:spPr>
        <p:txBody>
          <a:bodyPr/>
          <a:lstStyle/>
          <a:p>
            <a:pPr marL="363538" indent="-363538">
              <a:lnSpc>
                <a:spcPts val="3700"/>
              </a:lnSpc>
              <a:spcBef>
                <a:spcPct val="0"/>
              </a:spcBef>
              <a:buFontTx/>
              <a:buNone/>
            </a:pP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2:5 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當我們</a:t>
            </a:r>
            <a:r>
              <a:rPr lang="zh-TW" altLang="en-US" b="1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死在過犯中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的時候、</a:t>
            </a:r>
            <a:r>
              <a:rPr lang="en-US" altLang="zh-TW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…</a:t>
            </a:r>
            <a:r>
              <a:rPr lang="en-US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 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他又叫我們與基督耶穌一同復活、</a:t>
            </a:r>
            <a:r>
              <a:rPr lang="zh-TW" altLang="en-US" b="1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一同坐在天上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endParaRPr lang="en-US" altLang="zh-TW" b="1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ct val="0"/>
              </a:spcBef>
              <a:buFontTx/>
              <a:buNone/>
            </a:pP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2:</a:t>
            </a:r>
            <a:r>
              <a:rPr lang="en-US" altLang="zh-CN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 </a:t>
            </a:r>
            <a:r>
              <a:rPr lang="zh-CN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那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時、你們</a:t>
            </a:r>
            <a:r>
              <a:rPr lang="en-US" altLang="zh-TW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…</a:t>
            </a:r>
            <a:r>
              <a:rPr lang="zh-TW" altLang="en-US" b="1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隨從今世的風俗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b="1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順服</a:t>
            </a:r>
            <a:r>
              <a:rPr lang="en-US" altLang="zh-TW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…</a:t>
            </a:r>
            <a:r>
              <a:rPr lang="zh-TW" altLang="en-US" b="1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邪靈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． </a:t>
            </a:r>
            <a:r>
              <a:rPr lang="en-US" altLang="zh-TW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 </a:t>
            </a:r>
            <a:r>
              <a:rPr lang="en-US" altLang="zh-CN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…</a:t>
            </a:r>
            <a:r>
              <a:rPr lang="zh-TW" altLang="en-US" b="1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隨著肉體</a:t>
            </a:r>
            <a:r>
              <a:rPr lang="zh-CN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和心中所喜好的去行</a:t>
            </a:r>
            <a:r>
              <a:rPr lang="en-US" altLang="zh-CN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…</a:t>
            </a:r>
            <a:endParaRPr lang="en-US" altLang="zh-TW" b="1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ts val="1200"/>
              </a:spcBef>
            </a:pP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一同坐在天上</a:t>
            </a:r>
            <a:endParaRPr lang="en-US" altLang="zh-TW" b="1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坐 </a:t>
            </a:r>
            <a:r>
              <a:rPr lang="en-US" altLang="zh-TW" sz="2800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seated us </a:t>
            </a: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授座 </a:t>
            </a:r>
            <a:r>
              <a:rPr lang="en-US" altLang="zh-TW" sz="2800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[NIV]</a:t>
            </a:r>
          </a:p>
          <a:p>
            <a:pPr marL="363538" indent="-363538">
              <a:lnSpc>
                <a:spcPts val="37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接受了在天上與</a:t>
            </a:r>
            <a:r>
              <a:rPr lang="zh-CN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基督</a:t>
            </a: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共同的位置 </a:t>
            </a:r>
            <a:endParaRPr lang="en-US" altLang="zh-TW" b="1" i="1">
              <a:solidFill>
                <a:srgbClr val="0066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ct val="0"/>
              </a:spcBef>
            </a:pP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對照</a:t>
            </a:r>
            <a:r>
              <a:rPr lang="en-US" altLang="zh-TW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”</a:t>
            </a: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死在過犯中</a:t>
            </a:r>
            <a:r>
              <a:rPr lang="en-US" altLang="zh-TW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”, </a:t>
            </a: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受</a:t>
            </a:r>
            <a:r>
              <a:rPr lang="en-US" altLang="zh-TW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”</a:t>
            </a: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今世的風俗</a:t>
            </a:r>
            <a:r>
              <a:rPr lang="en-US" altLang="zh-TW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邪靈</a:t>
            </a:r>
            <a:r>
              <a:rPr lang="en-US" altLang="zh-TW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私慾 </a:t>
            </a:r>
            <a:r>
              <a:rPr lang="en-US" altLang="zh-TW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2:2-3)”</a:t>
            </a: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的操控 </a:t>
            </a:r>
            <a:r>
              <a:rPr lang="en-US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從屬罪</a:t>
            </a:r>
            <a:r>
              <a:rPr lang="en-US" altLang="zh-TW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屬撒但</a:t>
            </a:r>
            <a:r>
              <a:rPr lang="en-US" altLang="zh-TW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屬地的位置到了屬天的位置</a:t>
            </a:r>
            <a:endParaRPr lang="en-US" altLang="zh-TW" b="1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ct val="0"/>
              </a:spcBef>
              <a:buFontTx/>
              <a:buNone/>
            </a:pPr>
            <a:endParaRPr lang="en-US" altLang="en-US" b="1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ct val="0"/>
              </a:spcBef>
              <a:buFontTx/>
              <a:buNone/>
            </a:pPr>
            <a:endParaRPr lang="en-US" altLang="en-US" b="1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38DCD1C8-B7A6-F0D3-053C-A0E3835CA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11430000" cy="563563"/>
          </a:xfrm>
        </p:spPr>
        <p:txBody>
          <a:bodyPr/>
          <a:lstStyle/>
          <a:p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恩典的內容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一同坐在天上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(2)</a:t>
            </a:r>
            <a:endParaRPr lang="en-US" altLang="en-US" sz="3600" b="1">
              <a:solidFill>
                <a:srgbClr val="660066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F20346E4-EE1E-CD2B-28D1-8AA269C44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1219200"/>
          </a:xfrm>
        </p:spPr>
        <p:txBody>
          <a:bodyPr/>
          <a:lstStyle/>
          <a:p>
            <a:pPr marL="363538" indent="-363538">
              <a:lnSpc>
                <a:spcPts val="3700"/>
              </a:lnSpc>
              <a:spcBef>
                <a:spcPct val="0"/>
              </a:spcBef>
              <a:buFontTx/>
              <a:buNone/>
            </a:pP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2:</a:t>
            </a:r>
            <a:r>
              <a:rPr lang="en-US" altLang="zh-CN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 </a:t>
            </a:r>
            <a:r>
              <a:rPr lang="zh-CN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他又叫我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們與基督耶穌一同復</a:t>
            </a:r>
            <a:r>
              <a:rPr lang="zh-CN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活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CN" altLang="en-US" b="1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一同坐在天上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endParaRPr lang="en-US" altLang="zh-TW" b="1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ct val="0"/>
              </a:spcBef>
              <a:buFontTx/>
              <a:buNone/>
            </a:pP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林前</a:t>
            </a:r>
            <a:r>
              <a:rPr lang="en-US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2:15 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屬靈的人能</a:t>
            </a:r>
            <a:r>
              <a:rPr lang="zh-TW" altLang="en-US" b="1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看透萬事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、卻沒有一人能看透了他。</a:t>
            </a:r>
            <a:endParaRPr lang="en-US" altLang="zh-TW" b="1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549213-ED74-72CD-DC98-CEE2BA5FF6D7}"/>
              </a:ext>
            </a:extLst>
          </p:cNvPr>
          <p:cNvSpPr txBox="1"/>
          <p:nvPr/>
        </p:nvSpPr>
        <p:spPr>
          <a:xfrm>
            <a:off x="609600" y="2057400"/>
            <a:ext cx="4419600" cy="39068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50838" marR="0" lvl="0" indent="-350838" algn="l" defTabSz="914400" rtl="0" eaLnBrk="0" fontAlgn="base" latinLnBrk="0" hangingPunct="0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天上的位置的意義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50838" marR="0" lvl="0" indent="-350838" algn="l" defTabSz="914400" rtl="0" eaLnBrk="0" fontAlgn="base" latinLnBrk="0" hangingPunct="0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zh-TW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從天上的高度看地上的事 </a:t>
            </a:r>
            <a:r>
              <a:rPr kumimoji="1" lang="en-US" altLang="zh-TW" sz="3200" b="1" i="1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kumimoji="1" lang="zh-TW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看見不同的詮釋 </a:t>
            </a:r>
            <a:endParaRPr kumimoji="1" lang="en-US" altLang="zh-TW" sz="3200" b="1" i="1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50838" marR="0" lvl="0" indent="-350838" algn="l" defTabSz="914400" rtl="0" eaLnBrk="0" fontAlgn="base" latinLnBrk="0" hangingPunct="0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zh-TW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從天上的位置看天上的事情 </a:t>
            </a:r>
            <a:r>
              <a:rPr kumimoji="1" lang="en-US" altLang="zh-TW" sz="3200" b="1" i="1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kumimoji="1" lang="zh-TW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看見</a:t>
            </a:r>
            <a:r>
              <a:rPr kumimoji="1" lang="zh-CN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新的</a:t>
            </a:r>
            <a:r>
              <a:rPr kumimoji="1" lang="zh-TW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景象</a:t>
            </a:r>
            <a:endParaRPr kumimoji="1" lang="en-US" altLang="zh-TW" sz="3200" b="1" i="1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9461" name="Picture 2">
            <a:extLst>
              <a:ext uri="{FF2B5EF4-FFF2-40B4-BE49-F238E27FC236}">
                <a16:creationId xmlns:a16="http://schemas.microsoft.com/office/drawing/2014/main" id="{4171F2F5-2486-A98F-158A-E1156FF82A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981200"/>
            <a:ext cx="55626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23CAEF-2559-6BB6-0948-D30E310B22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581400"/>
            <a:ext cx="4416425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01D11421-17B3-1E67-5B8F-C0D2DA70F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74638"/>
            <a:ext cx="11430000" cy="563562"/>
          </a:xfrm>
        </p:spPr>
        <p:txBody>
          <a:bodyPr/>
          <a:lstStyle/>
          <a:p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恩典的內容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一同坐在天上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(3)</a:t>
            </a:r>
            <a:endParaRPr lang="en-US" altLang="en-US" sz="3600" b="1">
              <a:solidFill>
                <a:srgbClr val="660066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AF498E81-618E-D52B-6442-5622C9B6E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914400"/>
            <a:ext cx="11049000" cy="5410200"/>
          </a:xfrm>
        </p:spPr>
        <p:txBody>
          <a:bodyPr/>
          <a:lstStyle/>
          <a:p>
            <a:pPr marL="363538" indent="-363538">
              <a:lnSpc>
                <a:spcPts val="37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2:</a:t>
            </a:r>
            <a:r>
              <a:rPr lang="en-US" altLang="zh-CN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 </a:t>
            </a:r>
            <a:r>
              <a:rPr lang="zh-CN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他又叫我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們與基督耶穌</a:t>
            </a:r>
            <a:r>
              <a:rPr lang="en-US" altLang="zh-CN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…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一同坐在天上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endParaRPr lang="en-US" altLang="zh-TW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TW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1:20  …</a:t>
            </a:r>
            <a:r>
              <a:rPr lang="en-US" altLang="zh-TW" b="1" i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i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父神</a:t>
            </a:r>
            <a:r>
              <a:rPr lang="en-US" altLang="zh-TW" b="1" i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叫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</a:t>
            </a:r>
            <a:r>
              <a:rPr lang="en-US" altLang="zh-TW" b="1" i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i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基督</a:t>
            </a:r>
            <a:r>
              <a:rPr lang="en-US" altLang="zh-TW" b="1" i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在天上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坐在自己的右邊、</a:t>
            </a:r>
            <a:r>
              <a:rPr lang="en-US" altLang="zh-TW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21 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遠超過一切執政的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掌權的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有能的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主治的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、和一切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有名的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．不但是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今世的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、連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來世的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也都超過了．</a:t>
            </a:r>
            <a:endParaRPr lang="en-US" altLang="zh-TW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啟</a:t>
            </a:r>
            <a:r>
              <a:rPr lang="en-US" altLang="zh-TW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5:9 …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你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曾被殺、用自己的血從各族各方、各民各國中買了人來、叫他們歸於　神、</a:t>
            </a:r>
            <a:r>
              <a:rPr lang="en-US" altLang="zh-TW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10 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又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叫他們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成為國民、作祭司、歸於　神．在地上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執掌王權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。</a:t>
            </a:r>
          </a:p>
          <a:p>
            <a:pPr marL="363538" indent="-363538">
              <a:lnSpc>
                <a:spcPts val="3700"/>
              </a:lnSpc>
              <a:spcBef>
                <a:spcPts val="1200"/>
              </a:spcBef>
              <a:defRPr/>
            </a:pP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天上的位置的意義</a:t>
            </a:r>
            <a:endParaRPr lang="en-US" altLang="zh-TW" b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在天上的位置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座位享用天上的豐富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遠超過一切掌權的  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有權柄的位置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b="1" dirty="0">
              <a:solidFill>
                <a:srgbClr val="C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執掌王權 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得勝的位置</a:t>
            </a:r>
            <a:endParaRPr lang="en-US" altLang="en-US" b="1" dirty="0">
              <a:solidFill>
                <a:srgbClr val="C000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451938CC-D9F2-DC88-F634-03C8E2CA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11430000" cy="715963"/>
          </a:xfrm>
        </p:spPr>
        <p:txBody>
          <a:bodyPr/>
          <a:lstStyle/>
          <a:p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恩典的內容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一同坐在天上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(4)</a:t>
            </a:r>
            <a:endParaRPr lang="en-US" altLang="en-US" sz="3600" b="1">
              <a:solidFill>
                <a:srgbClr val="660066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3EDB487D-B450-B120-BC43-C146BBB23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990600"/>
            <a:ext cx="11049000" cy="5334000"/>
          </a:xfrm>
        </p:spPr>
        <p:txBody>
          <a:bodyPr/>
          <a:lstStyle/>
          <a:p>
            <a:pPr marL="363538" indent="-363538">
              <a:lnSpc>
                <a:spcPts val="3700"/>
              </a:lnSpc>
              <a:spcBef>
                <a:spcPct val="0"/>
              </a:spcBef>
              <a:buFontTx/>
              <a:buNone/>
            </a:pP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2:</a:t>
            </a:r>
            <a:r>
              <a:rPr lang="en-US" altLang="zh-CN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 </a:t>
            </a:r>
            <a:r>
              <a:rPr lang="zh-CN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他又叫我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們與基督耶穌</a:t>
            </a:r>
            <a:r>
              <a:rPr lang="en-US" altLang="zh-CN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…</a:t>
            </a:r>
            <a:r>
              <a:rPr lang="zh-CN" altLang="en-US" b="1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一同坐在天上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endParaRPr lang="en-US" altLang="zh-TW" b="1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ct val="0"/>
              </a:spcBef>
              <a:buFontTx/>
              <a:buNone/>
            </a:pP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來10:12 但基督獻了一次永遠的贖罪祭、就在　神的右邊</a:t>
            </a:r>
            <a:r>
              <a:rPr lang="zh-TW" altLang="en-US" b="1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坐下了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． 13</a:t>
            </a:r>
            <a:r>
              <a:rPr lang="zh-TW" altLang="en-US" b="1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從此等候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他仇敵成了他的腳凳。 </a:t>
            </a:r>
            <a:endParaRPr lang="en-US" altLang="zh-TW" b="1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ct val="0"/>
              </a:spcBef>
              <a:buFontTx/>
              <a:buNone/>
            </a:pP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來4:10 …那進入安息的、乃是歇了自己的工、正如　神歇了他的工一樣。 11 所以</a:t>
            </a:r>
            <a:r>
              <a:rPr lang="zh-TW" altLang="en-US" b="1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我們務必竭力進入那安息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…</a:t>
            </a:r>
          </a:p>
          <a:p>
            <a:pPr marL="363538" indent="-363538">
              <a:lnSpc>
                <a:spcPts val="3700"/>
              </a:lnSpc>
              <a:spcBef>
                <a:spcPts val="1200"/>
              </a:spcBef>
            </a:pP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坐 </a:t>
            </a:r>
            <a:r>
              <a:rPr lang="en-US" altLang="zh-TW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= </a:t>
            </a:r>
            <a:r>
              <a:rPr lang="zh-TW" altLang="en-US" b="1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完工了</a:t>
            </a:r>
            <a:endParaRPr lang="en-US" altLang="zh-TW" b="1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坐下了</a:t>
            </a:r>
            <a:r>
              <a:rPr lang="en-US" altLang="zh-TW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; </a:t>
            </a: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從此等候 – 基督坐下是進入安息, 等候得勝的果實 </a:t>
            </a:r>
            <a:endParaRPr lang="en-US" altLang="zh-TW" b="1" i="1">
              <a:solidFill>
                <a:srgbClr val="0066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zh-TW" altLang="en-US" b="1" i="1">
                <a:solidFill>
                  <a:srgbClr val="00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一同坐在天上, 務必進入安息 – 信徒也可以進入安息, 等候主再來的最後勝利</a:t>
            </a:r>
            <a:endParaRPr lang="en-US" altLang="zh-TW" b="1" i="1">
              <a:solidFill>
                <a:srgbClr val="0066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ct val="0"/>
              </a:spcBef>
              <a:buFontTx/>
              <a:buNone/>
            </a:pPr>
            <a:endParaRPr lang="en-US" altLang="en-US" b="1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ct val="0"/>
              </a:spcBef>
              <a:buFontTx/>
              <a:buNone/>
            </a:pPr>
            <a:endParaRPr lang="en-US" altLang="en-US" b="1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86E90F76-A4A5-651C-8DFD-FDF5B36CF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838200"/>
          </a:xfrm>
        </p:spPr>
        <p:txBody>
          <a:bodyPr/>
          <a:lstStyle/>
          <a:p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配合神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認識自己所蒙的恩</a:t>
            </a:r>
            <a:endParaRPr lang="en-US" altLang="en-US" sz="3600">
              <a:solidFill>
                <a:srgbClr val="660066"/>
              </a:solidFill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12AF63D1-4C9E-B354-B448-4135C62C2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66800"/>
            <a:ext cx="10972800" cy="4525963"/>
          </a:xfrm>
        </p:spPr>
        <p:txBody>
          <a:bodyPr/>
          <a:lstStyle/>
          <a:p>
            <a:pPr algn="ctr">
              <a:lnSpc>
                <a:spcPts val="3838"/>
              </a:lnSpc>
              <a:spcBef>
                <a:spcPct val="0"/>
              </a:spcBef>
              <a:defRPr/>
            </a:pPr>
            <a:r>
              <a:rPr lang="zh-TW" altLang="en-US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施恩的神</a:t>
            </a:r>
            <a:endParaRPr lang="en-US" altLang="zh-TW" b="1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ts val="3838"/>
              </a:lnSpc>
              <a:spcBef>
                <a:spcPct val="0"/>
              </a:spcBef>
              <a:defRPr/>
            </a:pPr>
            <a:r>
              <a:rPr lang="zh-TW" altLang="en-US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神的恩典的特性</a:t>
            </a:r>
            <a:endParaRPr lang="en-US" altLang="zh-TW" b="1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ts val="3838"/>
              </a:lnSpc>
              <a:spcBef>
                <a:spcPct val="0"/>
              </a:spcBef>
              <a:defRPr/>
            </a:pPr>
            <a:r>
              <a:rPr lang="zh-TW" altLang="en-US" b="1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神的恩典的內容</a:t>
            </a:r>
            <a:endParaRPr lang="en-US" altLang="zh-TW" b="1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lnSpc>
                <a:spcPts val="3838"/>
              </a:lnSpc>
              <a:spcBef>
                <a:spcPct val="0"/>
              </a:spcBef>
              <a:defRPr/>
            </a:pP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神的恩典的尊榮</a:t>
            </a:r>
            <a:endParaRPr lang="en-US" altLang="en-US" b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865FC59D-EAE6-1B03-0AD3-313DA9153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98438"/>
            <a:ext cx="11430000" cy="563562"/>
          </a:xfrm>
        </p:spPr>
        <p:txBody>
          <a:bodyPr/>
          <a:lstStyle/>
          <a:p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神的恩典的尊榮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1. </a:t>
            </a:r>
            <a:r>
              <a:rPr lang="zh-TW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何等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偉大的任務</a:t>
            </a:r>
            <a:endParaRPr lang="en-US" altLang="en-US" sz="3600" b="1">
              <a:solidFill>
                <a:srgbClr val="660066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9953C821-6B72-F257-9341-B854B332D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914400"/>
            <a:ext cx="11125200" cy="5410200"/>
          </a:xfrm>
        </p:spPr>
        <p:txBody>
          <a:bodyPr/>
          <a:lstStyle/>
          <a:p>
            <a:pPr marL="449263" indent="-449263">
              <a:lnSpc>
                <a:spcPts val="37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TW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2:10  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我們原是他的工作 、在基督耶穌裡造成的、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為要叫我們行善、就是　神所豫備叫我們行的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ts val="3700"/>
              </a:lnSpc>
              <a:spcBef>
                <a:spcPts val="1200"/>
              </a:spcBef>
              <a:defRPr/>
            </a:pP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為要叫我們 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神給人的任務 </a:t>
            </a:r>
            <a:endParaRPr lang="en-US" altLang="zh-TW" b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defRPr/>
            </a:pP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行善就是神所豫備叫我們行的 </a:t>
            </a:r>
            <a:endParaRPr lang="en-US" altLang="zh-TW" b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神所豫備 </a:t>
            </a:r>
            <a:r>
              <a:rPr lang="en-US" altLang="zh-TW" sz="2800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(planned beforehand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事先計劃好了 </a:t>
            </a:r>
            <a:r>
              <a:rPr lang="en-US" altLang="zh-TW" sz="2800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[Amp])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 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行在神的定規中 </a:t>
            </a:r>
            <a:endParaRPr lang="en-US" altLang="zh-TW" b="1" i="1" dirty="0">
              <a:solidFill>
                <a:srgbClr val="0066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就是神叫 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行善是為滿足神的心而不是人的心 </a:t>
            </a:r>
            <a:endParaRPr lang="en-US" altLang="zh-TW" b="1" i="1" dirty="0">
              <a:solidFill>
                <a:srgbClr val="0066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行善不排除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卻不等如慈善事業</a:t>
            </a:r>
            <a:endParaRPr lang="en-US" altLang="zh-TW" b="1" i="1" dirty="0">
              <a:solidFill>
                <a:srgbClr val="0066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defRPr/>
            </a:pPr>
            <a:r>
              <a:rPr lang="zh-TW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要知道神的心意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使祂的榮耀得著稱讚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才能行神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定規的</a:t>
            </a:r>
            <a:r>
              <a:rPr lang="zh-TW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善</a:t>
            </a:r>
            <a:endParaRPr lang="en-US" altLang="zh-TW" b="1" dirty="0">
              <a:solidFill>
                <a:srgbClr val="0066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偉大的任務 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與神同工</a:t>
            </a:r>
            <a:endParaRPr lang="en-US" altLang="zh-TW" b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2FDA2092-FECD-728F-A315-488C494FE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74638"/>
            <a:ext cx="11353800" cy="563562"/>
          </a:xfrm>
        </p:spPr>
        <p:txBody>
          <a:bodyPr/>
          <a:lstStyle/>
          <a:p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神的恩典的尊榮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2. </a:t>
            </a:r>
            <a:r>
              <a:rPr lang="zh-TW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何等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尊貴的地位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(1)</a:t>
            </a:r>
            <a:endParaRPr lang="en-US" altLang="en-US" sz="3600" b="1">
              <a:solidFill>
                <a:srgbClr val="660066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4F5BBAB7-6DC4-66DF-B39A-570F4A34D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90600"/>
            <a:ext cx="11353800" cy="5257800"/>
          </a:xfrm>
        </p:spPr>
        <p:txBody>
          <a:bodyPr/>
          <a:lstStyle/>
          <a:p>
            <a:pPr marL="449263" indent="-449263">
              <a:lnSpc>
                <a:spcPts val="37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TW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2:10 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們原是他的工作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、在基督耶穌裡造成的、為要叫我們行善、就是　神所豫備叫我們行的。</a:t>
            </a:r>
          </a:p>
          <a:p>
            <a:pPr>
              <a:lnSpc>
                <a:spcPts val="3700"/>
              </a:lnSpc>
              <a:spcBef>
                <a:spcPts val="1200"/>
              </a:spcBef>
              <a:defRPr/>
            </a:pP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我們原是他的工作 </a:t>
            </a:r>
            <a:r>
              <a:rPr lang="en-US" altLang="zh-TW" sz="2800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we are his workmanship [KJV]</a:t>
            </a:r>
          </a:p>
          <a:p>
            <a:pPr>
              <a:lnSpc>
                <a:spcPts val="37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我們 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不是個人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;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是眾信徒 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=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教會 </a:t>
            </a:r>
            <a:endParaRPr lang="en-US" altLang="zh-TW" b="1" i="1" dirty="0">
              <a:solidFill>
                <a:srgbClr val="0066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原是 </a:t>
            </a:r>
            <a:r>
              <a:rPr lang="en-US" altLang="zh-TW" sz="2800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are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–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現在不定時時態 </a:t>
            </a:r>
            <a:r>
              <a:rPr lang="en-US" altLang="zh-TW" sz="2800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present indefinite;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敘述不變的事實 </a:t>
            </a:r>
            <a:endParaRPr lang="en-US" altLang="zh-TW" b="1" i="1" dirty="0">
              <a:solidFill>
                <a:srgbClr val="0066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工作 </a:t>
            </a:r>
            <a:r>
              <a:rPr lang="en-US" altLang="zh-TW" sz="2800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workmanship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–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不是 </a:t>
            </a:r>
            <a:r>
              <a:rPr lang="en-US" altLang="zh-TW" sz="2800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work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(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一般工作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);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是精心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稱心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嘔心傑作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;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手藝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手工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;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單數的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神只有一個精心傑作 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(=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教會 </a:t>
            </a:r>
            <a:r>
              <a:rPr lang="en-US" altLang="zh-CN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C2274493-1E4B-873E-070A-2E5BA386D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74638"/>
            <a:ext cx="11201400" cy="563562"/>
          </a:xfrm>
        </p:spPr>
        <p:txBody>
          <a:bodyPr/>
          <a:lstStyle/>
          <a:p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神的恩典的尊榮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2. </a:t>
            </a:r>
            <a:r>
              <a:rPr lang="zh-TW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何等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尊貴的地位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(2)</a:t>
            </a:r>
            <a:endParaRPr lang="en-US" altLang="en-US" sz="3600" b="1">
              <a:solidFill>
                <a:srgbClr val="660066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FBAD9284-FEFE-516C-4D6E-859C622E5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990600"/>
            <a:ext cx="11201400" cy="1143000"/>
          </a:xfrm>
        </p:spPr>
        <p:txBody>
          <a:bodyPr/>
          <a:lstStyle/>
          <a:p>
            <a:pPr marL="449263" indent="-449263">
              <a:lnSpc>
                <a:spcPts val="3700"/>
              </a:lnSpc>
              <a:spcBef>
                <a:spcPct val="0"/>
              </a:spcBef>
              <a:buFontTx/>
              <a:buNone/>
            </a:pP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TW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2:10 </a:t>
            </a:r>
            <a:r>
              <a:rPr lang="zh-CN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我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們原是他的工作 、</a:t>
            </a:r>
            <a:r>
              <a:rPr lang="zh-TW" altLang="en-US" b="1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在基督耶穌裡造成的</a:t>
            </a:r>
            <a:r>
              <a:rPr lang="zh-TW" altLang="en-US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、為要叫我們行善、就是　神所豫備叫我們行的。</a:t>
            </a:r>
            <a:endParaRPr lang="en-US" altLang="en-US" b="1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5604" name="Picture 1">
            <a:extLst>
              <a:ext uri="{FF2B5EF4-FFF2-40B4-BE49-F238E27FC236}">
                <a16:creationId xmlns:a16="http://schemas.microsoft.com/office/drawing/2014/main" id="{D82C3AE1-5F3F-B762-2452-17237262C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900" y="2743200"/>
            <a:ext cx="46736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E1545C-BA74-D934-25ED-CC0333155DE2}"/>
              </a:ext>
            </a:extLst>
          </p:cNvPr>
          <p:cNvSpPr txBox="1"/>
          <p:nvPr/>
        </p:nvSpPr>
        <p:spPr>
          <a:xfrm>
            <a:off x="533400" y="2112963"/>
            <a:ext cx="6553200" cy="39068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50838" marR="0" lvl="0" indent="-350838" algn="l" defTabSz="914400" rtl="0" eaLnBrk="0" fontAlgn="base" latinLnBrk="0" hangingPunct="0">
              <a:lnSpc>
                <a:spcPts val="37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在基督耶穌裡造成的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50838" marR="0" lvl="0" indent="-350838" algn="l" defTabSz="914400" rtl="0" eaLnBrk="0" fontAlgn="base" latinLnBrk="0" hangingPunct="0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zh-TW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在基督裡 </a:t>
            </a:r>
            <a:r>
              <a:rPr kumimoji="1" lang="en-US" altLang="zh-TW" sz="3200" b="1" i="1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kumimoji="1" lang="zh-TW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成為神的</a:t>
            </a:r>
            <a:r>
              <a:rPr kumimoji="1" lang="zh-TW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傑作</a:t>
            </a:r>
            <a:r>
              <a:rPr kumimoji="1" lang="zh-TW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的唯一管道</a:t>
            </a:r>
            <a:endParaRPr kumimoji="1" lang="en-US" altLang="zh-TW" sz="3200" b="1" i="1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50838" marR="0" lvl="0" indent="-350838" algn="l" defTabSz="914400" rtl="0" eaLnBrk="0" fontAlgn="base" latinLnBrk="0" hangingPunct="0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zh-TW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造成</a:t>
            </a:r>
            <a:r>
              <a:rPr kumimoji="1" lang="en-US" altLang="zh-TW" sz="3200" b="1" i="1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kumimoji="1" lang="en-US" altLang="zh-TW" sz="2800" b="1" i="1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created</a:t>
            </a:r>
            <a:r>
              <a:rPr kumimoji="1" lang="zh-TW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被創造而成 </a:t>
            </a:r>
            <a:r>
              <a:rPr kumimoji="1" lang="en-US" altLang="zh-TW" sz="2800" b="1" i="1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[KJV] </a:t>
            </a:r>
            <a:r>
              <a:rPr kumimoji="1" lang="en-US" altLang="zh-TW" sz="3200" b="1" i="1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kumimoji="1" lang="zh-TW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從</a:t>
            </a:r>
            <a:r>
              <a:rPr kumimoji="1" lang="zh-TW" altLang="zh-TW" sz="3200" b="1" i="1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</a:t>
            </a:r>
            <a:r>
              <a:rPr kumimoji="1" lang="zh-TW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kumimoji="1" lang="zh-TW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無到有</a:t>
            </a:r>
            <a:endParaRPr kumimoji="1" lang="en-US" altLang="zh-TW" sz="3200" b="1" i="1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350838" marR="0" lvl="0" indent="-350838" algn="l" defTabSz="914400" rtl="0" eaLnBrk="0" fontAlgn="base" latinLnBrk="0" hangingPunct="0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教會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眾信徒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的尊貴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崇高的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地位 </a:t>
            </a:r>
            <a:r>
              <a:rPr kumimoji="1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成為</a:t>
            </a:r>
            <a:r>
              <a:rPr kumimoji="1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神引以為傲的得意之作</a:t>
            </a:r>
            <a:endParaRPr kumimoji="1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CFF01141-4CCA-B772-12C3-DF43939D0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1353800" cy="715962"/>
          </a:xfrm>
        </p:spPr>
        <p:txBody>
          <a:bodyPr/>
          <a:lstStyle/>
          <a:p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神的恩典的尊榮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TW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何等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榮耀的目的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(1)</a:t>
            </a:r>
            <a:endParaRPr lang="en-US" altLang="en-US" sz="3600" b="1">
              <a:solidFill>
                <a:srgbClr val="660066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19822FFF-C27A-9696-2CB2-4D9DE71A9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11201400" cy="5132388"/>
          </a:xfrm>
        </p:spPr>
        <p:txBody>
          <a:bodyPr/>
          <a:lstStyle/>
          <a:p>
            <a:pPr marL="363538" indent="-363538">
              <a:lnSpc>
                <a:spcPts val="37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TW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</a:t>
            </a:r>
            <a:r>
              <a:rPr lang="en-US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 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要將他極豐富的恩典、就是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在基督耶穌裡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向我們所施的恩慈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顯明</a:t>
            </a:r>
            <a:r>
              <a:rPr lang="zh-TW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給後來的世代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看．</a:t>
            </a:r>
            <a:endParaRPr lang="en-US" altLang="zh-TW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ts val="1200"/>
              </a:spcBef>
              <a:defRPr/>
            </a:pP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顯明</a:t>
            </a:r>
            <a:r>
              <a:rPr lang="en-US" altLang="zh-TW" sz="2800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(show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展示</a:t>
            </a:r>
            <a:r>
              <a:rPr lang="en-US" altLang="zh-TW" sz="2800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[NIV], demonstrate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示範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[Amp])</a:t>
            </a:r>
            <a:r>
              <a:rPr lang="zh-TW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教會是神的展覽品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=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代表他的</a:t>
            </a:r>
            <a:endParaRPr lang="en-US" altLang="zh-TW" b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ct val="0"/>
              </a:spcBef>
              <a:defRPr/>
            </a:pP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後來的世代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coming ages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未來的世代 </a:t>
            </a:r>
            <a:r>
              <a:rPr lang="en-US" altLang="zh-TW" sz="2800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[NIV] 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展示的對像</a:t>
            </a:r>
            <a:endParaRPr lang="en-US" altLang="zh-TW" b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時間尺度 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國度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主再來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新天新地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;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無窮的年代</a:t>
            </a:r>
            <a:endParaRPr lang="en-US" altLang="zh-TW" b="1" i="1" dirty="0">
              <a:solidFill>
                <a:srgbClr val="0066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對像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 –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沒有限制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;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蒙恩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尋求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拒絕神的人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;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天使 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…</a:t>
            </a:r>
          </a:p>
          <a:p>
            <a:pPr>
              <a:lnSpc>
                <a:spcPts val="37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他向我們所施的恩慈 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展示的內容 </a:t>
            </a:r>
            <a:endParaRPr lang="en-US" altLang="zh-TW" b="1" i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endParaRPr lang="en-US" altLang="zh-TW" b="1" i="1" dirty="0">
              <a:solidFill>
                <a:srgbClr val="0066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5B17C73D-27FC-E07B-072F-40194C10F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74638"/>
            <a:ext cx="11353800" cy="715962"/>
          </a:xfrm>
        </p:spPr>
        <p:txBody>
          <a:bodyPr/>
          <a:lstStyle/>
          <a:p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神的恩典的尊榮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TW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何等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榮耀的目的 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(2)</a:t>
            </a:r>
            <a:endParaRPr lang="en-US" altLang="en-US" sz="3600" b="1">
              <a:solidFill>
                <a:srgbClr val="660066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16FC60D5-E163-F9CE-878E-68F78099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66800"/>
            <a:ext cx="11353800" cy="5334000"/>
          </a:xfrm>
        </p:spPr>
        <p:txBody>
          <a:bodyPr/>
          <a:lstStyle/>
          <a:p>
            <a:pPr marL="363538" indent="-363538">
              <a:lnSpc>
                <a:spcPts val="37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弗</a:t>
            </a:r>
            <a:r>
              <a:rPr lang="en-US" altLang="zh-TW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2:</a:t>
            </a:r>
            <a:r>
              <a:rPr lang="en-US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7 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要將他極豐富的恩典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、就是他在基督耶穌裡向我們所施的恩慈、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顯明給後來的世代看</a:t>
            </a:r>
            <a:r>
              <a:rPr lang="zh-TW" altLang="en-US" b="1" dirty="0"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．</a:t>
            </a:r>
            <a:endParaRPr lang="en-US" altLang="zh-TW" b="1" dirty="0"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ts val="1200"/>
              </a:spcBef>
              <a:defRPr/>
            </a:pP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要將他極豐富的恩典顯明給後來的世代看 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神的目的</a:t>
            </a:r>
            <a:endParaRPr lang="en-US" altLang="zh-TW" b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神把教會陳列在受造中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讓後來的世代從教會所領受的恩典看見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認識而接納神 </a:t>
            </a:r>
            <a:r>
              <a:rPr lang="en-US" altLang="zh-TW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=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神的榮耀得著稱讚</a:t>
            </a:r>
            <a:endParaRPr lang="en-US" altLang="zh-TW" b="1" i="1" dirty="0">
              <a:solidFill>
                <a:srgbClr val="0066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CN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人享受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</a:t>
            </a:r>
            <a:r>
              <a:rPr lang="zh-CN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的恩典只是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一個副產</a:t>
            </a:r>
            <a:r>
              <a:rPr lang="zh-CN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品</a:t>
            </a:r>
            <a:endParaRPr lang="en-US" altLang="zh-TW" b="1" i="1" dirty="0">
              <a:solidFill>
                <a:srgbClr val="0066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63538" indent="-363538">
              <a:lnSpc>
                <a:spcPts val="3700"/>
              </a:lnSpc>
              <a:spcBef>
                <a:spcPct val="0"/>
              </a:spcBef>
              <a:defRPr/>
            </a:pP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榮耀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的目的 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–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使神的榮耀得著稱讚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使神的定意得成就</a:t>
            </a:r>
            <a:endParaRPr lang="en-US" altLang="zh-TW" b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標題 1">
            <a:extLst>
              <a:ext uri="{FF2B5EF4-FFF2-40B4-BE49-F238E27FC236}">
                <a16:creationId xmlns:a16="http://schemas.microsoft.com/office/drawing/2014/main" id="{3A6F74DD-A6DD-6269-D941-9B7C2568D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6400800" cy="639762"/>
          </a:xfrm>
        </p:spPr>
        <p:txBody>
          <a:bodyPr/>
          <a:lstStyle/>
          <a:p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配合神</a:t>
            </a:r>
            <a:r>
              <a:rPr lang="en-US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zh-TW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認識</a:t>
            </a:r>
            <a:r>
              <a:rPr lang="zh-TW" altLang="en-US" sz="3600" b="1">
                <a:solidFill>
                  <a:srgbClr val="66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自己所蒙的恩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A079A3FE-B420-F8E5-5E14-D7CE53FB5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6400800" cy="5257800"/>
          </a:xfrm>
        </p:spPr>
        <p:txBody>
          <a:bodyPr/>
          <a:lstStyle/>
          <a:p>
            <a:pPr>
              <a:lnSpc>
                <a:spcPts val="37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認識樂意施恩的神</a:t>
            </a:r>
            <a:endParaRPr lang="en-US" altLang="zh-TW" b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神的恩典的特性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是發現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不是發明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;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是白白的得到</a:t>
            </a:r>
            <a:endParaRPr lang="en-US" altLang="zh-TW" b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神的恩典的內容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與基督一同活過來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一同復活</a:t>
            </a:r>
            <a:r>
              <a:rPr lang="en-US" altLang="zh-TW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一同坐在天上</a:t>
            </a:r>
            <a:endParaRPr lang="en-US" altLang="zh-TW" b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神的恩典的尊榮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: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與神同工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;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為神的得意之作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; </a:t>
            </a: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使神的定意得成就</a:t>
            </a:r>
            <a:endParaRPr lang="en-US" altLang="zh-TW" b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zh-TW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人的責任</a:t>
            </a:r>
            <a:endParaRPr lang="en-US" altLang="zh-TW" b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更多的認識神</a:t>
            </a:r>
            <a:r>
              <a:rPr 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;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更常在基督裡</a:t>
            </a:r>
            <a:endParaRPr lang="en-US" altLang="zh-TW" b="1" i="1" dirty="0">
              <a:solidFill>
                <a:srgbClr val="0066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7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在感恩中願意接受神的權柄</a:t>
            </a:r>
            <a:r>
              <a:rPr 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, </a:t>
            </a:r>
            <a:r>
              <a:rPr lang="zh-TW" altLang="en-US" b="1" i="1" dirty="0">
                <a:solidFill>
                  <a:srgbClr val="006600"/>
                </a:solidFill>
                <a:latin typeface="Times New Roman" panose="02020603050405020304" pitchFamily="18" charset="0"/>
                <a:ea typeface="DFKai-SB" panose="03000509000000000000" pitchFamily="65" charset="-120"/>
                <a:cs typeface="Times New Roman" panose="02020603050405020304" pitchFamily="18" charset="0"/>
              </a:rPr>
              <a:t>配合神去建造教會</a:t>
            </a:r>
            <a:endParaRPr lang="en-US" altLang="zh-TW" b="1" i="1" dirty="0">
              <a:solidFill>
                <a:srgbClr val="00660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65125" indent="-365125">
              <a:lnSpc>
                <a:spcPts val="3700"/>
              </a:lnSpc>
              <a:spcBef>
                <a:spcPct val="0"/>
              </a:spcBef>
              <a:buFontTx/>
              <a:buNone/>
              <a:defRPr/>
            </a:pPr>
            <a:endParaRPr lang="en-US" altLang="en-US" b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65125" indent="-365125">
              <a:lnSpc>
                <a:spcPts val="3700"/>
              </a:lnSpc>
              <a:spcBef>
                <a:spcPct val="0"/>
              </a:spcBef>
              <a:buFontTx/>
              <a:buNone/>
              <a:defRPr/>
            </a:pPr>
            <a:endParaRPr lang="en-US" altLang="en-US" b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  <a:p>
            <a:pPr marL="365125" indent="-365125">
              <a:lnSpc>
                <a:spcPts val="3700"/>
              </a:lnSpc>
              <a:buFontTx/>
              <a:buNone/>
              <a:defRPr/>
            </a:pPr>
            <a:endParaRPr lang="en-US" altLang="en-US" b="1" dirty="0">
              <a:solidFill>
                <a:srgbClr val="002060"/>
              </a:solidFill>
              <a:latin typeface="Times New Roman" panose="02020603050405020304" pitchFamily="18" charset="0"/>
              <a:ea typeface="DFKai-SB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8676" name="Picture 1">
            <a:extLst>
              <a:ext uri="{FF2B5EF4-FFF2-40B4-BE49-F238E27FC236}">
                <a16:creationId xmlns:a16="http://schemas.microsoft.com/office/drawing/2014/main" id="{A88EC5B3-EC9F-DB4B-191A-69EC961117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74638"/>
            <a:ext cx="4632325" cy="627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extBox 1">
            <a:extLst>
              <a:ext uri="{FF2B5EF4-FFF2-40B4-BE49-F238E27FC236}">
                <a16:creationId xmlns:a16="http://schemas.microsoft.com/office/drawing/2014/main" id="{C96AF53B-16D7-B62B-1D97-064E9A74C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274638"/>
            <a:ext cx="46323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無名英雌</a:t>
            </a:r>
            <a:endParaRPr kumimoji="1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86706</TotalTime>
  <Words>3993</Words>
  <Application>Microsoft Office PowerPoint</Application>
  <PresentationFormat>Widescreen</PresentationFormat>
  <Paragraphs>199</Paragraphs>
  <Slides>28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標楷體</vt:lpstr>
      <vt:lpstr>SimSun</vt:lpstr>
      <vt:lpstr>Aptos</vt:lpstr>
      <vt:lpstr>Arial</vt:lpstr>
      <vt:lpstr>Calibri</vt:lpstr>
      <vt:lpstr>Times New Roman</vt:lpstr>
      <vt:lpstr>Wingdings</vt:lpstr>
      <vt:lpstr>Office 佈景主題</vt:lpstr>
      <vt:lpstr>預設簡報設計</vt:lpstr>
      <vt:lpstr>PowerPoint Presentation</vt:lpstr>
      <vt:lpstr>PowerPoint Presentation</vt:lpstr>
      <vt:lpstr>PowerPoint Presentation</vt:lpstr>
      <vt:lpstr>PowerPoint Presentation</vt:lpstr>
      <vt:lpstr>以弗所書簡介</vt:lpstr>
      <vt:lpstr>第二章: 建造教會的基礎</vt:lpstr>
      <vt:lpstr>配合神: 認識自己所蒙的恩</vt:lpstr>
      <vt:lpstr>人的轉機: 神的本性</vt:lpstr>
      <vt:lpstr>人的轉機: 神的作為</vt:lpstr>
      <vt:lpstr>配合神: 認識自己所蒙的恩</vt:lpstr>
      <vt:lpstr>恩典的特性 – 神施恩的時機</vt:lpstr>
      <vt:lpstr>恩典的特性 – 恩典的源頭</vt:lpstr>
      <vt:lpstr>恩典的特性 – 恩典的根據</vt:lpstr>
      <vt:lpstr>配合神: 認識自己所蒙的恩</vt:lpstr>
      <vt:lpstr>恩典的內容 –  1. 一同活過來</vt:lpstr>
      <vt:lpstr>恩典的內容 – 2. 一同復活 (1)</vt:lpstr>
      <vt:lpstr>恩典的內容 – 2. 一同復活 (2)</vt:lpstr>
      <vt:lpstr>恩典的內容 – 3. 一同坐在天上 (1)</vt:lpstr>
      <vt:lpstr>恩典的內容 – 3. 一同坐在天上 (2)</vt:lpstr>
      <vt:lpstr>恩典的內容 – 3. 一同坐在天上 (3)</vt:lpstr>
      <vt:lpstr>恩典的內容 – 3. 一同坐在天上 (4)</vt:lpstr>
      <vt:lpstr>配合神: 認識自己所蒙的恩</vt:lpstr>
      <vt:lpstr>神的恩典的尊榮: 1. 何等偉大的任務</vt:lpstr>
      <vt:lpstr>神的恩典的尊榮: 2. 何等尊貴的地位 (1)</vt:lpstr>
      <vt:lpstr>神的恩典的尊榮: 2. 何等尊貴的地位 (2)</vt:lpstr>
      <vt:lpstr>神的恩典的尊榮: 3. 何等榮耀的目的 (1)</vt:lpstr>
      <vt:lpstr>神的恩典的尊榮: 3. 何等榮耀的目的 (2)</vt:lpstr>
      <vt:lpstr>配合神: 認識自己所蒙的恩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Li, Christine</dc:creator>
  <cp:lastModifiedBy>nc tccf</cp:lastModifiedBy>
  <cp:revision>447</cp:revision>
  <dcterms:created xsi:type="dcterms:W3CDTF">2025-01-11T20:33:46Z</dcterms:created>
  <dcterms:modified xsi:type="dcterms:W3CDTF">2026-10-04T23:33:43Z</dcterms:modified>
</cp:coreProperties>
</file>