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7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10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11.xml" ContentType="application/vnd.openxmlformats-officedocument.presentationml.notesSlide+xml"/>
  <Override PartName="/ppt/comments/comment5.xml" ContentType="application/vnd.openxmlformats-officedocument.presentationml.comment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14" r:id="rId1"/>
  </p:sldMasterIdLst>
  <p:notesMasterIdLst>
    <p:notesMasterId r:id="rId15"/>
  </p:notesMasterIdLst>
  <p:sldIdLst>
    <p:sldId id="866" r:id="rId2"/>
    <p:sldId id="786" r:id="rId3"/>
    <p:sldId id="796" r:id="rId4"/>
    <p:sldId id="893" r:id="rId5"/>
    <p:sldId id="880" r:id="rId6"/>
    <p:sldId id="892" r:id="rId7"/>
    <p:sldId id="882" r:id="rId8"/>
    <p:sldId id="891" r:id="rId9"/>
    <p:sldId id="894" r:id="rId10"/>
    <p:sldId id="887" r:id="rId11"/>
    <p:sldId id="884" r:id="rId12"/>
    <p:sldId id="886" r:id="rId13"/>
    <p:sldId id="889" r:id="rId14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lvin Tran" initials="CT" lastIdx="13" clrIdx="0">
    <p:extLst>
      <p:ext uri="{19B8F6BF-5375-455C-9EA6-DF929625EA0E}">
        <p15:presenceInfo xmlns:p15="http://schemas.microsoft.com/office/powerpoint/2012/main" userId="f775b601eb0a2a3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2" autoAdjust="0"/>
    <p:restoredTop sz="94542" autoAdjust="0"/>
  </p:normalViewPr>
  <p:slideViewPr>
    <p:cSldViewPr>
      <p:cViewPr varScale="1">
        <p:scale>
          <a:sx n="113" d="100"/>
          <a:sy n="113" d="100"/>
        </p:scale>
        <p:origin x="1512" y="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4-22T11:17:41.339" idx="10">
    <p:pos x="5460" y="3093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4-22T11:17:41.339" idx="4">
    <p:pos x="5460" y="3093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4-22T11:17:41.339" idx="12">
    <p:pos x="5460" y="3093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4-22T11:17:41.339" idx="6">
    <p:pos x="5460" y="3093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4-22T11:17:41.339" idx="7">
    <p:pos x="5460" y="3093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F2DA330-3C22-447A-A9EC-9A709DC0CB90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237EFEB-D829-4D25-A506-F536136164A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AEADCD-B969-4814-80CF-366B468326A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55897D-14A7-417B-BD76-F8E04F5517D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dirty="0"/>
              <a:t>害</a:t>
            </a:r>
            <a:endParaRPr lang="en-US" dirty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55897D-14A7-417B-BD76-F8E04F5517D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ABB28-606C-71F9-F633-B50731C3F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C0393B1C-817C-3D81-19C0-A558BB13705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08D7264D-BA46-DAD4-0087-61EBEBDDF80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endParaRPr lang="en-US" dirty="0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71368BC9-A411-3486-E3F0-C02D6C933D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AEADCD-B969-4814-80CF-366B468326A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0510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C2F4E-39A2-FEBC-C813-A32A49335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B74FFCDB-3752-198A-BD42-2BC2CFB30A4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59AC131A-91CA-C40F-B346-0234F598010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endParaRPr lang="en-US" dirty="0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6D7927F3-4804-8D23-5C99-87C1CE1BF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AEADCD-B969-4814-80CF-366B468326A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5404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D188C-F079-C5B0-A415-6000B19DE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DA80C885-5BFB-1B00-8EC1-CA2C49FC05F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C045C536-5E7C-76BC-134A-693E5ED4B5B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endParaRPr lang="en-US" dirty="0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B021B65C-D695-CEF1-E87C-62779FD250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AEADCD-B969-4814-80CF-366B468326A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187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2FD51-CB92-4110-8D3E-4B050070C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98182892-1620-DDA0-A83F-0A30C2C7DA6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6109D29D-2AF4-8743-989E-51DA871565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endParaRPr lang="en-US" dirty="0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14FA319F-1A80-5A48-E854-3CF5BA05B4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AEADCD-B969-4814-80CF-366B468326A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23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D081C-1DD8-D81B-C08C-9B0429847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D80E8E26-084E-25F0-7932-8D041D0FAE7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F75BB554-9CAC-5C5F-1565-BAB3D50629D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endParaRPr lang="en-US" dirty="0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FF698D2A-A9C8-0DA1-3EB5-667595A795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AEADCD-B969-4814-80CF-366B468326A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8323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17D60-47F9-F823-D9DB-DEB0D9288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49AAB073-77E8-22C1-BC1E-2C9F9545D35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74584A93-E95D-3286-DAB2-3BF7810A68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endParaRPr lang="en-US" dirty="0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513B6210-B6DA-68F7-DB7B-994C35E98E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AEADCD-B969-4814-80CF-366B468326A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048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87B4A-8F98-712D-93F9-BE001A7BD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3860355C-3835-686B-4EA5-26C3F6ABB40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29C4A682-DCCD-88A2-D825-3F7E99FDCC9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endParaRPr lang="en-US" dirty="0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4FFBF5DE-AFF0-DC53-1410-5EDBE360B9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AEADCD-B969-4814-80CF-366B468326A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2695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7FE40-AE3C-B9AC-7934-AB38354D6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DB91E053-84BB-E454-74B4-83F5F8EA486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2E291880-1778-3BF8-8AD5-B54E766D129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endParaRPr lang="en-US" dirty="0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76D56A1C-CA40-9F73-4419-D369965E44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AEADCD-B969-4814-80CF-366B468326A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5898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C9C5E-DC14-2104-1551-0242BF915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1245FD5F-2B46-3E3E-E7BE-5D5DC1DFA1E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3CB47BF5-77BC-3AD6-88A0-4043D696B03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endParaRPr lang="en-US" dirty="0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86C7DFCB-7D22-DE71-01EA-83FD3938C4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AEADCD-B969-4814-80CF-366B468326A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7836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AEADCD-B969-4814-80CF-366B468326A3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3507-384D-423A-B285-8A997FEDDC34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E912-941A-4C27-8F47-451172A903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3507-384D-423A-B285-8A997FEDDC34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E912-941A-4C27-8F47-451172A9034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3507-384D-423A-B285-8A997FEDDC34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E912-941A-4C27-8F47-451172A903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3507-384D-423A-B285-8A997FEDDC34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E912-941A-4C27-8F47-451172A9034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3507-384D-423A-B285-8A997FEDDC34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E912-941A-4C27-8F47-451172A903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3507-384D-423A-B285-8A997FEDDC34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E912-941A-4C27-8F47-451172A9034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3507-384D-423A-B285-8A997FEDDC34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E912-941A-4C27-8F47-451172A9034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3507-384D-423A-B285-8A997FEDDC34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E912-941A-4C27-8F47-451172A9034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C7513507-384D-423A-B285-8A997FEDDC34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FCA0E912-941A-4C27-8F47-451172A9034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3507-384D-423A-B285-8A997FEDDC34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E912-941A-4C27-8F47-451172A9034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3507-384D-423A-B285-8A997FEDDC34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E912-941A-4C27-8F47-451172A9034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7513507-384D-423A-B285-8A997FEDDC34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FCA0E912-941A-4C27-8F47-451172A9034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0" y="457200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9525" lvl="2" indent="-995363" eaLnBrk="0" hangingPunct="0">
              <a:spcBef>
                <a:spcPts val="600"/>
              </a:spcBef>
            </a:pPr>
            <a:r>
              <a:rPr lang="en-US" altLang="zh-TW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		</a:t>
            </a:r>
            <a:endParaRPr lang="en-US" altLang="zh-TW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華康楷書體W3" pitchFamily="65" charset="-120"/>
              <a:ea typeface="華康楷書體W3" pitchFamily="65" charset="-120"/>
              <a:cs typeface="華康楷書體W3" pitchFamily="65" charset="-120"/>
            </a:endParaRPr>
          </a:p>
          <a:p>
            <a:pPr marL="1279525" lvl="2" indent="-995363" eaLnBrk="0" hangingPunct="0">
              <a:spcBef>
                <a:spcPts val="600"/>
              </a:spcBef>
            </a:pPr>
            <a:r>
              <a:rPr lang="en-US" altLang="zh-TW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     </a:t>
            </a:r>
            <a:r>
              <a:rPr lang="en-US" altLang="zh-TW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【</a:t>
            </a:r>
            <a:r>
              <a:rPr lang="zh-TW" alt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五千，二千，一千</a:t>
            </a:r>
            <a:r>
              <a:rPr lang="en-US" altLang="zh-TW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】</a:t>
            </a:r>
          </a:p>
          <a:p>
            <a:pPr marL="1279525" lvl="2" indent="-995363" eaLnBrk="0" hangingPunct="0">
              <a:spcBef>
                <a:spcPts val="600"/>
              </a:spcBef>
            </a:pPr>
            <a:r>
              <a:rPr lang="en-US" altLang="zh-TW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             </a:t>
            </a:r>
            <a:r>
              <a:rPr lang="zh-TW" alt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馬太福音二十五</a:t>
            </a:r>
            <a:r>
              <a:rPr lang="en-US" altLang="zh-TW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ea typeface="華康古印體" pitchFamily="65" charset="-120"/>
                <a:cs typeface="Times New Roman" pitchFamily="18" charset="0"/>
              </a:rPr>
              <a:t>14</a:t>
            </a:r>
            <a:r>
              <a:rPr lang="zh-TW" alt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ea typeface="華康古印體" pitchFamily="65" charset="-120"/>
                <a:cs typeface="Times New Roman" pitchFamily="18" charset="0"/>
              </a:rPr>
              <a:t>～</a:t>
            </a:r>
            <a:r>
              <a:rPr lang="en-US" altLang="zh-TW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ea typeface="華康古印體" pitchFamily="65" charset="-120"/>
                <a:cs typeface="Times New Roman" pitchFamily="18" charset="0"/>
              </a:rPr>
              <a:t>30</a:t>
            </a:r>
            <a:endParaRPr lang="en-US" altLang="zh-TW" sz="4000" dirty="0">
              <a:solidFill>
                <a:srgbClr val="FFFFFF"/>
              </a:solidFill>
              <a:latin typeface="Times New Roman" panose="02020603050405020304" pitchFamily="18" charset="0"/>
              <a:ea typeface="華康特粗楷體" pitchFamily="65" charset="-120"/>
              <a:cs typeface="Times New Roman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0C31BD-88CF-528F-9BDB-3A6D6D304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025" y="3657600"/>
            <a:ext cx="2647950" cy="1952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49408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32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   『</a:t>
            </a:r>
            <a:r>
              <a:rPr lang="zh-TW" altLang="en-US" sz="32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天國又好比一個人要往外國去，就叫了僕人來，把他的家業交給他們。按著各人的才幹，給他們銀子。一個給了五千，一個給了二千，一個給了一千，就往外國去了。那領五千的，隨即拿去做買賣，另外賺了五千。那領二千的，也照樣另賺了二千。但那領一千的，去掘開地，把主人的銀子埋藏了。過了許久，那些僕人的主人來了，和他們算帳。那領五子銀子的，又帶了那另外的五千來，說主阿，你交給我五千銀子，請看，我又賺了五千。主人說，好，你這又良善又忠心的僕人。你在不多的事上有忠心，我要把許多事派你管理，可以進來享受你主人的快樂。那領二千的也來說，主阿，你交給我二千銀子，請看，我又賺了二千。</a:t>
            </a:r>
            <a:r>
              <a:rPr lang="en-US" altLang="zh-TW" sz="32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』 </a:t>
            </a:r>
            <a:r>
              <a:rPr lang="en-US" altLang="zh-TW" sz="3200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                                          </a:t>
            </a:r>
            <a:endParaRPr lang="zh-TW" altLang="en-US" sz="3200" dirty="0">
              <a:ln>
                <a:solidFill>
                  <a:srgbClr val="FFFFFF"/>
                </a:solidFill>
              </a:ln>
              <a:solidFill>
                <a:srgbClr val="FFFFFF"/>
              </a:solidFill>
              <a:latin typeface="華康楷書體W3" pitchFamily="65" charset="-120"/>
              <a:ea typeface="華康楷書體W3" pitchFamily="65" charset="-120"/>
              <a:cs typeface="華康楷書體W3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986528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32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『</a:t>
            </a:r>
            <a:r>
              <a:rPr lang="zh-TW" altLang="en-US" sz="32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主人說，好，你這又良善又忠心的僕人。你在不多的事上有忠心，我要把許多事派你管理。可以進來享受你主人的快樂。那領一千的，也來說，主阿，我知道你是忍心的人，沒有種的地方要收割，沒有散的地方要聚斂。我就害怕，去把你的一千銀子埋藏在地裹。請看，你的原銀子在這裹。主人回答說，你這又惡又懶的僕人，你既知道我沒有種的地方要收割，沒有散的地方要聚斂，就當把我的銀子放給兌換銀錢的人，到我來的時候，可以連本帶利收回。奪過他這一千來，給那有一萬的。因為凡有的，還要加給他，叫他有餘。沒有的，連他所有的也要奪過去。把這無用的僕人，丟在外面黑暗裹。在那裹要哀哭切齒了。</a:t>
            </a:r>
            <a:r>
              <a:rPr lang="en-US" altLang="zh-TW" sz="32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』 </a:t>
            </a:r>
          </a:p>
          <a:p>
            <a:r>
              <a:rPr lang="en-US" altLang="zh-TW" sz="32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                   〔</a:t>
            </a:r>
            <a:r>
              <a:rPr lang="zh-TW" altLang="en-US" sz="32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馬太福音二十五</a:t>
            </a:r>
            <a:r>
              <a:rPr lang="en-US" altLang="zh-TW" sz="3200" dirty="0">
                <a:solidFill>
                  <a:srgbClr val="FFFFFF"/>
                </a:solidFill>
                <a:latin typeface="Times New Roman" pitchFamily="18" charset="0"/>
                <a:ea typeface="華康楷書體W3" pitchFamily="65" charset="-120"/>
                <a:cs typeface="Times New Roman" pitchFamily="18" charset="0"/>
              </a:rPr>
              <a:t>14</a:t>
            </a:r>
            <a:r>
              <a:rPr lang="zh-TW" altLang="en-US" sz="2800" dirty="0">
                <a:solidFill>
                  <a:srgbClr val="FFFFFF"/>
                </a:solidFill>
                <a:latin typeface="Times New Roman" pitchFamily="18" charset="0"/>
                <a:ea typeface="華康楷書體W3" pitchFamily="65" charset="-120"/>
                <a:cs typeface="Times New Roman" pitchFamily="18" charset="0"/>
              </a:rPr>
              <a:t>～</a:t>
            </a:r>
            <a:r>
              <a:rPr lang="en-US" altLang="zh-TW" sz="2800" dirty="0">
                <a:solidFill>
                  <a:srgbClr val="FFFFFF"/>
                </a:solidFill>
                <a:latin typeface="Times New Roman" pitchFamily="18" charset="0"/>
                <a:ea typeface="華康楷書體W3" pitchFamily="65" charset="-120"/>
                <a:cs typeface="Times New Roman" pitchFamily="18" charset="0"/>
              </a:rPr>
              <a:t>30</a:t>
            </a:r>
            <a:r>
              <a:rPr lang="en-US" altLang="zh-TW" sz="32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〕 </a:t>
            </a:r>
            <a:endParaRPr lang="zh-TW" altLang="en-US" sz="3200" dirty="0">
              <a:ln>
                <a:solidFill>
                  <a:srgbClr val="FFFFFF"/>
                </a:solidFill>
              </a:ln>
              <a:solidFill>
                <a:srgbClr val="FFFFFF"/>
              </a:solidFill>
              <a:latin typeface="華康楷書體W3" pitchFamily="65" charset="-120"/>
              <a:ea typeface="華康楷書體W3" pitchFamily="65" charset="-120"/>
              <a:cs typeface="華康楷書體W3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3F8C3-95FA-B6A0-7C2B-CDD1CF5C6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>
            <a:extLst>
              <a:ext uri="{FF2B5EF4-FFF2-40B4-BE49-F238E27FC236}">
                <a16:creationId xmlns:a16="http://schemas.microsoft.com/office/drawing/2014/main" id="{77254115-3711-5E63-189A-3A97F76DC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200"/>
            <a:ext cx="90678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04813" indent="-346075">
              <a:buFont typeface="+mj-lt"/>
              <a:buAutoNum type="romanUcPeriod"/>
            </a:pPr>
            <a:r>
              <a:rPr lang="zh-TW" altLang="en-US" sz="3600" u="sng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馬太福音的主題：天國君王耶穌基督</a:t>
            </a:r>
            <a:endParaRPr lang="en-US" altLang="zh-TW" sz="3600" u="sng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  <a:p>
            <a:pPr marL="576263" indent="-576263">
              <a:buFont typeface="+mj-lt"/>
              <a:buAutoNum type="alphaUcPeriod"/>
            </a:pPr>
            <a:r>
              <a:rPr lang="zh-TW" altLang="en-US" sz="3600" u="sng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書卷主題信息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：耶穌必定再臨，儆醒等候</a:t>
            </a:r>
            <a:endParaRPr lang="en-US" altLang="zh-TW" sz="3600" u="sng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  <a:p>
            <a:pPr marL="53975" lvl="2" indent="4763">
              <a:buFont typeface="Arial" panose="020B0604020202020204" pitchFamily="34" charset="0"/>
              <a:buChar char="•"/>
              <a:tabLst>
                <a:tab pos="290513" algn="l"/>
              </a:tabLst>
            </a:pP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itchFamily="2" charset="2"/>
              </a:rPr>
              <a:t> </a:t>
            </a:r>
            <a:r>
              <a:rPr lang="en-US" altLang="zh-TW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『</a:t>
            </a: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挪亞的日子怎樣，人子降臨也要怎樣。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當洪水以前的日子，照常吃喝嫁娶，直到挪亞進方舟的那日，不知不覺洪水來了，把他們全都沖去，人子降臨也要這樣。 </a:t>
            </a:r>
            <a:r>
              <a:rPr lang="en-US" altLang="zh-TW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…</a:t>
            </a: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所以你們也要預備，因為你們想不到的時候，人子就來了。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』〔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馬太二十四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37,44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〕</a:t>
            </a:r>
          </a:p>
          <a:p>
            <a:pPr marL="57150" lvl="2" indent="-57150">
              <a:buFont typeface="Wingdings" panose="05000000000000000000" pitchFamily="2" charset="2"/>
              <a:buChar char="ü"/>
              <a:tabLst>
                <a:tab pos="290513" algn="l"/>
              </a:tabLst>
            </a:pP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二千多年過去，主還沒來。六十年過去，主仍然沒來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麻木，遙遠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…</a:t>
            </a:r>
          </a:p>
          <a:p>
            <a:pPr marL="460375" lvl="2" indent="-460375">
              <a:buFont typeface="Wingdings" panose="05000000000000000000" pitchFamily="2" charset="2"/>
              <a:buChar char="ü"/>
              <a:tabLst>
                <a:tab pos="290513" algn="l"/>
              </a:tabLst>
            </a:pP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詩篇第七十三篇</a:t>
            </a:r>
            <a:endParaRPr lang="en-US" altLang="zh-TW" sz="3600" dirty="0">
              <a:solidFill>
                <a:srgbClr val="FFFFFF"/>
              </a:solidFill>
              <a:latin typeface="Times New Roman" panose="02020603050405020304" pitchFamily="18" charset="0"/>
              <a:ea typeface="華康楷書體W3(P)" panose="03000300000000000000" pitchFamily="66" charset="-128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39725" lvl="2" indent="-339725">
              <a:buFont typeface="Arial" panose="020B0604020202020204" pitchFamily="34" charset="0"/>
              <a:buChar char="•"/>
              <a:tabLst>
                <a:tab pos="290513" algn="l"/>
              </a:tabLst>
            </a:pP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林前十五 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“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假如基督沒有復活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4760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A9DBE-8DCA-1091-ABFC-B82D9A9E7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>
            <a:extLst>
              <a:ext uri="{FF2B5EF4-FFF2-40B4-BE49-F238E27FC236}">
                <a16:creationId xmlns:a16="http://schemas.microsoft.com/office/drawing/2014/main" id="{B64BEAF2-CCCA-3C32-B643-F0DB05AA9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200"/>
            <a:ext cx="90678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96875" indent="-338138">
              <a:buFont typeface="Wingdings" panose="05000000000000000000" pitchFamily="2" charset="2"/>
              <a:buChar char="§"/>
            </a:pP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啟示錄第五章，坐寶座的右手中有書卷，裏外都寫著字，用七印封嚴了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『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因為沒有人配展開那書卷，我就大哭。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』</a:t>
            </a:r>
          </a:p>
          <a:p>
            <a:pPr marL="58737"/>
            <a:endParaRPr lang="en-US" altLang="zh-TW" sz="800" dirty="0">
              <a:solidFill>
                <a:srgbClr val="FFFFFF"/>
              </a:solidFill>
              <a:latin typeface="Times New Roman" panose="02020603050405020304" pitchFamily="18" charset="0"/>
              <a:ea typeface="華康楷書體W3(P)" panose="03000300000000000000" pitchFamily="66" charset="-128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57150" lvl="2" indent="-57150">
              <a:buFont typeface="Wingdings" panose="05000000000000000000" pitchFamily="2" charset="2"/>
              <a:buChar char="ü"/>
              <a:tabLst>
                <a:tab pos="290513" algn="l"/>
              </a:tabLst>
            </a:pP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啟示錄的背景，拔摩海島上孤寂的老人，使徒們大多數已經不在，教會正處於水深火熱之中。</a:t>
            </a:r>
            <a:endParaRPr lang="en-US" altLang="zh-TW" sz="3600" dirty="0">
              <a:solidFill>
                <a:srgbClr val="FFFFFF"/>
              </a:solidFill>
              <a:latin typeface="Times New Roman" panose="02020603050405020304" pitchFamily="18" charset="0"/>
              <a:ea typeface="華康楷書體W3(P)" panose="03000300000000000000" pitchFamily="66" charset="-128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lvl="2">
              <a:tabLst>
                <a:tab pos="290513" algn="l"/>
              </a:tabLst>
            </a:pPr>
            <a:endParaRPr lang="en-US" altLang="zh-TW" sz="800" dirty="0">
              <a:solidFill>
                <a:srgbClr val="FFFFFF"/>
              </a:solidFill>
              <a:latin typeface="Times New Roman" panose="02020603050405020304" pitchFamily="18" charset="0"/>
              <a:ea typeface="華康楷書體W3(P)" panose="03000300000000000000" pitchFamily="66" charset="-128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96875" lvl="2" indent="-396875">
              <a:buFont typeface="Arial" panose="020B0604020202020204" pitchFamily="34" charset="0"/>
              <a:buChar char="•"/>
              <a:tabLst>
                <a:tab pos="290513" algn="l"/>
              </a:tabLst>
            </a:pP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假如基督沒有復活，假如基督不會再來，假如只在今生有希望，“我們若靠今生有指望，就算比眾人更可憐。”</a:t>
            </a:r>
            <a:endParaRPr lang="en-US" altLang="zh-TW" sz="3600" dirty="0">
              <a:solidFill>
                <a:srgbClr val="FFFFFF"/>
              </a:solidFill>
              <a:latin typeface="Times New Roman" panose="02020603050405020304" pitchFamily="18" charset="0"/>
              <a:ea typeface="華康楷書體W3(P)" panose="03000300000000000000" pitchFamily="66" charset="-128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lvl="2">
              <a:tabLst>
                <a:tab pos="290513" algn="l"/>
              </a:tabLst>
            </a:pPr>
            <a:endParaRPr lang="en-US" altLang="zh-TW" sz="800" dirty="0">
              <a:solidFill>
                <a:srgbClr val="FFFFFF"/>
              </a:solidFill>
              <a:latin typeface="Times New Roman" panose="02020603050405020304" pitchFamily="18" charset="0"/>
              <a:ea typeface="華康楷書體W3(P)" panose="03000300000000000000" pitchFamily="66" charset="-128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96875" lvl="2" indent="-396875">
              <a:buFont typeface="Arial" panose="020B0604020202020204" pitchFamily="34" charset="0"/>
              <a:buChar char="•"/>
              <a:tabLst>
                <a:tab pos="290513" algn="l"/>
              </a:tabLst>
            </a:pP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香港時代廣場，中學同學聚舊。</a:t>
            </a:r>
            <a:endParaRPr lang="en-US" altLang="zh-TW" sz="3600" dirty="0">
              <a:solidFill>
                <a:srgbClr val="FFFFFF"/>
              </a:solidFill>
              <a:latin typeface="Times New Roman" panose="02020603050405020304" pitchFamily="18" charset="0"/>
              <a:ea typeface="華康楷書體W3(P)" panose="03000300000000000000" pitchFamily="66" charset="-128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43056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1235E-CD3F-0DB6-2857-164D212A4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>
            <a:extLst>
              <a:ext uri="{FF2B5EF4-FFF2-40B4-BE49-F238E27FC236}">
                <a16:creationId xmlns:a16="http://schemas.microsoft.com/office/drawing/2014/main" id="{89B97DBA-9B8D-F350-B8EE-83323E071D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82100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73088" lvl="2" indent="-514350">
              <a:buFont typeface="+mj-lt"/>
              <a:buAutoNum type="alphaUcPeriod" startAt="2"/>
              <a:tabLst>
                <a:tab pos="174625" algn="l"/>
              </a:tabLst>
            </a:pPr>
            <a:r>
              <a:rPr lang="zh-TW" altLang="en-US" sz="3600" u="sng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" pitchFamily="65" charset="-120"/>
                <a:cs typeface="華康楷書體W3(P)" panose="03000300000000000000" pitchFamily="66" charset="-128"/>
                <a:sym typeface="Wingdings" pitchFamily="2" charset="2"/>
              </a:rPr>
              <a:t>天路歷程：隧道盡頭可曾見到有亮光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" pitchFamily="65" charset="-120"/>
                <a:cs typeface="華康楷書體W3(P)" panose="03000300000000000000" pitchFamily="66" charset="-128"/>
                <a:sym typeface="Wingdings" pitchFamily="2" charset="2"/>
              </a:rPr>
              <a:t>？</a:t>
            </a:r>
            <a:endParaRPr lang="en-US" altLang="zh-TW" sz="3600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  <a:p>
            <a:pPr marL="57150" lvl="2" indent="-57150" eaLnBrk="0" hangingPunct="0">
              <a:buFont typeface="Wingdings" panose="05000000000000000000" pitchFamily="2" charset="2"/>
              <a:buChar char="ü"/>
            </a:pP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魔鬼試探耶穌“你若是神的兒子”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anose="05000000000000000000" pitchFamily="2" charset="2"/>
              </a:rPr>
              <a:t>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anose="05000000000000000000" pitchFamily="2" charset="2"/>
              </a:rPr>
              <a:t>把石頭變成食物；從殿頂跳下；你若俯伏拜我！</a:t>
            </a:r>
            <a:endParaRPr lang="en-US" altLang="zh-TW" sz="3600" dirty="0">
              <a:latin typeface="華康楷書體W3" pitchFamily="65" charset="-120"/>
              <a:ea typeface="華康楷書體W3" pitchFamily="65" charset="-120"/>
              <a:cs typeface="華康楷書體W3" pitchFamily="65" charset="-120"/>
              <a:sym typeface="Wingdings" panose="05000000000000000000" pitchFamily="2" charset="2"/>
            </a:endParaRPr>
          </a:p>
          <a:p>
            <a:pPr marL="0" lvl="2" eaLnBrk="0" hangingPunct="0"/>
            <a:endParaRPr lang="en-US" altLang="zh-TW" sz="800" dirty="0">
              <a:latin typeface="華康楷書體W3" pitchFamily="65" charset="-120"/>
              <a:ea typeface="華康楷書體W3" pitchFamily="65" charset="-120"/>
              <a:cs typeface="華康楷書體W3" pitchFamily="65" charset="-120"/>
            </a:endParaRPr>
          </a:p>
          <a:p>
            <a:pPr marL="342900" lvl="2" indent="-342900" eaLnBrk="0" hangingPunct="0">
              <a:buFont typeface="Wingdings" panose="05000000000000000000" pitchFamily="2" charset="2"/>
              <a:buChar char="§"/>
            </a:pP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投奔怒海的那天晚上</a:t>
            </a:r>
            <a:endParaRPr lang="en-US" altLang="zh-TW" sz="3600" dirty="0">
              <a:latin typeface="華康楷書體W3" pitchFamily="65" charset="-120"/>
              <a:ea typeface="華康楷書體W3" pitchFamily="65" charset="-120"/>
              <a:cs typeface="華康楷書體W3" pitchFamily="65" charset="-120"/>
            </a:endParaRPr>
          </a:p>
          <a:p>
            <a:pPr marL="0" lvl="2" eaLnBrk="0" hangingPunct="0"/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『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我留下平安給你們，我將我的平安賜給你們。我所賜的不像世人所賜的。你們心裏不要憂愁也不要膽怯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…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我們走罷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』〔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約十四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〕</a:t>
            </a:r>
          </a:p>
          <a:p>
            <a:pPr marL="0" lvl="2" eaLnBrk="0" hangingPunct="0"/>
            <a:endParaRPr lang="en-US" altLang="zh-TW" sz="1100" dirty="0">
              <a:latin typeface="華康楷書體W3" pitchFamily="65" charset="-120"/>
              <a:ea typeface="華康楷書體W3" pitchFamily="65" charset="-120"/>
              <a:cs typeface="華康楷書體W3" pitchFamily="65" charset="-120"/>
            </a:endParaRPr>
          </a:p>
          <a:p>
            <a:pPr marL="171450" lvl="2" indent="-171450" eaLnBrk="0" hangingPunct="0">
              <a:buFont typeface="Wingdings" panose="05000000000000000000" pitchFamily="2" charset="2"/>
              <a:buChar char="Ø"/>
            </a:pP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馬太的信息：天國君王要降臨。</a:t>
            </a:r>
            <a:endParaRPr lang="en-US" altLang="zh-TW" sz="3600" dirty="0">
              <a:latin typeface="華康楷書體W3" pitchFamily="65" charset="-120"/>
              <a:ea typeface="華康楷書體W3" pitchFamily="65" charset="-120"/>
              <a:cs typeface="華康楷書體W3" pitchFamily="65" charset="-120"/>
            </a:endParaRPr>
          </a:p>
          <a:p>
            <a:pPr marL="171450" lvl="2" indent="-171450" eaLnBrk="0" hangingPunct="0">
              <a:buFont typeface="Wingdings" panose="05000000000000000000" pitchFamily="2" charset="2"/>
              <a:buChar char="Ø"/>
            </a:pP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啟示錄的信息：新耶路撒冷，啟二十一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『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神要親自與他們同在，作他們的神。神要擦去他們一切的眼淚，不再有死亡，也不再有悲哀哭號疼痛，因為以前的事都過去了。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』</a:t>
            </a:r>
          </a:p>
        </p:txBody>
      </p:sp>
    </p:spTree>
    <p:extLst>
      <p:ext uri="{BB962C8B-B14F-4D97-AF65-F5344CB8AC3E}">
        <p14:creationId xmlns:p14="http://schemas.microsoft.com/office/powerpoint/2010/main" val="2456802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0A789-7798-B220-3A52-110C63C5C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>
            <a:extLst>
              <a:ext uri="{FF2B5EF4-FFF2-40B4-BE49-F238E27FC236}">
                <a16:creationId xmlns:a16="http://schemas.microsoft.com/office/drawing/2014/main" id="{7D5D0AA1-4203-82A3-6543-2BE53097B7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36195"/>
            <a:ext cx="9144000" cy="689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2" indent="109538" eaLnBrk="0" hangingPunct="0">
              <a:buFont typeface="Arial" pitchFamily="34" charset="0"/>
              <a:buChar char="•"/>
            </a:pPr>
            <a:endParaRPr lang="en-US" altLang="zh-TW" sz="1000" dirty="0">
              <a:latin typeface="華康楷書體W3" pitchFamily="65" charset="-120"/>
              <a:ea typeface="華康楷書體W3" pitchFamily="65" charset="-120"/>
              <a:cs typeface="華康楷書體W3" pitchFamily="65" charset="-120"/>
            </a:endParaRPr>
          </a:p>
          <a:p>
            <a:pPr marL="633413" lvl="2" indent="-574675">
              <a:buFont typeface="+mj-lt"/>
              <a:buAutoNum type="romanUcPeriod" startAt="2"/>
              <a:tabLst>
                <a:tab pos="174625" algn="l"/>
              </a:tabLst>
            </a:pPr>
            <a:r>
              <a:rPr lang="zh-TW" altLang="en-US" sz="3600" u="sng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" pitchFamily="65" charset="-120"/>
                <a:cs typeface="華康楷書體W3(P)" panose="03000300000000000000" pitchFamily="66" charset="-128"/>
                <a:sym typeface="Wingdings" pitchFamily="2" charset="2"/>
              </a:rPr>
              <a:t>分銀子給僕人比喻：等候主再來的實際</a:t>
            </a:r>
            <a:endParaRPr lang="en-US" altLang="zh-TW" sz="3600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  <a:p>
            <a:pPr marL="0" lvl="2" indent="109538" eaLnBrk="0" hangingPunct="0">
              <a:buFont typeface="Arial" pitchFamily="34" charset="0"/>
              <a:buChar char="•"/>
            </a:pP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 『</a:t>
            </a: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那領五千的，隨即拿去做買賣，另外賺了五千。那領二千的，也照樣另賺了二千。但那領一千的，去掘開地，把主人的銀子埋藏了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。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』〔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太二十五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19〕</a:t>
            </a:r>
          </a:p>
          <a:p>
            <a:pPr marL="571500" lvl="2" indent="-571500" eaLnBrk="0" hangingPunct="0">
              <a:buFont typeface="+mj-lt"/>
              <a:buAutoNum type="alphaUcPeriod"/>
            </a:pPr>
            <a:r>
              <a:rPr lang="zh-TW" altLang="en-US" sz="3600" u="sng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僕人比喻在福音書中的真義</a:t>
            </a:r>
            <a:endParaRPr lang="en-US" altLang="zh-TW" sz="3600" u="sng" dirty="0">
              <a:latin typeface="華康楷書體W3" pitchFamily="65" charset="-120"/>
              <a:ea typeface="華康楷書體W3" pitchFamily="65" charset="-120"/>
              <a:cs typeface="華康楷書體W3" pitchFamily="65" charset="-120"/>
            </a:endParaRPr>
          </a:p>
          <a:p>
            <a:pPr marL="285750" lvl="2" indent="-285750">
              <a:buFont typeface="Wingdings" panose="05000000000000000000" pitchFamily="2" charset="2"/>
              <a:buChar char="q"/>
              <a:tabLst>
                <a:tab pos="290513" algn="l"/>
              </a:tabLst>
            </a:pPr>
            <a:r>
              <a:rPr lang="zh-TW" alt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 </a:t>
            </a:r>
            <a:r>
              <a:rPr lang="zh-TW" altLang="en-US" sz="3600" u="sng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第二十四章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：耶穌再臨的豫兆，但實際時 </a:t>
            </a:r>
            <a:endParaRPr lang="en-US" altLang="zh-TW" sz="3600" dirty="0">
              <a:solidFill>
                <a:srgbClr val="FFFFFF"/>
              </a:solidFill>
              <a:latin typeface="Times New Roman" panose="02020603050405020304" pitchFamily="18" charset="0"/>
              <a:ea typeface="華康楷書體W3(P)" panose="03000300000000000000" pitchFamily="66" charset="-128"/>
              <a:cs typeface="Times New Roman" panose="02020603050405020304" pitchFamily="18" charset="0"/>
            </a:endParaRPr>
          </a:p>
          <a:p>
            <a:pPr marL="53975" lvl="2">
              <a:tabLst>
                <a:tab pos="290513" algn="l"/>
              </a:tabLst>
            </a:pP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    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日，沒有人可以知道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“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所以你們要儆醒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”</a:t>
            </a:r>
          </a:p>
          <a:p>
            <a:pPr marL="571500" lvl="3" indent="-571500">
              <a:buFont typeface="Wingdings" panose="05000000000000000000" pitchFamily="2" charset="2"/>
              <a:buChar char="q"/>
              <a:tabLst>
                <a:tab pos="290513" algn="l"/>
                <a:tab pos="514350" algn="l"/>
              </a:tabLst>
            </a:pP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zh-TW" altLang="en-US" sz="3600" u="sng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第二十五章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：主再來的比喻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—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十童女比喻；三個領銀子僕人比喻；分別綿羊山羊比喻</a:t>
            </a:r>
            <a:endParaRPr lang="en-US" altLang="zh-TW" sz="3600" dirty="0">
              <a:solidFill>
                <a:srgbClr val="FFFFFF"/>
              </a:solidFill>
              <a:latin typeface="Times New Roman" panose="02020603050405020304" pitchFamily="18" charset="0"/>
              <a:ea typeface="華康楷書體W3(P)" panose="03000300000000000000" pitchFamily="66" charset="-128"/>
              <a:cs typeface="Times New Roman" panose="02020603050405020304" pitchFamily="18" charset="0"/>
              <a:sym typeface="Wingdings" pitchFamily="2" charset="2"/>
            </a:endParaRPr>
          </a:p>
          <a:p>
            <a:pPr marL="571500" lvl="2" indent="-571500">
              <a:buFont typeface="Wingdings" panose="05000000000000000000" pitchFamily="2" charset="2"/>
              <a:buChar char="q"/>
              <a:tabLst>
                <a:tab pos="290513" algn="l"/>
              </a:tabLst>
            </a:pPr>
            <a:r>
              <a:rPr lang="zh-TW" altLang="en-US" sz="3600" u="sng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itchFamily="2" charset="2"/>
              </a:rPr>
              <a:t>第二十六章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itchFamily="2" charset="2"/>
              </a:rPr>
              <a:t>： 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itchFamily="2" charset="2"/>
              </a:rPr>
              <a:t>“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itchFamily="2" charset="2"/>
              </a:rPr>
              <a:t>耶穌說完了這一切的話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itchFamily="2" charset="2"/>
              </a:rPr>
              <a:t>”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itchFamily="2" charset="2"/>
              </a:rPr>
              <a:t>猶大賣主，客西馬尼，在公會受審。</a:t>
            </a:r>
            <a:endParaRPr lang="en-US" altLang="zh-TW" sz="3600" dirty="0">
              <a:latin typeface="華康楷書體W3" pitchFamily="65" charset="-120"/>
              <a:ea typeface="華康楷書體W3" pitchFamily="65" charset="-120"/>
              <a:cs typeface="華康楷書體W3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8595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"/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"/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96103-9916-DE0E-F719-4B10D6B1C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>
            <a:extLst>
              <a:ext uri="{FF2B5EF4-FFF2-40B4-BE49-F238E27FC236}">
                <a16:creationId xmlns:a16="http://schemas.microsoft.com/office/drawing/2014/main" id="{F19868C8-C05C-E613-688E-A2018BA69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200"/>
            <a:ext cx="9067800" cy="6740307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3975" lvl="2" indent="4763">
              <a:buFont typeface="Arial" panose="020B0604020202020204" pitchFamily="34" charset="0"/>
              <a:buChar char="•"/>
              <a:tabLst>
                <a:tab pos="290513" algn="l"/>
              </a:tabLst>
            </a:pP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 馬太第二十五章：三個有關主再來的比喻</a:t>
            </a:r>
            <a:endParaRPr lang="en-US" altLang="zh-TW" sz="3600" dirty="0">
              <a:solidFill>
                <a:srgbClr val="FFFFFF"/>
              </a:solidFill>
              <a:latin typeface="Times New Roman" panose="02020603050405020304" pitchFamily="18" charset="0"/>
              <a:ea typeface="華康楷書體W3(P)" panose="03000300000000000000" pitchFamily="66" charset="-128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517525" lvl="2" indent="-463550">
              <a:buFont typeface="+mj-lt"/>
              <a:buAutoNum type="alphaLcParenR"/>
              <a:tabLst>
                <a:tab pos="290513" algn="l"/>
              </a:tabLst>
            </a:pPr>
            <a:r>
              <a:rPr lang="zh-TW" altLang="en-US" sz="3600" u="sng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itchFamily="2" charset="2"/>
              </a:rPr>
              <a:t>十童女的比喻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itchFamily="2" charset="2"/>
              </a:rPr>
              <a:t>：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itchFamily="2" charset="2"/>
              </a:rPr>
              <a:t>『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itchFamily="2" charset="2"/>
              </a:rPr>
              <a:t>愚拙的拿著燈，卻不預備油。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itchFamily="2" charset="2"/>
              </a:rPr>
              <a:t>』</a:t>
            </a:r>
          </a:p>
          <a:p>
            <a:pPr marL="625475" lvl="2" indent="-168275">
              <a:buFont typeface="Wingdings" panose="05000000000000000000" pitchFamily="2" charset="2"/>
              <a:buChar char="ü"/>
              <a:tabLst>
                <a:tab pos="290513" algn="l"/>
              </a:tabLst>
            </a:pP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itchFamily="2" charset="2"/>
              </a:rPr>
              <a:t>“ 她們去買油的時候，新郎到了，那預備好了的，同他進去，門就關了” 。</a:t>
            </a:r>
            <a:endParaRPr lang="en-US" altLang="zh-TW" sz="3600" dirty="0">
              <a:solidFill>
                <a:srgbClr val="FFFFFF"/>
              </a:solidFill>
              <a:latin typeface="Times New Roman" panose="02020603050405020304" pitchFamily="18" charset="0"/>
              <a:ea typeface="華康楷書體W3(P)" panose="03000300000000000000" pitchFamily="66" charset="-128"/>
              <a:cs typeface="Times New Roman" panose="02020603050405020304" pitchFamily="18" charset="0"/>
              <a:sym typeface="Wingdings" pitchFamily="2" charset="2"/>
            </a:endParaRPr>
          </a:p>
          <a:p>
            <a:pPr marL="971550" lvl="3" indent="-342900">
              <a:buFont typeface="+mj-lt"/>
              <a:buAutoNum type="alphaLcParenR" startAt="2"/>
              <a:tabLst>
                <a:tab pos="290513" algn="l"/>
              </a:tabLst>
            </a:pP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itchFamily="2" charset="2"/>
              </a:rPr>
              <a:t> </a:t>
            </a:r>
            <a:r>
              <a:rPr lang="zh-TW" altLang="en-US" sz="3600" u="sng" dirty="0">
                <a:solidFill>
                  <a:srgbClr val="FFFF00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itchFamily="2" charset="2"/>
              </a:rPr>
              <a:t>按才幹領銀子的僕人的比喻</a:t>
            </a:r>
            <a:endParaRPr lang="en-US" altLang="zh-TW" sz="3600" u="sng" dirty="0">
              <a:solidFill>
                <a:srgbClr val="FFFF00"/>
              </a:solidFill>
              <a:latin typeface="Times New Roman" panose="02020603050405020304" pitchFamily="18" charset="0"/>
              <a:ea typeface="華康楷書體W3(P)" panose="03000300000000000000" pitchFamily="66" charset="-128"/>
              <a:cs typeface="Times New Roman" panose="02020603050405020304" pitchFamily="18" charset="0"/>
              <a:sym typeface="Wingdings" pitchFamily="2" charset="2"/>
            </a:endParaRPr>
          </a:p>
          <a:p>
            <a:pPr marL="571500" lvl="2" indent="-517525">
              <a:buFont typeface="+mj-lt"/>
              <a:buAutoNum type="alphaLcParenR" startAt="3"/>
              <a:tabLst>
                <a:tab pos="290513" algn="l"/>
              </a:tabLst>
            </a:pPr>
            <a:r>
              <a:rPr lang="zh-TW" altLang="en-US" sz="3600" u="sng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itchFamily="2" charset="2"/>
              </a:rPr>
              <a:t>分別綿羊山羊的比喻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itchFamily="2" charset="2"/>
              </a:rPr>
              <a:t>：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itchFamily="2" charset="2"/>
              </a:rPr>
              <a:t>『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itchFamily="2" charset="2"/>
              </a:rPr>
              <a:t>這些事你們既不作在我這弟兄中一個最小的身上，就是不作在我身上了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itchFamily="2" charset="2"/>
              </a:rPr>
              <a:t>』</a:t>
            </a:r>
          </a:p>
          <a:p>
            <a:pPr marL="1082675" lvl="3" indent="-571500">
              <a:buFont typeface="Wingdings" panose="05000000000000000000" pitchFamily="2" charset="2"/>
              <a:buChar char="ü"/>
              <a:tabLst>
                <a:tab pos="290513" algn="l"/>
              </a:tabLst>
            </a:pP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itchFamily="2" charset="2"/>
              </a:rPr>
              <a:t>“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itchFamily="2" charset="2"/>
              </a:rPr>
              <a:t>這些人要往永刑裹去，那些義人要往永生裹去</a:t>
            </a: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itchFamily="2" charset="2"/>
              </a:rPr>
              <a:t>。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itchFamily="2" charset="2"/>
              </a:rPr>
              <a:t>”</a:t>
            </a:r>
          </a:p>
          <a:p>
            <a:pPr marL="517525" lvl="2" indent="-463550">
              <a:buFont typeface="Wingdings" panose="05000000000000000000" pitchFamily="2" charset="2"/>
              <a:buChar char="Ø"/>
              <a:tabLst>
                <a:tab pos="290513" algn="l"/>
              </a:tabLst>
            </a:pP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itchFamily="2" charset="2"/>
              </a:rPr>
              <a:t>認知與行動</a:t>
            </a:r>
            <a:r>
              <a:rPr lang="en-US" altLang="zh-TW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anose="05000000000000000000" pitchFamily="2" charset="2"/>
              </a:rPr>
              <a:t></a:t>
            </a: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itchFamily="2" charset="2"/>
              </a:rPr>
              <a:t>麥子稗子，真與假的信仰</a:t>
            </a:r>
            <a:endParaRPr lang="en-US" altLang="zh-TW" sz="3600" dirty="0">
              <a:solidFill>
                <a:srgbClr val="FFFFFF"/>
              </a:solidFill>
              <a:latin typeface="華康楷書體W3" pitchFamily="65" charset="-120"/>
              <a:ea typeface="華康楷書體W3" pitchFamily="65" charset="-120"/>
              <a:cs typeface="華康楷書體W3" pitchFamily="65" charset="-120"/>
              <a:sym typeface="Wingdings" pitchFamily="2" charset="2"/>
            </a:endParaRPr>
          </a:p>
        </p:txBody>
      </p:sp>
      <p:sp>
        <p:nvSpPr>
          <p:cNvPr id="2" name="Up-Down Arrow 9">
            <a:extLst>
              <a:ext uri="{FF2B5EF4-FFF2-40B4-BE49-F238E27FC236}">
                <a16:creationId xmlns:a16="http://schemas.microsoft.com/office/drawing/2014/main" id="{4B429EBD-7A7C-E7A0-95D5-200FD83E1FDC}"/>
              </a:ext>
            </a:extLst>
          </p:cNvPr>
          <p:cNvSpPr/>
          <p:nvPr/>
        </p:nvSpPr>
        <p:spPr>
          <a:xfrm>
            <a:off x="152400" y="1219200"/>
            <a:ext cx="257952" cy="228600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295329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D1078-A2D5-B07B-2102-F09F1B167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>
            <a:extLst>
              <a:ext uri="{FF2B5EF4-FFF2-40B4-BE49-F238E27FC236}">
                <a16:creationId xmlns:a16="http://schemas.microsoft.com/office/drawing/2014/main" id="{B634ADE2-A7BF-3785-6468-69467743E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82100" cy="7448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69863" lvl="2" indent="-111125">
              <a:buFont typeface="+mj-lt"/>
              <a:buAutoNum type="alphaUcPeriod" startAt="2"/>
              <a:tabLst>
                <a:tab pos="174625" algn="l"/>
              </a:tabLst>
            </a:pPr>
            <a:r>
              <a:rPr lang="zh-TW" altLang="en-US" sz="3600" u="sng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" pitchFamily="65" charset="-120"/>
                <a:cs typeface="華康楷書體W3(P)" panose="03000300000000000000" pitchFamily="66" charset="-128"/>
                <a:sym typeface="Wingdings" pitchFamily="2" charset="2"/>
              </a:rPr>
              <a:t>儆醒候主再來的實際</a:t>
            </a:r>
            <a:endParaRPr lang="en-US" altLang="zh-TW" sz="3600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  <a:p>
            <a:pPr marL="0" lvl="2" eaLnBrk="0" hangingPunct="0">
              <a:buFont typeface="Arial" pitchFamily="34" charset="0"/>
              <a:buChar char="•"/>
            </a:pP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 實際上，怎樣是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“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儆醒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”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，怎樣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“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候主來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”</a:t>
            </a:r>
          </a:p>
          <a:p>
            <a:pPr marL="0" lvl="2" eaLnBrk="0" hangingPunct="0">
              <a:buFont typeface="Arial" pitchFamily="34" charset="0"/>
              <a:buChar char="•"/>
            </a:pP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 活在這一刻：行事為人，才幹，機會</a:t>
            </a:r>
            <a:endParaRPr lang="en-US" altLang="zh-TW" sz="3600" dirty="0">
              <a:latin typeface="華康楷書體W3" pitchFamily="65" charset="-120"/>
              <a:ea typeface="華康楷書體W3" pitchFamily="65" charset="-120"/>
              <a:cs typeface="華康楷書體W3" pitchFamily="65" charset="-120"/>
            </a:endParaRPr>
          </a:p>
          <a:p>
            <a:pPr marL="0" lvl="2" indent="109538" eaLnBrk="0" hangingPunct="0">
              <a:buFont typeface="Arial" pitchFamily="34" charset="0"/>
              <a:buChar char="•"/>
            </a:pP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 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童女比喻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“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我的燈沒有油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”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anose="05000000000000000000" pitchFamily="2" charset="2"/>
              </a:rPr>
              <a:t>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anose="05000000000000000000" pitchFamily="2" charset="2"/>
              </a:rPr>
              <a:t>發光，好行為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anose="05000000000000000000" pitchFamily="2" charset="2"/>
              </a:rPr>
              <a:t>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anose="05000000000000000000" pitchFamily="2" charset="2"/>
              </a:rPr>
              <a:t>有沒有將生命的道表明出來，向主交待。</a:t>
            </a:r>
            <a:endParaRPr lang="en-US" altLang="zh-TW" sz="3600" dirty="0">
              <a:latin typeface="華康楷書體W3" pitchFamily="65" charset="-120"/>
              <a:ea typeface="華康楷書體W3" pitchFamily="65" charset="-120"/>
              <a:cs typeface="華康楷書體W3" pitchFamily="65" charset="-120"/>
              <a:sym typeface="Wingdings" panose="05000000000000000000" pitchFamily="2" charset="2"/>
            </a:endParaRPr>
          </a:p>
          <a:p>
            <a:pPr marL="0" lvl="2" indent="109538" eaLnBrk="0" hangingPunct="0">
              <a:buFont typeface="Arial" pitchFamily="34" charset="0"/>
              <a:buChar char="•"/>
            </a:pP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anose="05000000000000000000" pitchFamily="2" charset="2"/>
              </a:rPr>
              <a:t> 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anose="05000000000000000000" pitchFamily="2" charset="2"/>
              </a:rPr>
              <a:t>僕人領銀兩比喻：主分派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anose="05000000000000000000" pitchFamily="2" charset="2"/>
              </a:rPr>
              <a:t>—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anose="05000000000000000000" pitchFamily="2" charset="2"/>
              </a:rPr>
              <a:t>銀子代表恩賜才幹，幫助弟兄姊妹的機會。</a:t>
            </a:r>
            <a:endParaRPr lang="en-US" altLang="zh-TW" sz="3600" dirty="0">
              <a:latin typeface="華康楷書體W3" pitchFamily="65" charset="-120"/>
              <a:ea typeface="華康楷書體W3" pitchFamily="65" charset="-120"/>
              <a:cs typeface="華康楷書體W3" pitchFamily="65" charset="-120"/>
              <a:sym typeface="Wingdings" panose="05000000000000000000" pitchFamily="2" charset="2"/>
            </a:endParaRPr>
          </a:p>
          <a:p>
            <a:pPr marL="169863" lvl="2" indent="-169863" eaLnBrk="0" hangingPunct="0">
              <a:buFont typeface="Wingdings" panose="05000000000000000000" pitchFamily="2" charset="2"/>
              <a:buChar char="Ø"/>
            </a:pP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anose="05000000000000000000" pitchFamily="2" charset="2"/>
              </a:rPr>
              <a:t>現今就是機會，過了不會再回來。主賜的，是按人可以作的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anose="05000000000000000000" pitchFamily="2" charset="2"/>
              </a:rPr>
              <a:t>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anose="05000000000000000000" pitchFamily="2" charset="2"/>
              </a:rPr>
              <a:t>人的選擇</a:t>
            </a:r>
            <a:endParaRPr lang="en-US" altLang="zh-TW" sz="3600" dirty="0">
              <a:latin typeface="華康楷書體W3" pitchFamily="65" charset="-120"/>
              <a:ea typeface="華康楷書體W3" pitchFamily="65" charset="-120"/>
              <a:cs typeface="華康楷書體W3" pitchFamily="65" charset="-120"/>
              <a:sym typeface="Wingdings" panose="05000000000000000000" pitchFamily="2" charset="2"/>
            </a:endParaRPr>
          </a:p>
          <a:p>
            <a:pPr marL="339725" lvl="2" indent="-339725" eaLnBrk="0" hangingPunct="0">
              <a:buFont typeface="Arial" panose="020B0604020202020204" pitchFamily="34" charset="0"/>
              <a:buChar char="•"/>
            </a:pP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anose="05000000000000000000" pitchFamily="2" charset="2"/>
              </a:rPr>
              <a:t>路十六，財主拉撒路故事的再思</a:t>
            </a:r>
            <a:endParaRPr lang="en-US" altLang="zh-TW" sz="3600" dirty="0">
              <a:latin typeface="華康楷書體W3" pitchFamily="65" charset="-120"/>
              <a:ea typeface="華康楷書體W3" pitchFamily="65" charset="-120"/>
              <a:cs typeface="華康楷書體W3" pitchFamily="65" charset="-120"/>
              <a:sym typeface="Wingdings" panose="05000000000000000000" pitchFamily="2" charset="2"/>
            </a:endParaRPr>
          </a:p>
          <a:p>
            <a:pPr marL="347663" lvl="2" indent="-347663" eaLnBrk="0" hangingPunct="0">
              <a:buFont typeface="Arial" panose="020B0604020202020204" pitchFamily="34" charset="0"/>
              <a:buChar char="•"/>
            </a:pP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anose="05000000000000000000" pitchFamily="2" charset="2"/>
              </a:rPr>
              <a:t>僕人比喻上文：善僕惡僕結局，童女與油</a:t>
            </a:r>
            <a:endParaRPr lang="en-US" altLang="zh-TW" sz="3600" dirty="0">
              <a:latin typeface="華康楷書體W3" pitchFamily="65" charset="-120"/>
              <a:ea typeface="華康楷書體W3" pitchFamily="65" charset="-120"/>
              <a:cs typeface="華康楷書體W3" pitchFamily="65" charset="-120"/>
              <a:sym typeface="Wingdings" panose="05000000000000000000" pitchFamily="2" charset="2"/>
            </a:endParaRPr>
          </a:p>
          <a:p>
            <a:pPr marL="347663" lvl="2" indent="-347663" eaLnBrk="0" hangingPunct="0">
              <a:buFont typeface="Arial" panose="020B0604020202020204" pitchFamily="34" charset="0"/>
              <a:buChar char="•"/>
            </a:pP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anose="05000000000000000000" pitchFamily="2" charset="2"/>
              </a:rPr>
              <a:t>僕人比喻下文：分羊的比喻。</a:t>
            </a:r>
            <a:endParaRPr lang="en-US" altLang="zh-TW" sz="3600" dirty="0">
              <a:latin typeface="華康楷書體W3" pitchFamily="65" charset="-120"/>
              <a:ea typeface="華康楷書體W3" pitchFamily="65" charset="-120"/>
              <a:cs typeface="華康楷書體W3" pitchFamily="65" charset="-120"/>
              <a:sym typeface="Wingdings" panose="05000000000000000000" pitchFamily="2" charset="2"/>
            </a:endParaRPr>
          </a:p>
          <a:p>
            <a:pPr marL="0" lvl="2" eaLnBrk="0" hangingPunct="0"/>
            <a:endParaRPr lang="en-US" altLang="zh-TW" sz="1000" dirty="0">
              <a:latin typeface="華康楷書體W3" pitchFamily="65" charset="-120"/>
              <a:ea typeface="華康楷書體W3" pitchFamily="65" charset="-120"/>
              <a:cs typeface="華康楷書體W3" pitchFamily="65" charset="-120"/>
            </a:endParaRPr>
          </a:p>
          <a:p>
            <a:pPr marL="112713" lvl="2" indent="-112713" eaLnBrk="0" hangingPunct="0">
              <a:buFont typeface="Arial" panose="020B0604020202020204" pitchFamily="34" charset="0"/>
              <a:buChar char="•"/>
            </a:pP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 一小包米的故事。</a:t>
            </a:r>
            <a:endParaRPr lang="en-US" altLang="zh-TW" sz="3600" dirty="0">
              <a:latin typeface="華康楷書體W3" pitchFamily="65" charset="-120"/>
              <a:ea typeface="華康楷書體W3" pitchFamily="65" charset="-120"/>
              <a:cs typeface="華康楷書體W3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3860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71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71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71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71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710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723AD-0CD2-2139-0A24-D7C1A35B6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>
            <a:extLst>
              <a:ext uri="{FF2B5EF4-FFF2-40B4-BE49-F238E27FC236}">
                <a16:creationId xmlns:a16="http://schemas.microsoft.com/office/drawing/2014/main" id="{75D22BCD-3282-9062-005E-276604FE4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82100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85800" lvl="2" indent="-627063">
              <a:buFont typeface="+mj-lt"/>
              <a:buAutoNum type="romanUcPeriod" startAt="3"/>
              <a:tabLst>
                <a:tab pos="174625" algn="l"/>
              </a:tabLst>
            </a:pPr>
            <a:r>
              <a:rPr lang="zh-TW" altLang="en-US" sz="3600" u="sng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itchFamily="2" charset="2"/>
              </a:rPr>
              <a:t>在想不到的時候，主人回來了</a:t>
            </a:r>
            <a:endParaRPr lang="en-US" altLang="zh-TW" sz="3600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  <a:p>
            <a:pPr marL="0" lvl="2" indent="109538" eaLnBrk="0" hangingPunct="0">
              <a:buFont typeface="Arial" pitchFamily="34" charset="0"/>
              <a:buChar char="•"/>
            </a:pP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 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整個比喻的中心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—『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過了許久，那些僕人的主人來了，和他們算帳。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』〔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太二十五</a:t>
            </a:r>
            <a:r>
              <a:rPr lang="en-US" altLang="zh-TW" sz="3600" dirty="0">
                <a:latin typeface="Times New Roman" panose="02020603050405020304" pitchFamily="18" charset="0"/>
                <a:ea typeface="華康楷書體W3" pitchFamily="65" charset="-120"/>
                <a:cs typeface="Times New Roman" panose="02020603050405020304" pitchFamily="18" charset="0"/>
              </a:rPr>
              <a:t>19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〕</a:t>
            </a:r>
          </a:p>
          <a:p>
            <a:pPr marL="0" lvl="2" eaLnBrk="0" hangingPunct="0"/>
            <a:endParaRPr lang="en-US" altLang="zh-TW" sz="1000" dirty="0">
              <a:latin typeface="華康楷書體W3" pitchFamily="65" charset="-120"/>
              <a:ea typeface="華康楷書體W3" pitchFamily="65" charset="-120"/>
              <a:cs typeface="華康楷書體W3" pitchFamily="65" charset="-120"/>
            </a:endParaRPr>
          </a:p>
          <a:p>
            <a:pPr marL="571500" lvl="2" indent="-571500" eaLnBrk="0" hangingPunct="0">
              <a:buFont typeface="+mj-lt"/>
              <a:buAutoNum type="alphaUcPeriod"/>
            </a:pPr>
            <a:r>
              <a:rPr lang="zh-TW" altLang="en-US" sz="3600" u="sng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五千，二千，一千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：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 “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忠心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”</a:t>
            </a:r>
          </a:p>
          <a:p>
            <a:pPr marL="0" lvl="2" eaLnBrk="0" hangingPunct="0"/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『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過了許久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』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：耶穌很快回來的迷思</a:t>
            </a:r>
            <a:endParaRPr lang="en-US" altLang="zh-TW" sz="3600" dirty="0">
              <a:latin typeface="華康楷書體W3" pitchFamily="65" charset="-120"/>
              <a:ea typeface="華康楷書體W3" pitchFamily="65" charset="-120"/>
              <a:cs typeface="華康楷書體W3" pitchFamily="65" charset="-120"/>
            </a:endParaRPr>
          </a:p>
          <a:p>
            <a:pPr marL="0" lvl="2" eaLnBrk="0" hangingPunct="0">
              <a:buFont typeface="Wingdings" panose="05000000000000000000" pitchFamily="2" charset="2"/>
              <a:buChar char="ü"/>
            </a:pP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太二十四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『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當洪水以前的日子，人照常喫喝嫁娶，直到挪亞這方舟的那日。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』</a:t>
            </a:r>
          </a:p>
          <a:p>
            <a:pPr marL="0" lvl="2" eaLnBrk="0" hangingPunct="0"/>
            <a:endParaRPr lang="en-US" altLang="zh-TW" sz="1000" dirty="0">
              <a:latin typeface="華康楷書體W3" pitchFamily="65" charset="-120"/>
              <a:ea typeface="華康楷書體W3" pitchFamily="65" charset="-120"/>
              <a:cs typeface="華康楷書體W3" pitchFamily="65" charset="-120"/>
            </a:endParaRPr>
          </a:p>
          <a:p>
            <a:pPr marL="0" lvl="2" eaLnBrk="0" hangingPunct="0">
              <a:buFont typeface="Wingdings" panose="05000000000000000000" pitchFamily="2" charset="2"/>
              <a:buChar char="ü"/>
            </a:pP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五千二千一千，不是數目問題，而是忠心問題。不是口說甚麼的問題，乃是有沒有實際把握機會去作的問題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〔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記得兩個兒子的故事？太二十一。前文，無花果樹被咒詛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〕</a:t>
            </a:r>
          </a:p>
        </p:txBody>
      </p:sp>
    </p:spTree>
    <p:extLst>
      <p:ext uri="{BB962C8B-B14F-4D97-AF65-F5344CB8AC3E}">
        <p14:creationId xmlns:p14="http://schemas.microsoft.com/office/powerpoint/2010/main" val="286550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EA9E3-A56A-D22B-B35F-289197A39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>
            <a:extLst>
              <a:ext uri="{FF2B5EF4-FFF2-40B4-BE49-F238E27FC236}">
                <a16:creationId xmlns:a16="http://schemas.microsoft.com/office/drawing/2014/main" id="{DD24338F-5064-951B-5B10-8A6953998C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82100" cy="7294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2" indent="109538" eaLnBrk="0" hangingPunct="0">
              <a:buFont typeface="Arial" pitchFamily="34" charset="0"/>
              <a:buChar char="•"/>
            </a:pPr>
            <a:endParaRPr lang="en-US" altLang="zh-TW" sz="1000" dirty="0">
              <a:latin typeface="華康楷書體W3" pitchFamily="65" charset="-120"/>
              <a:ea typeface="華康楷書體W3" pitchFamily="65" charset="-120"/>
              <a:cs typeface="華康楷書體W3" pitchFamily="65" charset="-120"/>
            </a:endParaRPr>
          </a:p>
          <a:p>
            <a:pPr marL="633413" lvl="2" indent="-576263">
              <a:buFont typeface="+mj-lt"/>
              <a:buAutoNum type="alphaUcPeriod" startAt="2"/>
              <a:tabLst>
                <a:tab pos="174625" algn="l"/>
              </a:tabLst>
            </a:pPr>
            <a:r>
              <a:rPr lang="zh-TW" altLang="en-US" sz="3600" u="sng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現今抉擇，決定永恆的結局</a:t>
            </a:r>
            <a:endParaRPr lang="en-US" altLang="zh-TW" sz="3600" u="sng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  <a:p>
            <a:pPr marL="633413" lvl="2" indent="-576263">
              <a:buFont typeface="Wingdings" panose="05000000000000000000" pitchFamily="2" charset="2"/>
              <a:buChar char="v"/>
              <a:tabLst>
                <a:tab pos="174625" algn="l"/>
              </a:tabLst>
            </a:pP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領五千，二千銀子的，帶著那另外賺的五千來，說：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“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主阿，請看，我又賺了！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”</a:t>
            </a:r>
          </a:p>
          <a:p>
            <a:pPr marL="61913" lvl="2" indent="-4763">
              <a:buFont typeface="Wingdings" panose="05000000000000000000" pitchFamily="2" charset="2"/>
              <a:buChar char="Ø"/>
              <a:tabLst>
                <a:tab pos="174625" algn="l"/>
              </a:tabLst>
            </a:pP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『</a:t>
            </a: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好，你這又良善又忠心的僕人。你在不多的事上有忠心，我要把許多事派你管理。 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』</a:t>
            </a:r>
          </a:p>
          <a:p>
            <a:pPr marL="57150" lvl="2">
              <a:tabLst>
                <a:tab pos="174625" algn="l"/>
              </a:tabLst>
            </a:pPr>
            <a:endParaRPr lang="en-US" altLang="zh-TW" sz="1400" dirty="0">
              <a:latin typeface="華康楷書體W3" pitchFamily="65" charset="-120"/>
              <a:ea typeface="華康楷書體W3" pitchFamily="65" charset="-120"/>
              <a:cs typeface="華康楷書體W3" pitchFamily="65" charset="-120"/>
            </a:endParaRPr>
          </a:p>
          <a:p>
            <a:pPr marL="633413" lvl="2" indent="-576263">
              <a:buFont typeface="Wingdings" panose="05000000000000000000" pitchFamily="2" charset="2"/>
              <a:buChar char="v"/>
              <a:tabLst>
                <a:tab pos="174625" algn="l"/>
              </a:tabLst>
            </a:pP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領一千銀子的，來說：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“</a:t>
            </a:r>
            <a:r>
              <a:rPr lang="zh-TW" altLang="en-US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主阿，請看，你的原銀子在這裏！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”</a:t>
            </a:r>
          </a:p>
          <a:p>
            <a:pPr marL="57150" lvl="2">
              <a:tabLst>
                <a:tab pos="174625" algn="l"/>
              </a:tabLst>
            </a:pPr>
            <a:endParaRPr lang="en-US" altLang="zh-TW" sz="1200" dirty="0">
              <a:latin typeface="華康楷書體W3" pitchFamily="65" charset="-120"/>
              <a:ea typeface="華康楷書體W3" pitchFamily="65" charset="-120"/>
              <a:cs typeface="華康楷書體W3" pitchFamily="65" charset="-120"/>
            </a:endParaRPr>
          </a:p>
          <a:p>
            <a:pPr marL="112713" lvl="2" indent="-55563">
              <a:buFont typeface="Wingdings" panose="05000000000000000000" pitchFamily="2" charset="2"/>
              <a:buChar char="Ø"/>
              <a:tabLst>
                <a:tab pos="174625" algn="l"/>
              </a:tabLst>
            </a:pP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『</a:t>
            </a: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奪過他這一千來，給那有一萬的。因為凡有的，還要加給他，叫他有餘。沒有的，連他所有的也要奪過去。 把這無用的僕人，丟在外面黑暗裏。在那裏必要哀哭切齒了。</a:t>
            </a:r>
            <a:r>
              <a:rPr lang="en-US" altLang="zh-TW" sz="3600" dirty="0"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』</a:t>
            </a:r>
          </a:p>
          <a:p>
            <a:pPr marL="628650" lvl="2" indent="-571500">
              <a:buFont typeface="Wingdings" panose="05000000000000000000" pitchFamily="2" charset="2"/>
              <a:buChar char="Ø"/>
              <a:tabLst>
                <a:tab pos="174625" algn="l"/>
              </a:tabLst>
            </a:pPr>
            <a:endParaRPr lang="en-US" altLang="zh-TW" sz="3600" dirty="0">
              <a:latin typeface="華康楷書體W3" pitchFamily="65" charset="-120"/>
              <a:ea typeface="華康楷書體W3" pitchFamily="65" charset="-120"/>
              <a:cs typeface="華康楷書體W3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07312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6FDDE-3B78-BEFB-2B76-1F332ABB6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>
            <a:extLst>
              <a:ext uri="{FF2B5EF4-FFF2-40B4-BE49-F238E27FC236}">
                <a16:creationId xmlns:a16="http://schemas.microsoft.com/office/drawing/2014/main" id="{B9550232-2B1A-2848-FA5B-6B1F17C31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200"/>
            <a:ext cx="90678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 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主讓跟隨祂的人知道，祂在人想不到的日子時候，就會再臨。</a:t>
            </a:r>
            <a:endParaRPr lang="en-US" altLang="zh-TW" sz="3600" dirty="0">
              <a:solidFill>
                <a:srgbClr val="FFFFFF"/>
              </a:solidFill>
              <a:latin typeface="Times New Roman" panose="02020603050405020304" pitchFamily="18" charset="0"/>
              <a:ea typeface="華康楷書體W3(P)" panose="03000300000000000000" pitchFamily="66" charset="-128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arenR"/>
            </a:pP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主要屬祂的人知道，主按才幹，已經將適當數目的銀子交付他們。</a:t>
            </a:r>
            <a:endParaRPr lang="en-US" altLang="zh-TW" sz="3600" dirty="0">
              <a:solidFill>
                <a:srgbClr val="FFFFFF"/>
              </a:solidFill>
              <a:latin typeface="Times New Roman" panose="02020603050405020304" pitchFamily="18" charset="0"/>
              <a:ea typeface="華康楷書體W3(P)" panose="03000300000000000000" pitchFamily="66" charset="-128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alphaLcParenR"/>
            </a:pP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 領到銀子只有兩個選擇：</a:t>
            </a:r>
            <a:endParaRPr lang="en-US" altLang="zh-TW" sz="3600" dirty="0">
              <a:solidFill>
                <a:srgbClr val="FFFFFF"/>
              </a:solidFill>
              <a:latin typeface="Times New Roman" panose="02020603050405020304" pitchFamily="18" charset="0"/>
              <a:ea typeface="華康楷書體W3(P)" panose="03000300000000000000" pitchFamily="66" charset="-128"/>
              <a:cs typeface="Times New Roman" panose="02020603050405020304" pitchFamily="18" charset="0"/>
            </a:endParaRP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對主忠心，把握機會完成託付。</a:t>
            </a:r>
            <a:endParaRPr lang="en-US" altLang="zh-TW" sz="3600" dirty="0">
              <a:solidFill>
                <a:srgbClr val="FFFFFF"/>
              </a:solidFill>
              <a:latin typeface="Times New Roman" panose="02020603050405020304" pitchFamily="18" charset="0"/>
              <a:ea typeface="華康楷書體W3(P)" panose="03000300000000000000" pitchFamily="66" charset="-128"/>
              <a:cs typeface="Times New Roman" panose="02020603050405020304" pitchFamily="18" charset="0"/>
            </a:endParaRP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對主不忠心，埋藏恩賜，放棄機會。</a:t>
            </a:r>
            <a:endParaRPr lang="en-US" altLang="zh-TW" sz="3600" dirty="0">
              <a:solidFill>
                <a:srgbClr val="FFFFFF"/>
              </a:solidFill>
              <a:latin typeface="Times New Roman" panose="02020603050405020304" pitchFamily="18" charset="0"/>
              <a:ea typeface="華康楷書體W3(P)" panose="03000300000000000000" pitchFamily="66" charset="-128"/>
              <a:cs typeface="Times New Roman" panose="02020603050405020304" pitchFamily="18" charset="0"/>
            </a:endParaRPr>
          </a:p>
          <a:p>
            <a:pPr>
              <a:buFont typeface="+mj-lt"/>
              <a:buAutoNum type="alphaLcParenR"/>
            </a:pP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itchFamily="2" charset="2"/>
              </a:rPr>
              <a:t> 原來今日選擇，決定了在永恆的結局。</a:t>
            </a:r>
            <a:endParaRPr lang="en-US" altLang="zh-TW" sz="3600" dirty="0">
              <a:solidFill>
                <a:srgbClr val="FFFFFF"/>
              </a:solidFill>
              <a:latin typeface="華康楷書體W3" pitchFamily="65" charset="-120"/>
              <a:ea typeface="華康楷書體W3" pitchFamily="65" charset="-120"/>
              <a:cs typeface="華康楷書體W3" pitchFamily="65" charset="-120"/>
              <a:sym typeface="Wingdings" pitchFamily="2" charset="2"/>
            </a:endParaRPr>
          </a:p>
          <a:p>
            <a:r>
              <a:rPr lang="en-US" altLang="zh-TW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itchFamily="2" charset="2"/>
              </a:rPr>
              <a:t>『</a:t>
            </a: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itchFamily="2" charset="2"/>
              </a:rPr>
              <a:t>你這又良善又忠心的僕人，你在不在的事上有忠心，我要把許多的事派你管理。可以這來享受你主人的快樂。</a:t>
            </a:r>
            <a:r>
              <a:rPr lang="en-US" altLang="zh-TW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itchFamily="2" charset="2"/>
              </a:rPr>
              <a:t>』</a:t>
            </a:r>
          </a:p>
          <a:p>
            <a:pPr marL="404813" indent="-404813">
              <a:buFont typeface="Arial" panose="020B0604020202020204" pitchFamily="34" charset="0"/>
              <a:buChar char="•"/>
            </a:pP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  <a:sym typeface="Wingdings" pitchFamily="2" charset="2"/>
              </a:rPr>
              <a:t>亞叠</a:t>
            </a:r>
            <a:endParaRPr lang="en-US" altLang="zh-TW" sz="3600" dirty="0">
              <a:solidFill>
                <a:srgbClr val="FFFFFF"/>
              </a:solidFill>
              <a:latin typeface="華康楷書體W3" pitchFamily="65" charset="-120"/>
              <a:ea typeface="華康楷書體W3" pitchFamily="65" charset="-120"/>
              <a:cs typeface="華康楷書體W3" pitchFamily="65" charset="-12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57243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0" y="0"/>
            <a:ext cx="9180512" cy="692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 eaLnBrk="0" hangingPunct="0"/>
            <a:r>
              <a:rPr lang="en-US" altLang="zh-TW" sz="3200" dirty="0">
                <a:solidFill>
                  <a:srgbClr val="FFFFFF"/>
                </a:solidFill>
                <a:latin typeface="華康古印體" pitchFamily="65" charset="-120"/>
                <a:ea typeface="華康古印體" pitchFamily="65" charset="-120"/>
                <a:cs typeface="華康楷書體W3" pitchFamily="65" charset="-120"/>
              </a:rPr>
              <a:t>                        </a:t>
            </a:r>
            <a:r>
              <a:rPr lang="zh-TW" altLang="en-US" sz="3200" dirty="0">
                <a:solidFill>
                  <a:srgbClr val="FFFFFF"/>
                </a:solidFill>
                <a:latin typeface="華康古印體" pitchFamily="65" charset="-120"/>
                <a:ea typeface="華康古印體" pitchFamily="65" charset="-120"/>
                <a:cs typeface="華康楷書體W3" pitchFamily="65" charset="-120"/>
              </a:rPr>
              <a:t>  </a:t>
            </a:r>
            <a:r>
              <a:rPr lang="en-US" altLang="zh-TW" sz="3200" dirty="0">
                <a:solidFill>
                  <a:srgbClr val="FFFFFF"/>
                </a:solidFill>
                <a:latin typeface="華康古印體" pitchFamily="65" charset="-120"/>
                <a:ea typeface="華康古印體" pitchFamily="65" charset="-120"/>
                <a:cs typeface="華康楷書體W3" pitchFamily="65" charset="-120"/>
              </a:rPr>
              <a:t>【</a:t>
            </a:r>
            <a:r>
              <a:rPr lang="zh-TW" altLang="en-US" sz="3600" dirty="0">
                <a:solidFill>
                  <a:srgbClr val="FFFFFF"/>
                </a:solidFill>
                <a:latin typeface="華康古印體" pitchFamily="65" charset="-120"/>
                <a:ea typeface="華康古印體" pitchFamily="65" charset="-120"/>
                <a:cs typeface="華康楷書體W3" pitchFamily="65" charset="-120"/>
              </a:rPr>
              <a:t>藉我賜恩福</a:t>
            </a:r>
            <a:r>
              <a:rPr lang="en-US" altLang="zh-TW" sz="3200" dirty="0">
                <a:solidFill>
                  <a:srgbClr val="FFFFFF"/>
                </a:solidFill>
                <a:latin typeface="華康古印體" pitchFamily="65" charset="-120"/>
                <a:ea typeface="華康古印體" pitchFamily="65" charset="-120"/>
                <a:cs typeface="華康楷書體W3" pitchFamily="65" charset="-120"/>
              </a:rPr>
              <a:t>】</a:t>
            </a:r>
          </a:p>
          <a:p>
            <a:pPr marL="0" lvl="1" eaLnBrk="0" hangingPunct="0"/>
            <a:r>
              <a:rPr lang="en-US" altLang="zh-TW" sz="3200" dirty="0">
                <a:solidFill>
                  <a:srgbClr val="FFFFFF"/>
                </a:solidFill>
                <a:latin typeface="華康楷書體W5(P)" pitchFamily="66" charset="-120"/>
                <a:ea typeface="華康楷書體W5(P)" pitchFamily="66" charset="-120"/>
                <a:cs typeface="華康楷書體W5(P)" pitchFamily="66" charset="-120"/>
              </a:rPr>
              <a:t>	</a:t>
            </a:r>
            <a:r>
              <a:rPr lang="zh-TW" altLang="en-US" sz="3200" dirty="0">
                <a:solidFill>
                  <a:srgbClr val="FFFFFF"/>
                </a:solidFill>
                <a:latin typeface="華康楷書體W5(P)" pitchFamily="66" charset="-120"/>
                <a:ea typeface="華康楷書體W5(P)" pitchFamily="66" charset="-120"/>
                <a:cs typeface="華康楷書體W5(P)" pitchFamily="66" charset="-120"/>
              </a:rPr>
              <a:t>在塵世生命崎嶇道路中，多少人困倦悲傷</a:t>
            </a:r>
            <a:endParaRPr lang="en-US" altLang="zh-TW" sz="3200" dirty="0">
              <a:solidFill>
                <a:srgbClr val="FFFFFF"/>
              </a:solidFill>
              <a:latin typeface="華康楷書體W5(P)" pitchFamily="66" charset="-120"/>
              <a:ea typeface="華康楷書體W5(P)" pitchFamily="66" charset="-120"/>
              <a:cs typeface="華康楷書體W5(P)" pitchFamily="66" charset="-120"/>
            </a:endParaRPr>
          </a:p>
          <a:p>
            <a:pPr marL="0" lvl="1" eaLnBrk="0" hangingPunct="0"/>
            <a:r>
              <a:rPr lang="en-US" altLang="zh-TW" sz="3200" dirty="0">
                <a:solidFill>
                  <a:srgbClr val="FFFFFF"/>
                </a:solidFill>
                <a:latin typeface="華康楷書體W5(P)" pitchFamily="66" charset="-120"/>
                <a:ea typeface="華康楷書體W5(P)" pitchFamily="66" charset="-120"/>
                <a:cs typeface="華康楷書體W5(P)" pitchFamily="66" charset="-120"/>
              </a:rPr>
              <a:t>	</a:t>
            </a:r>
            <a:r>
              <a:rPr lang="zh-TW" altLang="en-US" sz="3200" dirty="0">
                <a:solidFill>
                  <a:srgbClr val="FFFFFF"/>
                </a:solidFill>
                <a:latin typeface="華康楷書體W5(P)" pitchFamily="66" charset="-120"/>
                <a:ea typeface="華康楷書體W5(P)" pitchFamily="66" charset="-120"/>
                <a:cs typeface="華康楷書體W5(P)" pitchFamily="66" charset="-120"/>
              </a:rPr>
              <a:t>黑暗滿佈，快把真光照亮，使憂傷者變歡暢。</a:t>
            </a:r>
            <a:endParaRPr lang="en-US" altLang="zh-TW" sz="3200" dirty="0">
              <a:solidFill>
                <a:srgbClr val="FFFFFF"/>
              </a:solidFill>
              <a:latin typeface="華康楷書體W5(P)" pitchFamily="66" charset="-120"/>
              <a:ea typeface="華康楷書體W5(P)" pitchFamily="66" charset="-120"/>
              <a:cs typeface="華康楷書體W5(P)" pitchFamily="66" charset="-120"/>
            </a:endParaRPr>
          </a:p>
          <a:p>
            <a:pPr marL="0" lvl="1" eaLnBrk="0" hangingPunct="0"/>
            <a:endParaRPr lang="en-US" altLang="zh-TW" sz="1200" dirty="0">
              <a:solidFill>
                <a:srgbClr val="FFFFFF"/>
              </a:solidFill>
              <a:latin typeface="華康楷書體W5(P)" pitchFamily="66" charset="-120"/>
              <a:ea typeface="華康楷書體W5(P)" pitchFamily="66" charset="-120"/>
              <a:cs typeface="華康楷書體W5(P)" pitchFamily="66" charset="-120"/>
            </a:endParaRPr>
          </a:p>
          <a:p>
            <a:pPr marL="0" lvl="1" eaLnBrk="0" hangingPunct="0"/>
            <a:r>
              <a:rPr lang="en-US" altLang="zh-TW" sz="3200" dirty="0">
                <a:solidFill>
                  <a:srgbClr val="FFFFFF"/>
                </a:solidFill>
                <a:latin typeface="華康楷書體W5(P)" pitchFamily="66" charset="-120"/>
                <a:ea typeface="華康楷書體W5(P)" pitchFamily="66" charset="-120"/>
                <a:cs typeface="華康楷書體W5(P)" pitchFamily="66" charset="-120"/>
              </a:rPr>
              <a:t>	</a:t>
            </a:r>
            <a:r>
              <a:rPr lang="zh-TW" altLang="en-US" sz="3200" dirty="0">
                <a:solidFill>
                  <a:srgbClr val="FFFFFF"/>
                </a:solidFill>
                <a:latin typeface="華康楷書體W5(P)" pitchFamily="66" charset="-120"/>
                <a:ea typeface="華康楷書體W5(P)" pitchFamily="66" charset="-120"/>
                <a:cs typeface="華康楷書體W5(P)" pitchFamily="66" charset="-120"/>
              </a:rPr>
              <a:t>述說耶穌基督慈愛故事，述說祂赦罪大能，</a:t>
            </a:r>
            <a:endParaRPr lang="en-US" altLang="zh-TW" sz="3200" dirty="0">
              <a:solidFill>
                <a:srgbClr val="FFFFFF"/>
              </a:solidFill>
              <a:latin typeface="華康楷書體W5(P)" pitchFamily="66" charset="-120"/>
              <a:ea typeface="華康楷書體W5(P)" pitchFamily="66" charset="-120"/>
              <a:cs typeface="華康楷書體W5(P)" pitchFamily="66" charset="-120"/>
            </a:endParaRPr>
          </a:p>
          <a:p>
            <a:pPr marL="0" lvl="1" eaLnBrk="0" hangingPunct="0"/>
            <a:r>
              <a:rPr lang="en-US" altLang="zh-TW" sz="3200" dirty="0">
                <a:solidFill>
                  <a:srgbClr val="FFFFFF"/>
                </a:solidFill>
                <a:latin typeface="華康楷書體W5(P)" pitchFamily="66" charset="-120"/>
                <a:ea typeface="華康楷書體W5(P)" pitchFamily="66" charset="-120"/>
                <a:cs typeface="華康楷書體W5(P)" pitchFamily="66" charset="-120"/>
              </a:rPr>
              <a:t>	</a:t>
            </a:r>
            <a:r>
              <a:rPr lang="zh-TW" altLang="en-US" sz="3200" dirty="0">
                <a:solidFill>
                  <a:srgbClr val="FFFFFF"/>
                </a:solidFill>
                <a:latin typeface="華康楷書體W5(P)" pitchFamily="66" charset="-120"/>
                <a:ea typeface="華康楷書體W5(P)" pitchFamily="66" charset="-120"/>
                <a:cs typeface="華康楷書體W5(P)" pitchFamily="66" charset="-120"/>
              </a:rPr>
              <a:t>別人信主，要藉你去見證，生活時常像明燈。</a:t>
            </a:r>
            <a:endParaRPr lang="en-US" altLang="zh-TW" sz="3200" dirty="0">
              <a:solidFill>
                <a:srgbClr val="FFFFFF"/>
              </a:solidFill>
              <a:latin typeface="華康楷書體W5(P)" pitchFamily="66" charset="-120"/>
              <a:ea typeface="華康楷書體W5(P)" pitchFamily="66" charset="-120"/>
              <a:cs typeface="華康楷書體W5(P)" pitchFamily="66" charset="-120"/>
            </a:endParaRPr>
          </a:p>
          <a:p>
            <a:pPr marL="0" lvl="1" eaLnBrk="0" hangingPunct="0"/>
            <a:endParaRPr lang="en-US" altLang="zh-TW" sz="1200" dirty="0">
              <a:solidFill>
                <a:srgbClr val="FFFFFF"/>
              </a:solidFill>
              <a:latin typeface="華康楷書體W5(P)" pitchFamily="66" charset="-120"/>
              <a:ea typeface="華康楷書體W5(P)" pitchFamily="66" charset="-120"/>
              <a:cs typeface="華康楷書體W5(P)" pitchFamily="66" charset="-120"/>
            </a:endParaRPr>
          </a:p>
          <a:p>
            <a:pPr marL="0" lvl="1" eaLnBrk="0" hangingPunct="0"/>
            <a:r>
              <a:rPr lang="en-US" altLang="zh-TW" sz="3200" dirty="0">
                <a:solidFill>
                  <a:srgbClr val="FFFFFF"/>
                </a:solidFill>
                <a:latin typeface="華康楷書體W5(P)" pitchFamily="66" charset="-120"/>
                <a:ea typeface="華康楷書體W5(P)" pitchFamily="66" charset="-120"/>
                <a:cs typeface="華康楷書體W5(P)" pitchFamily="66" charset="-120"/>
              </a:rPr>
              <a:t>	</a:t>
            </a:r>
            <a:r>
              <a:rPr lang="zh-TW" altLang="en-US" sz="3200" dirty="0">
                <a:solidFill>
                  <a:srgbClr val="FFFFFF"/>
                </a:solidFill>
                <a:latin typeface="華康楷書體W5(P)" pitchFamily="66" charset="-120"/>
                <a:ea typeface="華康楷書體W5(P)" pitchFamily="66" charset="-120"/>
                <a:cs typeface="華康楷書體W5(P)" pitchFamily="66" charset="-120"/>
              </a:rPr>
              <a:t>既蒙主供應當白白賜予，當愛人像主愛你</a:t>
            </a:r>
            <a:endParaRPr lang="en-US" altLang="zh-TW" sz="3200" dirty="0">
              <a:solidFill>
                <a:srgbClr val="FFFFFF"/>
              </a:solidFill>
              <a:latin typeface="華康楷書體W5(P)" pitchFamily="66" charset="-120"/>
              <a:ea typeface="華康楷書體W5(P)" pitchFamily="66" charset="-120"/>
              <a:cs typeface="華康楷書體W5(P)" pitchFamily="66" charset="-120"/>
            </a:endParaRPr>
          </a:p>
          <a:p>
            <a:pPr marL="0" lvl="1" eaLnBrk="0" hangingPunct="0"/>
            <a:r>
              <a:rPr lang="en-US" altLang="zh-TW" sz="3200" dirty="0">
                <a:solidFill>
                  <a:srgbClr val="FFFFFF"/>
                </a:solidFill>
                <a:latin typeface="華康楷書體W5(P)" pitchFamily="66" charset="-120"/>
                <a:ea typeface="華康楷書體W5(P)" pitchFamily="66" charset="-120"/>
                <a:cs typeface="華康楷書體W5(P)" pitchFamily="66" charset="-120"/>
              </a:rPr>
              <a:t>	</a:t>
            </a:r>
            <a:r>
              <a:rPr lang="zh-TW" altLang="en-US" sz="3200" dirty="0">
                <a:solidFill>
                  <a:srgbClr val="FFFFFF"/>
                </a:solidFill>
                <a:latin typeface="華康楷書體W5(P)" pitchFamily="66" charset="-120"/>
                <a:ea typeface="華康楷書體W5(P)" pitchFamily="66" charset="-120"/>
                <a:cs typeface="華康楷書體W5(P)" pitchFamily="66" charset="-120"/>
              </a:rPr>
              <a:t>對軟弱無助者當盡力幫扶，要忠於主的託付。</a:t>
            </a:r>
            <a:endParaRPr lang="en-US" altLang="zh-TW" sz="3200" dirty="0">
              <a:solidFill>
                <a:srgbClr val="FFFFFF"/>
              </a:solidFill>
              <a:latin typeface="華康楷書體W5(P)" pitchFamily="66" charset="-120"/>
              <a:ea typeface="華康楷書體W5(P)" pitchFamily="66" charset="-120"/>
              <a:cs typeface="華康楷書體W5(P)" pitchFamily="66" charset="-120"/>
            </a:endParaRPr>
          </a:p>
          <a:p>
            <a:pPr marL="0" lvl="1" eaLnBrk="0" hangingPunct="0"/>
            <a:r>
              <a:rPr lang="en-US" altLang="zh-TW" sz="3200" dirty="0">
                <a:solidFill>
                  <a:srgbClr val="FFFFFF"/>
                </a:solidFill>
                <a:latin typeface="華康楷書體W5(P)" pitchFamily="66" charset="-120"/>
                <a:ea typeface="華康楷書體W5(P)" pitchFamily="66" charset="-120"/>
                <a:cs typeface="華康楷書體W5(P)" pitchFamily="66" charset="-120"/>
              </a:rPr>
              <a:t>	〔</a:t>
            </a:r>
            <a:r>
              <a:rPr lang="zh-TW" altLang="en-US" sz="3200" dirty="0">
                <a:solidFill>
                  <a:srgbClr val="FFFFFF"/>
                </a:solidFill>
                <a:latin typeface="華康楷書體W5(P)" pitchFamily="66" charset="-120"/>
                <a:ea typeface="華康楷書體W5(P)" pitchFamily="66" charset="-120"/>
                <a:cs typeface="華康楷書體W5(P)" pitchFamily="66" charset="-120"/>
              </a:rPr>
              <a:t>副歌</a:t>
            </a:r>
            <a:r>
              <a:rPr lang="en-US" altLang="zh-TW" sz="3200" dirty="0">
                <a:solidFill>
                  <a:srgbClr val="FFFFFF"/>
                </a:solidFill>
                <a:latin typeface="華康楷書體W5(P)" pitchFamily="66" charset="-120"/>
                <a:ea typeface="華康楷書體W5(P)" pitchFamily="66" charset="-120"/>
                <a:cs typeface="華康楷書體W5(P)" pitchFamily="66" charset="-120"/>
              </a:rPr>
              <a:t>〕</a:t>
            </a:r>
          </a:p>
          <a:p>
            <a:pPr marL="0" lvl="1" eaLnBrk="0" hangingPunct="0"/>
            <a:r>
              <a:rPr lang="en-US" altLang="zh-TW" sz="3200" dirty="0">
                <a:solidFill>
                  <a:srgbClr val="FFFFFF"/>
                </a:solidFill>
                <a:latin typeface="華康楷書體W5(P)" pitchFamily="66" charset="-120"/>
                <a:ea typeface="華康楷書體W5(P)" pitchFamily="66" charset="-120"/>
                <a:cs typeface="華康楷書體W5(P)" pitchFamily="66" charset="-120"/>
              </a:rPr>
              <a:t>	</a:t>
            </a:r>
            <a:r>
              <a:rPr lang="zh-TW" altLang="en-US" sz="3200" dirty="0">
                <a:solidFill>
                  <a:srgbClr val="FFFFFF"/>
                </a:solidFill>
                <a:latin typeface="華康楷書體W5(P)" pitchFamily="66" charset="-120"/>
                <a:ea typeface="華康楷書體W5(P)" pitchFamily="66" charset="-120"/>
                <a:cs typeface="華康楷書體W5(P)" pitchFamily="66" charset="-120"/>
              </a:rPr>
              <a:t>藉我賜恩福，藉我賜恩福，</a:t>
            </a:r>
            <a:endParaRPr lang="en-US" altLang="zh-TW" sz="3200" dirty="0">
              <a:solidFill>
                <a:srgbClr val="FFFFFF"/>
              </a:solidFill>
              <a:latin typeface="華康楷書體W5(P)" pitchFamily="66" charset="-120"/>
              <a:ea typeface="華康楷書體W5(P)" pitchFamily="66" charset="-120"/>
              <a:cs typeface="華康楷書體W5(P)" pitchFamily="66" charset="-120"/>
            </a:endParaRPr>
          </a:p>
          <a:p>
            <a:pPr marL="0" lvl="1" eaLnBrk="0" hangingPunct="0"/>
            <a:r>
              <a:rPr lang="en-US" altLang="zh-TW" sz="3200" dirty="0">
                <a:solidFill>
                  <a:srgbClr val="FFFFFF"/>
                </a:solidFill>
                <a:latin typeface="華康楷書體W5(P)" pitchFamily="66" charset="-120"/>
                <a:ea typeface="華康楷書體W5(P)" pitchFamily="66" charset="-120"/>
                <a:cs typeface="華康楷書體W5(P)" pitchFamily="66" charset="-120"/>
              </a:rPr>
              <a:t>	</a:t>
            </a:r>
            <a:r>
              <a:rPr lang="zh-TW" altLang="en-US" sz="3200" dirty="0">
                <a:solidFill>
                  <a:srgbClr val="FFFFFF"/>
                </a:solidFill>
                <a:latin typeface="華康楷書體W5(P)" pitchFamily="66" charset="-120"/>
                <a:ea typeface="華康楷書體W5(P)" pitchFamily="66" charset="-120"/>
                <a:cs typeface="華康楷書體W5(P)" pitchFamily="66" charset="-120"/>
              </a:rPr>
              <a:t>藉我生命，榮耀主名！</a:t>
            </a:r>
            <a:endParaRPr lang="en-US" altLang="zh-TW" sz="3200" dirty="0">
              <a:solidFill>
                <a:srgbClr val="FFFFFF"/>
              </a:solidFill>
              <a:latin typeface="華康楷書體W5(P)" pitchFamily="66" charset="-120"/>
              <a:ea typeface="華康楷書體W5(P)" pitchFamily="66" charset="-120"/>
              <a:cs typeface="華康楷書體W5(P)" pitchFamily="66" charset="-120"/>
            </a:endParaRPr>
          </a:p>
          <a:p>
            <a:pPr marL="0" lvl="1" eaLnBrk="0" hangingPunct="0"/>
            <a:r>
              <a:rPr lang="en-US" altLang="zh-TW" sz="3200" dirty="0">
                <a:solidFill>
                  <a:srgbClr val="FFFFFF"/>
                </a:solidFill>
                <a:latin typeface="華康楷書體W5(P)" pitchFamily="66" charset="-120"/>
                <a:ea typeface="華康楷書體W5(P)" pitchFamily="66" charset="-120"/>
                <a:cs typeface="華康楷書體W5(P)" pitchFamily="66" charset="-120"/>
              </a:rPr>
              <a:t>	</a:t>
            </a:r>
            <a:r>
              <a:rPr lang="zh-TW" altLang="en-US" sz="3200" dirty="0">
                <a:solidFill>
                  <a:srgbClr val="FFFFFF"/>
                </a:solidFill>
                <a:latin typeface="華康楷書體W5(P)" pitchFamily="66" charset="-120"/>
                <a:ea typeface="華康楷書體W5(P)" pitchFamily="66" charset="-120"/>
                <a:cs typeface="華康楷書體W5(P)" pitchFamily="66" charset="-120"/>
              </a:rPr>
              <a:t>藉我賜恩福，求主聽我求，</a:t>
            </a:r>
            <a:endParaRPr lang="en-US" altLang="zh-TW" sz="3200" dirty="0">
              <a:solidFill>
                <a:srgbClr val="FFFFFF"/>
              </a:solidFill>
              <a:latin typeface="華康楷書體W5(P)" pitchFamily="66" charset="-120"/>
              <a:ea typeface="華康楷書體W5(P)" pitchFamily="66" charset="-120"/>
              <a:cs typeface="華康楷書體W5(P)" pitchFamily="66" charset="-120"/>
            </a:endParaRPr>
          </a:p>
          <a:p>
            <a:pPr marL="0" lvl="1" eaLnBrk="0" hangingPunct="0"/>
            <a:r>
              <a:rPr lang="en-US" altLang="zh-TW" sz="3200" dirty="0">
                <a:solidFill>
                  <a:srgbClr val="FFFFFF"/>
                </a:solidFill>
                <a:latin typeface="華康楷書體W5(P)" pitchFamily="66" charset="-120"/>
                <a:ea typeface="華康楷書體W5(P)" pitchFamily="66" charset="-120"/>
                <a:cs typeface="華康楷書體W5(P)" pitchFamily="66" charset="-120"/>
              </a:rPr>
              <a:t>	</a:t>
            </a:r>
            <a:r>
              <a:rPr lang="zh-TW" altLang="en-US" sz="3200" dirty="0">
                <a:solidFill>
                  <a:srgbClr val="FFFFFF"/>
                </a:solidFill>
                <a:latin typeface="華康楷書體W5(P)" pitchFamily="66" charset="-120"/>
                <a:ea typeface="華康楷書體W5(P)" pitchFamily="66" charset="-120"/>
                <a:cs typeface="華康楷書體W5(P)" pitchFamily="66" charset="-120"/>
              </a:rPr>
              <a:t>藉我賜恩福，使他人得救。</a:t>
            </a:r>
            <a:endParaRPr lang="en-US" altLang="zh-TW" sz="3200" dirty="0">
              <a:solidFill>
                <a:srgbClr val="FFFFFF"/>
              </a:solidFill>
              <a:latin typeface="華康楷書體W5(P)" pitchFamily="66" charset="-120"/>
              <a:ea typeface="華康楷書體W5(P)" pitchFamily="66" charset="-120"/>
              <a:cs typeface="華康楷書體W5(P)" pitchFamily="66" charset="-120"/>
            </a:endParaRPr>
          </a:p>
          <a:p>
            <a:pPr marL="0" lvl="1" eaLnBrk="0" hangingPunct="0"/>
            <a:endParaRPr lang="en-US" altLang="zh-TW" sz="3200" dirty="0">
              <a:solidFill>
                <a:srgbClr val="FFFFFF"/>
              </a:solidFill>
              <a:latin typeface="華康古印體" pitchFamily="65" charset="-120"/>
              <a:ea typeface="華康古印體" pitchFamily="65" charset="-120"/>
              <a:cs typeface="華康楷書體W3" pitchFamily="65" charset="-120"/>
            </a:endParaRPr>
          </a:p>
        </p:txBody>
      </p:sp>
      <p:pic>
        <p:nvPicPr>
          <p:cNvPr id="5" name="Picture 4" descr="Innocent_Eyes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0" y="4800600"/>
            <a:ext cx="1423392" cy="1832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21935</TotalTime>
  <Words>2471</Words>
  <Application>Microsoft Office PowerPoint</Application>
  <PresentationFormat>On-screen Show (4:3)</PresentationFormat>
  <Paragraphs>105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華康古印體</vt:lpstr>
      <vt:lpstr>華康楷書體W3</vt:lpstr>
      <vt:lpstr>華康楷書體W3(P)</vt:lpstr>
      <vt:lpstr>華康楷書體W5(P)</vt:lpstr>
      <vt:lpstr>Arial</vt:lpstr>
      <vt:lpstr>Calibri</vt:lpstr>
      <vt:lpstr>Consolas</vt:lpstr>
      <vt:lpstr>Corbel</vt:lpstr>
      <vt:lpstr>Times New Roman</vt:lpstr>
      <vt:lpstr>Wingdings</vt:lpstr>
      <vt:lpstr>Wingdings 2</vt:lpstr>
      <vt:lpstr>Wingdings 3</vt:lpstr>
      <vt:lpstr>Metro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Calvin</dc:creator>
  <cp:lastModifiedBy>Calvin Tran</cp:lastModifiedBy>
  <cp:revision>1304</cp:revision>
  <dcterms:created xsi:type="dcterms:W3CDTF">2012-12-27T03:03:07Z</dcterms:created>
  <dcterms:modified xsi:type="dcterms:W3CDTF">2026-09-20T13:07:16Z</dcterms:modified>
</cp:coreProperties>
</file>