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14" r:id="rId1"/>
    <p:sldMasterId id="2147484816" r:id="rId2"/>
  </p:sldMasterIdLst>
  <p:notesMasterIdLst>
    <p:notesMasterId r:id="rId29"/>
  </p:notesMasterIdLst>
  <p:sldIdLst>
    <p:sldId id="866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MS PGothic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BBA3E79-FA6A-4CED-802F-70E5DE55154E}">
          <p14:sldIdLst>
            <p14:sldId id="866"/>
            <p14:sldId id="256"/>
            <p14:sldId id="257"/>
            <p14:sldId id="258"/>
            <p14:sldId id="259"/>
            <p14:sldId id="260"/>
            <p14:sldId id="261"/>
            <p14:sldId id="262"/>
            <p14:sldId id="264"/>
            <p14:sldId id="265"/>
            <p14:sldId id="266"/>
            <p14:sldId id="267"/>
            <p14:sldId id="268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42424"/>
    <a:srgbClr val="262626"/>
    <a:srgbClr val="FF0000"/>
    <a:srgbClr val="292929"/>
    <a:srgbClr val="1C1C1C"/>
    <a:srgbClr val="333333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6A17E1-22A3-4EEA-9FE0-43CCDDE0D459}" v="210" dt="2026-09-13T02:32:49.6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C06B8BD-E766-6340-96EB-4DB953C3A4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2326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EADCD-B969-4814-80CF-366B468326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981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2434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b3c9ecf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b3c9ecf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4148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b3c9ecf3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b3c9ecf3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8008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b3c9ecf3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fb3c9ecf3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3406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b3c9ecf34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fb3c9ecf34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1179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3c9ecf34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3c9ecf34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6334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b3c9ecf34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fb3c9ecf34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9767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b3c9ecf34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b3c9ecf34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1533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b3c9ecf34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fb3c9ecf34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7308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3c9ecf34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3c9ecf34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2961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3c9ecf34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3c9ecf34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8588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b3c9ecf34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fb3c9ecf34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701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b3c9ecf34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fb3c9ecf34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95752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b3c9ecf34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fb3c9ecf34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4193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fb3c9ecf34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fb3c9ecf34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59807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b3c9ecf34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b3c9ecf34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6595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b3c9ecf34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b3c9ecf34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3432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b3c9ecf34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fb3c9ecf34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107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b3c9ecf34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fb3c9ecf34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17131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b3c9ecf34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fb3c9ecf34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1600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fb3c9ecf34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fb3c9ecf34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5555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b3c9ecf34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fb3c9ecf34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41982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b3c9ecf34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fb3c9ecf34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46817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b3c9ecf34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fb3c9ecf34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16495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b3c9ecf34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fb3c9ecf34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3393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C7513507-384D-423A-B285-8A997FEDDC34}" type="datetimeFigureOut">
              <a:rPr lang="en-US" smtClean="0">
                <a:solidFill>
                  <a:srgbClr val="D6ECFF"/>
                </a:solidFill>
                <a:latin typeface="Corbel"/>
                <a:ea typeface="+mn-ea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9/13/26</a:t>
            </a:fld>
            <a:endParaRPr lang="en-US" dirty="0">
              <a:solidFill>
                <a:srgbClr val="D6ECFF"/>
              </a:solidFill>
              <a:latin typeface="Corbel"/>
              <a:ea typeface="+mn-e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D6ECFF"/>
              </a:solidFill>
              <a:latin typeface="Corbel"/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FCA0E912-941A-4C27-8F47-451172A90349}" type="slidenum">
              <a:rPr lang="en-US" smtClean="0">
                <a:solidFill>
                  <a:srgbClr val="D6ECFF"/>
                </a:solidFill>
                <a:latin typeface="Corbel"/>
                <a:ea typeface="+mn-ea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D6ECFF"/>
              </a:solidFill>
              <a:latin typeface="Corbe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4381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658685" y="1008934"/>
            <a:ext cx="1442167" cy="1499933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7091134" y="4355634"/>
            <a:ext cx="1442167" cy="1499933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059600" y="1925673"/>
            <a:ext cx="4072800" cy="2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059600" y="4155440"/>
            <a:ext cx="4072800" cy="9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8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7026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15600" y="1633633"/>
            <a:ext cx="11360800" cy="44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566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48768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8" name="Rectangle 7"/>
          <p:cNvSpPr/>
          <p:nvPr/>
        </p:nvSpPr>
        <p:spPr>
          <a:xfrm>
            <a:off x="340388" y="5047394"/>
            <a:ext cx="97536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Rectangle 8"/>
          <p:cNvSpPr/>
          <p:nvPr/>
        </p:nvSpPr>
        <p:spPr>
          <a:xfrm>
            <a:off x="340388" y="4796819"/>
            <a:ext cx="97536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0" name="Rectangle 9"/>
          <p:cNvSpPr/>
          <p:nvPr/>
        </p:nvSpPr>
        <p:spPr>
          <a:xfrm>
            <a:off x="340388" y="4637685"/>
            <a:ext cx="97536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Rectangle 10"/>
          <p:cNvSpPr/>
          <p:nvPr/>
        </p:nvSpPr>
        <p:spPr>
          <a:xfrm>
            <a:off x="340388" y="4542559"/>
            <a:ext cx="97536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412744" y="680477"/>
            <a:ext cx="6096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358764" y="680477"/>
            <a:ext cx="36576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333360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7" name="Rectangle 16"/>
          <p:cNvSpPr/>
          <p:nvPr/>
        </p:nvSpPr>
        <p:spPr>
          <a:xfrm>
            <a:off x="295691" y="680477"/>
            <a:ext cx="1219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7513507-384D-423A-B285-8A997FEDDC34}" type="datetimeFigureOut">
              <a:rPr lang="en-US" smtClean="0"/>
              <a:pPr/>
              <a:t>9/13/26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CA0E912-941A-4C27-8F47-451172A903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9693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815" r:id="rId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633633"/>
            <a:ext cx="11360800" cy="44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333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333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333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333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333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333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333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333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283572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817" r:id="rId1"/>
    <p:sldLayoutId id="214748481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638300" y="537682"/>
            <a:ext cx="9144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9525" marR="0" lvl="2" indent="-995363" algn="l" defTabSz="457200" rtl="0" eaLnBrk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		</a:t>
            </a:r>
            <a:endParaRPr kumimoji="0" lang="en-US" altLang="zh-TW" sz="40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華康楷書體W3" pitchFamily="65" charset="-120"/>
              <a:ea typeface="華康楷書體W3" pitchFamily="65" charset="-120"/>
              <a:cs typeface="華康楷書體W3" pitchFamily="65" charset="-120"/>
            </a:endParaRPr>
          </a:p>
          <a:p>
            <a:pPr marL="1279525" marR="0" lvl="2" indent="-995363" algn="l" defTabSz="457200" rtl="0" eaLnBrk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           </a:t>
            </a:r>
            <a:r>
              <a:rPr kumimoji="0" lang="en-US" altLang="zh-TW" sz="5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【</a:t>
            </a:r>
            <a:r>
              <a:rPr lang="zh-TW" alt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開傳道的門</a:t>
            </a:r>
            <a:r>
              <a:rPr kumimoji="0" lang="en-US" altLang="zh-TW" sz="5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】</a:t>
            </a:r>
          </a:p>
          <a:p>
            <a:pPr marL="1279525" marR="0" lvl="2" indent="-995363" algn="l" defTabSz="457200" rtl="0" eaLnBrk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          </a:t>
            </a:r>
            <a:r>
              <a:rPr kumimoji="0" lang="zh-TW" altLang="en-US" sz="3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  </a:t>
            </a:r>
            <a:r>
              <a:rPr kumimoji="0" lang="en-US" altLang="zh-TW" sz="3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  </a:t>
            </a:r>
            <a:r>
              <a:rPr kumimoji="0" lang="zh-TW" altLang="en-US" sz="3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     </a:t>
            </a:r>
            <a:r>
              <a:rPr kumimoji="0" lang="en-US" altLang="zh-TW" sz="3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 </a:t>
            </a:r>
            <a:r>
              <a:rPr lang="zh-TW" alt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歌羅西書 </a:t>
            </a:r>
            <a:r>
              <a:rPr lang="en-US" altLang="zh-TW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4 </a:t>
            </a:r>
            <a:r>
              <a:rPr lang="zh-TW" alt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章</a:t>
            </a:r>
            <a:r>
              <a:rPr lang="en-US" altLang="zh-TW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2-6</a:t>
            </a:r>
            <a:r>
              <a:rPr lang="zh-TW" alt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古印體" pitchFamily="65" charset="-120"/>
                <a:ea typeface="華康古印體" pitchFamily="65" charset="-120"/>
                <a:cs typeface="華康楷書體W7" pitchFamily="65" charset="-120"/>
              </a:rPr>
              <a:t>節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華康特粗楷體" pitchFamily="65" charset="-120"/>
              <a:cs typeface="Times New Roman" pitchFamily="18" charset="0"/>
            </a:endParaRPr>
          </a:p>
        </p:txBody>
      </p:sp>
      <p:pic>
        <p:nvPicPr>
          <p:cNvPr id="4" name="Picture 3" descr="sset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3581401"/>
            <a:ext cx="3429000" cy="23622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6FA972-3275-8459-5032-5641777DE0C7}"/>
              </a:ext>
            </a:extLst>
          </p:cNvPr>
          <p:cNvSpPr txBox="1"/>
          <p:nvPr/>
        </p:nvSpPr>
        <p:spPr>
          <a:xfrm>
            <a:off x="5610225" y="634044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程龍弟兄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18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4059600" y="1925673"/>
            <a:ext cx="4072800" cy="2049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开传道的门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4059600" y="4155440"/>
            <a:ext cx="4072800" cy="93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/>
            <a:r>
              <a:rPr lang="en">
                <a:solidFill>
                  <a:schemeClr val="dk1"/>
                </a:solidFill>
              </a:rPr>
              <a:t>歌罗西书 4:2-6</a:t>
            </a:r>
            <a:endParaRPr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115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5600"/>
              <a:t>歌罗西书4:2-6</a:t>
            </a:r>
            <a:endParaRPr sz="5600"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415600" y="1971867"/>
            <a:ext cx="11360800" cy="412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50000"/>
              </a:lnSpc>
              <a:spcAft>
                <a:spcPts val="1600"/>
              </a:spcAft>
              <a:buNone/>
            </a:pPr>
            <a:r>
              <a:rPr lang="en" sz="4267"/>
              <a:t>2 你们要恒切祷告，在此警醒、感恩。 3 也要为我们祷告，求神给我们开传道的门，能以讲基督的奥秘（我为此被捆锁）4 叫我按着所该说的话将这奥秘发明出来。</a:t>
            </a:r>
            <a:endParaRPr sz="4267"/>
          </a:p>
        </p:txBody>
      </p:sp>
    </p:spTree>
    <p:extLst>
      <p:ext uri="{BB962C8B-B14F-4D97-AF65-F5344CB8AC3E}">
        <p14:creationId xmlns:p14="http://schemas.microsoft.com/office/powerpoint/2010/main" val="332798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5600"/>
              <a:t>歌罗西书4:2-6</a:t>
            </a:r>
            <a:endParaRPr sz="5600"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415600" y="1913867"/>
            <a:ext cx="11360800" cy="434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50000"/>
              </a:lnSpc>
              <a:spcAft>
                <a:spcPts val="1600"/>
              </a:spcAft>
              <a:buNone/>
            </a:pPr>
            <a:r>
              <a:rPr lang="en" sz="4267"/>
              <a:t>5 你们要爱惜光阴，用智慧与外人交往。 6 你们的言语要常常带着和气，好像用盐调和，就可知道该怎样回答各人。</a:t>
            </a:r>
            <a:endParaRPr sz="4267"/>
          </a:p>
        </p:txBody>
      </p:sp>
    </p:spTree>
    <p:extLst>
      <p:ext uri="{BB962C8B-B14F-4D97-AF65-F5344CB8AC3E}">
        <p14:creationId xmlns:p14="http://schemas.microsoft.com/office/powerpoint/2010/main" val="1650663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" sz="7066"/>
              <a:t>开传道的门</a:t>
            </a:r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415600" y="2029867"/>
            <a:ext cx="113608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609585">
              <a:lnSpc>
                <a:spcPct val="150000"/>
              </a:lnSpc>
              <a:buSzPts val="3600"/>
            </a:pPr>
            <a:r>
              <a:rPr lang="en" sz="4800"/>
              <a:t>恒切的祷告</a:t>
            </a:r>
            <a:endParaRPr sz="4800"/>
          </a:p>
          <a:p>
            <a:pPr indent="-609585">
              <a:lnSpc>
                <a:spcPct val="150000"/>
              </a:lnSpc>
              <a:buSzPts val="3600"/>
            </a:pPr>
            <a:r>
              <a:rPr lang="en" sz="4800"/>
              <a:t>交往的智慧</a:t>
            </a:r>
            <a:endParaRPr sz="4800"/>
          </a:p>
          <a:p>
            <a:pPr indent="-609585">
              <a:lnSpc>
                <a:spcPct val="150000"/>
              </a:lnSpc>
              <a:buSzPts val="3600"/>
            </a:pPr>
            <a:r>
              <a:rPr lang="en" sz="4800"/>
              <a:t>言语的和气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256036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" sz="7066"/>
              <a:t>开传道的门</a:t>
            </a: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415600" y="2029867"/>
            <a:ext cx="113608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609585">
              <a:lnSpc>
                <a:spcPct val="150000"/>
              </a:lnSpc>
              <a:buSzPts val="3600"/>
            </a:pPr>
            <a:r>
              <a:rPr lang="en" sz="4800"/>
              <a:t>恒切的祷告</a:t>
            </a:r>
            <a:endParaRPr sz="4800"/>
          </a:p>
          <a:p>
            <a:pPr indent="-609585">
              <a:lnSpc>
                <a:spcPct val="150000"/>
              </a:lnSpc>
              <a:buClr>
                <a:schemeClr val="dk2"/>
              </a:buClr>
              <a:buSzPts val="3600"/>
            </a:pPr>
            <a:r>
              <a:rPr lang="en" sz="4800">
                <a:solidFill>
                  <a:schemeClr val="dk2"/>
                </a:solidFill>
              </a:rPr>
              <a:t>交往的智慧</a:t>
            </a:r>
            <a:endParaRPr sz="4800">
              <a:solidFill>
                <a:schemeClr val="dk2"/>
              </a:solidFill>
            </a:endParaRPr>
          </a:p>
          <a:p>
            <a:pPr indent="-609585">
              <a:lnSpc>
                <a:spcPct val="150000"/>
              </a:lnSpc>
              <a:buClr>
                <a:schemeClr val="dk2"/>
              </a:buClr>
              <a:buSzPts val="3600"/>
            </a:pPr>
            <a:r>
              <a:rPr lang="en" sz="4800">
                <a:solidFill>
                  <a:schemeClr val="dk2"/>
                </a:solidFill>
              </a:rPr>
              <a:t>言语的和气</a:t>
            </a:r>
            <a:endParaRPr sz="48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48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" sz="7066"/>
              <a:t>恒切的祷告</a:t>
            </a:r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415600" y="2029867"/>
            <a:ext cx="109916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" sz="4800"/>
              <a:t>2 你们要</a:t>
            </a:r>
            <a:r>
              <a:rPr lang="en" sz="4800" b="1">
                <a:solidFill>
                  <a:srgbClr val="0000FF"/>
                </a:solidFill>
              </a:rPr>
              <a:t>恒切祷告</a:t>
            </a:r>
            <a:r>
              <a:rPr lang="en" sz="4800"/>
              <a:t>，在此警醒、感恩。</a:t>
            </a:r>
            <a:endParaRPr sz="4800"/>
          </a:p>
          <a:p>
            <a:pPr marL="0" indent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/>
              <a:t>3 也要为我们祷告，求神给我们</a:t>
            </a:r>
            <a:r>
              <a:rPr lang="en" sz="4800" b="1">
                <a:solidFill>
                  <a:srgbClr val="FF0000"/>
                </a:solidFill>
              </a:rPr>
              <a:t>开传道的门</a:t>
            </a:r>
            <a:r>
              <a:rPr lang="en" sz="4800" b="1"/>
              <a:t>...</a:t>
            </a:r>
            <a:endParaRPr sz="4800" b="1"/>
          </a:p>
        </p:txBody>
      </p:sp>
    </p:spTree>
    <p:extLst>
      <p:ext uri="{BB962C8B-B14F-4D97-AF65-F5344CB8AC3E}">
        <p14:creationId xmlns:p14="http://schemas.microsoft.com/office/powerpoint/2010/main" val="145109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" sz="7066"/>
              <a:t>恒切的祷告</a:t>
            </a: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415600" y="2029867"/>
            <a:ext cx="109916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50000"/>
              </a:lnSpc>
              <a:spcAft>
                <a:spcPts val="1600"/>
              </a:spcAft>
              <a:buNone/>
            </a:pPr>
            <a:r>
              <a:rPr lang="en" sz="5333"/>
              <a:t>为什么要祷告？Why?</a:t>
            </a:r>
            <a:endParaRPr sz="5333"/>
          </a:p>
        </p:txBody>
      </p:sp>
    </p:spTree>
    <p:extLst>
      <p:ext uri="{BB962C8B-B14F-4D97-AF65-F5344CB8AC3E}">
        <p14:creationId xmlns:p14="http://schemas.microsoft.com/office/powerpoint/2010/main" val="3945588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" sz="7066"/>
              <a:t>恒切的祷告</a:t>
            </a:r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415600" y="2029867"/>
            <a:ext cx="113608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ctr">
              <a:lnSpc>
                <a:spcPct val="150000"/>
              </a:lnSpc>
              <a:buSzPts val="1100"/>
              <a:buNone/>
            </a:pPr>
            <a:r>
              <a:rPr lang="en" sz="5333" b="1">
                <a:solidFill>
                  <a:srgbClr val="FF0000"/>
                </a:solidFill>
              </a:rPr>
              <a:t>神</a:t>
            </a:r>
            <a:r>
              <a:rPr lang="en" sz="5333"/>
              <a:t>是</a:t>
            </a:r>
            <a:r>
              <a:rPr lang="en" sz="5333">
                <a:solidFill>
                  <a:srgbClr val="0000FF"/>
                </a:solidFill>
              </a:rPr>
              <a:t>传道</a:t>
            </a:r>
            <a:r>
              <a:rPr lang="en" sz="5333"/>
              <a:t>(宣教)的神</a:t>
            </a:r>
            <a:endParaRPr sz="5333"/>
          </a:p>
          <a:p>
            <a:pPr marL="0" indent="0">
              <a:lnSpc>
                <a:spcPct val="150000"/>
              </a:lnSpc>
              <a:spcBef>
                <a:spcPts val="1600"/>
              </a:spcBef>
              <a:buNone/>
            </a:pPr>
            <a:r>
              <a:rPr lang="en" sz="4267"/>
              <a:t>第一个说话、第一个寻找罪人、第一个呼召、第一个进入世界、第一个与人同在、第一个成为完全的赎罪祭。</a:t>
            </a:r>
            <a:endParaRPr sz="4267"/>
          </a:p>
          <a:p>
            <a:pPr marL="0" indent="0" algn="ctr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5333"/>
          </a:p>
        </p:txBody>
      </p:sp>
    </p:spTree>
    <p:extLst>
      <p:ext uri="{BB962C8B-B14F-4D97-AF65-F5344CB8AC3E}">
        <p14:creationId xmlns:p14="http://schemas.microsoft.com/office/powerpoint/2010/main" val="3420608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" sz="7066"/>
              <a:t>开传道的门</a:t>
            </a:r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415600" y="2029867"/>
            <a:ext cx="113608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609585">
              <a:lnSpc>
                <a:spcPct val="150000"/>
              </a:lnSpc>
              <a:buClr>
                <a:schemeClr val="dk2"/>
              </a:buClr>
              <a:buSzPts val="3600"/>
            </a:pPr>
            <a:r>
              <a:rPr lang="en" sz="4800">
                <a:solidFill>
                  <a:schemeClr val="dk2"/>
                </a:solidFill>
              </a:rPr>
              <a:t>恒切的祷告</a:t>
            </a:r>
            <a:endParaRPr sz="4800">
              <a:solidFill>
                <a:schemeClr val="dk2"/>
              </a:solidFill>
            </a:endParaRPr>
          </a:p>
          <a:p>
            <a:pPr indent="-609585">
              <a:lnSpc>
                <a:spcPct val="150000"/>
              </a:lnSpc>
              <a:buSzPts val="3600"/>
            </a:pPr>
            <a:r>
              <a:rPr lang="en" sz="4800"/>
              <a:t>交往的智慧</a:t>
            </a:r>
            <a:endParaRPr sz="4800"/>
          </a:p>
          <a:p>
            <a:pPr indent="-609585">
              <a:lnSpc>
                <a:spcPct val="150000"/>
              </a:lnSpc>
              <a:buClr>
                <a:schemeClr val="dk2"/>
              </a:buClr>
              <a:buSzPts val="3600"/>
            </a:pPr>
            <a:r>
              <a:rPr lang="en" sz="4800">
                <a:solidFill>
                  <a:schemeClr val="dk2"/>
                </a:solidFill>
              </a:rPr>
              <a:t>言语的和气</a:t>
            </a:r>
            <a:endParaRPr sz="48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605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交往的智慧</a:t>
            </a:r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body" idx="1"/>
          </p:nvPr>
        </p:nvSpPr>
        <p:spPr>
          <a:xfrm>
            <a:off x="415600" y="2032000"/>
            <a:ext cx="11776400" cy="407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lnSpc>
                <a:spcPct val="150000"/>
              </a:lnSpc>
              <a:spcAft>
                <a:spcPts val="1600"/>
              </a:spcAft>
              <a:buSzPts val="1100"/>
              <a:buNone/>
            </a:pPr>
            <a:r>
              <a:rPr lang="en" sz="5067"/>
              <a:t>5 你们要爱惜光阴，用</a:t>
            </a:r>
            <a:r>
              <a:rPr lang="en" sz="5067" b="1">
                <a:solidFill>
                  <a:srgbClr val="FF0000"/>
                </a:solidFill>
              </a:rPr>
              <a:t>智慧</a:t>
            </a:r>
            <a:r>
              <a:rPr lang="en" sz="5067"/>
              <a:t>与外人交往。</a:t>
            </a:r>
            <a:endParaRPr sz="5067"/>
          </a:p>
        </p:txBody>
      </p:sp>
    </p:spTree>
    <p:extLst>
      <p:ext uri="{BB962C8B-B14F-4D97-AF65-F5344CB8AC3E}">
        <p14:creationId xmlns:p14="http://schemas.microsoft.com/office/powerpoint/2010/main" val="778265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交往的智慧</a:t>
            </a:r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body" idx="1"/>
          </p:nvPr>
        </p:nvSpPr>
        <p:spPr>
          <a:xfrm>
            <a:off x="415600" y="1979667"/>
            <a:ext cx="11360800" cy="412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lnSpc>
                <a:spcPct val="150000"/>
              </a:lnSpc>
              <a:spcAft>
                <a:spcPts val="1600"/>
              </a:spcAft>
              <a:buNone/>
            </a:pPr>
            <a:r>
              <a:rPr lang="en" sz="5333"/>
              <a:t>什么是智慧？What？</a:t>
            </a:r>
            <a:endParaRPr sz="5333"/>
          </a:p>
        </p:txBody>
      </p:sp>
    </p:spTree>
    <p:extLst>
      <p:ext uri="{BB962C8B-B14F-4D97-AF65-F5344CB8AC3E}">
        <p14:creationId xmlns:p14="http://schemas.microsoft.com/office/powerpoint/2010/main" val="2046154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交往的智慧</a:t>
            </a:r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body" idx="1"/>
          </p:nvPr>
        </p:nvSpPr>
        <p:spPr>
          <a:xfrm>
            <a:off x="415600" y="1979667"/>
            <a:ext cx="11360800" cy="412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" sz="5333"/>
              <a:t>什么是智慧？What？</a:t>
            </a:r>
            <a:endParaRPr sz="5333"/>
          </a:p>
          <a:p>
            <a:pPr indent="-609585">
              <a:lnSpc>
                <a:spcPct val="150000"/>
              </a:lnSpc>
              <a:spcBef>
                <a:spcPts val="1600"/>
              </a:spcBef>
              <a:buSzPts val="3600"/>
              <a:buAutoNum type="arabicPeriod"/>
            </a:pPr>
            <a:r>
              <a:rPr lang="en" sz="4800">
                <a:solidFill>
                  <a:srgbClr val="FF0000"/>
                </a:solidFill>
              </a:rPr>
              <a:t>分辨</a:t>
            </a:r>
            <a:r>
              <a:rPr lang="en" sz="4800"/>
              <a:t>：何时、何人、说何话、做何事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1151164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交往的智慧</a:t>
            </a:r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body" idx="1"/>
          </p:nvPr>
        </p:nvSpPr>
        <p:spPr>
          <a:xfrm>
            <a:off x="415600" y="1979667"/>
            <a:ext cx="11360800" cy="412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indent="-609585">
              <a:buSzPts val="3600"/>
            </a:pPr>
            <a:r>
              <a:rPr lang="en" sz="4800"/>
              <a:t>日常生活的智慧</a:t>
            </a:r>
            <a:endParaRPr sz="4800"/>
          </a:p>
          <a:p>
            <a:pPr indent="-609585">
              <a:buSzPts val="3600"/>
            </a:pPr>
            <a:r>
              <a:rPr lang="en" sz="4800"/>
              <a:t>教会牧养的智慧</a:t>
            </a:r>
            <a:endParaRPr sz="4800"/>
          </a:p>
          <a:p>
            <a:pPr indent="-609585">
              <a:buSzPts val="3600"/>
            </a:pPr>
            <a:r>
              <a:rPr lang="en" sz="4800"/>
              <a:t>传讲福音的智慧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2181569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" sz="7066"/>
              <a:t>开传道的门</a:t>
            </a:r>
            <a:endParaRPr/>
          </a:p>
        </p:txBody>
      </p:sp>
      <p:sp>
        <p:nvSpPr>
          <p:cNvPr id="159" name="Google Shape;159;p29"/>
          <p:cNvSpPr txBox="1">
            <a:spLocks noGrp="1"/>
          </p:cNvSpPr>
          <p:nvPr>
            <p:ph type="body" idx="1"/>
          </p:nvPr>
        </p:nvSpPr>
        <p:spPr>
          <a:xfrm>
            <a:off x="415600" y="2029867"/>
            <a:ext cx="113608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609585">
              <a:lnSpc>
                <a:spcPct val="150000"/>
              </a:lnSpc>
              <a:buClr>
                <a:schemeClr val="dk2"/>
              </a:buClr>
              <a:buSzPts val="3600"/>
            </a:pPr>
            <a:r>
              <a:rPr lang="en" sz="4800">
                <a:solidFill>
                  <a:schemeClr val="dk2"/>
                </a:solidFill>
              </a:rPr>
              <a:t>恒切的祷告</a:t>
            </a:r>
            <a:endParaRPr sz="4800">
              <a:solidFill>
                <a:schemeClr val="dk2"/>
              </a:solidFill>
            </a:endParaRPr>
          </a:p>
          <a:p>
            <a:pPr indent="-609585">
              <a:lnSpc>
                <a:spcPct val="150000"/>
              </a:lnSpc>
              <a:buClr>
                <a:schemeClr val="dk2"/>
              </a:buClr>
              <a:buSzPts val="3600"/>
            </a:pPr>
            <a:r>
              <a:rPr lang="en" sz="4800">
                <a:solidFill>
                  <a:schemeClr val="dk2"/>
                </a:solidFill>
              </a:rPr>
              <a:t>交往的智慧</a:t>
            </a:r>
            <a:endParaRPr sz="4800">
              <a:solidFill>
                <a:schemeClr val="dk2"/>
              </a:solidFill>
            </a:endParaRPr>
          </a:p>
          <a:p>
            <a:pPr indent="-609585">
              <a:lnSpc>
                <a:spcPct val="150000"/>
              </a:lnSpc>
              <a:buSzPts val="3600"/>
            </a:pPr>
            <a:r>
              <a:rPr lang="en" sz="4800"/>
              <a:t>言语的和气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3755743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言语的和气</a:t>
            </a:r>
            <a:endParaRPr/>
          </a:p>
        </p:txBody>
      </p:sp>
      <p:sp>
        <p:nvSpPr>
          <p:cNvPr id="165" name="Google Shape;165;p30"/>
          <p:cNvSpPr txBox="1">
            <a:spLocks noGrp="1"/>
          </p:cNvSpPr>
          <p:nvPr>
            <p:ph type="body" idx="1"/>
          </p:nvPr>
        </p:nvSpPr>
        <p:spPr>
          <a:xfrm>
            <a:off x="415600" y="1979667"/>
            <a:ext cx="11360800" cy="412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sz="4800"/>
              <a:t>6 你们的言语要常常带着</a:t>
            </a:r>
            <a:r>
              <a:rPr lang="en" sz="4800">
                <a:solidFill>
                  <a:srgbClr val="FF0000"/>
                </a:solidFill>
              </a:rPr>
              <a:t>和气</a:t>
            </a:r>
            <a:r>
              <a:rPr lang="en" sz="4800"/>
              <a:t>，好像用</a:t>
            </a:r>
            <a:r>
              <a:rPr lang="en" sz="4800">
                <a:solidFill>
                  <a:srgbClr val="0000FF"/>
                </a:solidFill>
              </a:rPr>
              <a:t>盐</a:t>
            </a:r>
            <a:r>
              <a:rPr lang="en" sz="4800"/>
              <a:t>调和，就可知道该怎样回答各人。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3762961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言语的和气</a:t>
            </a:r>
            <a:endParaRPr/>
          </a:p>
        </p:txBody>
      </p:sp>
      <p:sp>
        <p:nvSpPr>
          <p:cNvPr id="171" name="Google Shape;171;p31"/>
          <p:cNvSpPr txBox="1">
            <a:spLocks noGrp="1"/>
          </p:cNvSpPr>
          <p:nvPr>
            <p:ph type="body" idx="1"/>
          </p:nvPr>
        </p:nvSpPr>
        <p:spPr>
          <a:xfrm>
            <a:off x="415600" y="1630833"/>
            <a:ext cx="11360800" cy="482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/>
          </a:bodyPr>
          <a:lstStyle/>
          <a:p>
            <a:pPr marL="0" indent="0">
              <a:buNone/>
            </a:pPr>
            <a:r>
              <a:rPr lang="en" sz="4800" b="1"/>
              <a:t>歌罗西书3:8</a:t>
            </a:r>
            <a:r>
              <a:rPr lang="en" sz="4800"/>
              <a:t> - 但现在你们要弃绝这一切的事，以及</a:t>
            </a:r>
            <a:r>
              <a:rPr lang="en" sz="4800">
                <a:solidFill>
                  <a:srgbClr val="FF0000"/>
                </a:solidFill>
              </a:rPr>
              <a:t>恼恨、愤怒、恶毒、毁谤并口中污秽的言语</a:t>
            </a:r>
            <a:r>
              <a:rPr lang="en" sz="4800"/>
              <a:t>。 9 不要</a:t>
            </a:r>
            <a:r>
              <a:rPr lang="en" sz="4800">
                <a:solidFill>
                  <a:srgbClr val="FF0000"/>
                </a:solidFill>
              </a:rPr>
              <a:t>彼此说谎</a:t>
            </a:r>
            <a:endParaRPr sz="4800">
              <a:solidFill>
                <a:srgbClr val="FF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 b="1"/>
              <a:t>歌罗西书3:12</a:t>
            </a:r>
            <a:r>
              <a:rPr lang="en" sz="4800"/>
              <a:t> - 所以，你们既是神的选民、圣洁蒙爱的人，就要存</a:t>
            </a:r>
            <a:r>
              <a:rPr lang="en" sz="4800">
                <a:solidFill>
                  <a:srgbClr val="0000FF"/>
                </a:solidFill>
              </a:rPr>
              <a:t>怜悯、恩慈、谦虚、温柔、忍耐</a:t>
            </a:r>
            <a:r>
              <a:rPr lang="en" sz="4800"/>
              <a:t>的心。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3511283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盐</a:t>
            </a:r>
            <a:endParaRPr/>
          </a:p>
        </p:txBody>
      </p:sp>
      <p:sp>
        <p:nvSpPr>
          <p:cNvPr id="177" name="Google Shape;177;p32"/>
          <p:cNvSpPr txBox="1">
            <a:spLocks noGrp="1"/>
          </p:cNvSpPr>
          <p:nvPr>
            <p:ph type="body" idx="1"/>
          </p:nvPr>
        </p:nvSpPr>
        <p:spPr>
          <a:xfrm>
            <a:off x="415600" y="1979667"/>
            <a:ext cx="11360800" cy="412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sz="4800"/>
              <a:t>6 你们的言语要常常带着</a:t>
            </a:r>
            <a:r>
              <a:rPr lang="en" sz="4800">
                <a:solidFill>
                  <a:srgbClr val="FF0000"/>
                </a:solidFill>
              </a:rPr>
              <a:t>和气</a:t>
            </a:r>
            <a:r>
              <a:rPr lang="en" sz="4800"/>
              <a:t>，好像用</a:t>
            </a:r>
            <a:r>
              <a:rPr lang="en" sz="4800">
                <a:solidFill>
                  <a:srgbClr val="0000FF"/>
                </a:solidFill>
              </a:rPr>
              <a:t>盐</a:t>
            </a:r>
            <a:r>
              <a:rPr lang="en" sz="4800"/>
              <a:t>调和，就可知道该怎样回答各人。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305675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盐</a:t>
            </a:r>
            <a:endParaRPr/>
          </a:p>
        </p:txBody>
      </p:sp>
      <p:sp>
        <p:nvSpPr>
          <p:cNvPr id="183" name="Google Shape;183;p33"/>
          <p:cNvSpPr txBox="1">
            <a:spLocks noGrp="1"/>
          </p:cNvSpPr>
          <p:nvPr>
            <p:ph type="body" idx="1"/>
          </p:nvPr>
        </p:nvSpPr>
        <p:spPr>
          <a:xfrm>
            <a:off x="415600" y="1979667"/>
            <a:ext cx="11360800" cy="412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buNone/>
            </a:pPr>
            <a:r>
              <a:rPr lang="en" sz="4800" b="1"/>
              <a:t>马太福音 5:13</a:t>
            </a:r>
            <a:r>
              <a:rPr lang="en" sz="4800"/>
              <a:t> - 你们是世上的</a:t>
            </a:r>
            <a:r>
              <a:rPr lang="en" sz="4800">
                <a:solidFill>
                  <a:srgbClr val="0000FF"/>
                </a:solidFill>
              </a:rPr>
              <a:t>盐</a:t>
            </a:r>
            <a:r>
              <a:rPr lang="en" sz="4800"/>
              <a:t>。盐若失了味，怎能叫它再咸呢？</a:t>
            </a:r>
            <a:endParaRPr sz="480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 b="1"/>
              <a:t>马可福音 9:50</a:t>
            </a:r>
            <a:r>
              <a:rPr lang="en" sz="4800"/>
              <a:t> - 你们里头应当有</a:t>
            </a:r>
            <a:r>
              <a:rPr lang="en" sz="4800">
                <a:solidFill>
                  <a:srgbClr val="0000FF"/>
                </a:solidFill>
              </a:rPr>
              <a:t>盐</a:t>
            </a:r>
            <a:r>
              <a:rPr lang="en" sz="4800"/>
              <a:t>，彼此和睦。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375885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盐</a:t>
            </a:r>
            <a:endParaRPr/>
          </a:p>
        </p:txBody>
      </p:sp>
      <p:sp>
        <p:nvSpPr>
          <p:cNvPr id="189" name="Google Shape;189;p34"/>
          <p:cNvSpPr txBox="1">
            <a:spLocks noGrp="1"/>
          </p:cNvSpPr>
          <p:nvPr>
            <p:ph type="body" idx="1"/>
          </p:nvPr>
        </p:nvSpPr>
        <p:spPr>
          <a:xfrm>
            <a:off x="258633" y="1639567"/>
            <a:ext cx="11889600" cy="482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85000" lnSpcReduction="10000"/>
          </a:bodyPr>
          <a:lstStyle/>
          <a:p>
            <a:pPr marL="0" indent="0">
              <a:buNone/>
            </a:pPr>
            <a:r>
              <a:rPr lang="en" sz="4800" b="1"/>
              <a:t>歌罗西书3:1</a:t>
            </a:r>
            <a:r>
              <a:rPr lang="en" sz="4800"/>
              <a:t> - 所以，你们若</a:t>
            </a:r>
            <a:r>
              <a:rPr lang="en" sz="4800">
                <a:solidFill>
                  <a:srgbClr val="0000FF"/>
                </a:solidFill>
              </a:rPr>
              <a:t>真与基督一同复活</a:t>
            </a:r>
            <a:r>
              <a:rPr lang="en" sz="4800"/>
              <a:t>，就当求在上面的事，那里有基督坐在神的右边。</a:t>
            </a:r>
            <a:endParaRPr sz="4800"/>
          </a:p>
          <a:p>
            <a:pPr marL="0" indent="0">
              <a:spcBef>
                <a:spcPts val="1600"/>
              </a:spcBef>
              <a:buNone/>
            </a:pPr>
            <a:r>
              <a:rPr lang="en" sz="4800" b="1"/>
              <a:t>歌罗西书3:3</a:t>
            </a:r>
            <a:r>
              <a:rPr lang="en" sz="4800"/>
              <a:t> - 你们的生命</a:t>
            </a:r>
            <a:r>
              <a:rPr lang="en" sz="4800">
                <a:solidFill>
                  <a:srgbClr val="0000FF"/>
                </a:solidFill>
              </a:rPr>
              <a:t>与基督一同藏在神里面</a:t>
            </a:r>
            <a:r>
              <a:rPr lang="en" sz="4800"/>
              <a:t>。</a:t>
            </a:r>
            <a:endParaRPr sz="480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4800" b="1"/>
              <a:t>歌罗西书3:9</a:t>
            </a:r>
            <a:r>
              <a:rPr lang="en" sz="4800"/>
              <a:t> - </a:t>
            </a:r>
            <a:r>
              <a:rPr lang="en" sz="4800">
                <a:solidFill>
                  <a:srgbClr val="000000"/>
                </a:solidFill>
              </a:rPr>
              <a:t>因你们已经</a:t>
            </a:r>
            <a:r>
              <a:rPr lang="en" sz="4800">
                <a:solidFill>
                  <a:srgbClr val="FF0000"/>
                </a:solidFill>
              </a:rPr>
              <a:t>脱去旧人</a:t>
            </a:r>
            <a:r>
              <a:rPr lang="en" sz="4800">
                <a:solidFill>
                  <a:srgbClr val="000000"/>
                </a:solidFill>
              </a:rPr>
              <a:t>和旧人的行为， 10 </a:t>
            </a:r>
            <a:r>
              <a:rPr lang="en" sz="4800">
                <a:solidFill>
                  <a:srgbClr val="FF0000"/>
                </a:solidFill>
              </a:rPr>
              <a:t>穿上了新人</a:t>
            </a:r>
            <a:r>
              <a:rPr lang="en" sz="4800">
                <a:solidFill>
                  <a:srgbClr val="000000"/>
                </a:solidFill>
              </a:rPr>
              <a:t>；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2861713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盐</a:t>
            </a:r>
            <a:endParaRPr/>
          </a:p>
        </p:txBody>
      </p:sp>
      <p:sp>
        <p:nvSpPr>
          <p:cNvPr id="195" name="Google Shape;195;p35"/>
          <p:cNvSpPr txBox="1">
            <a:spLocks noGrp="1"/>
          </p:cNvSpPr>
          <p:nvPr>
            <p:ph type="body" idx="1"/>
          </p:nvPr>
        </p:nvSpPr>
        <p:spPr>
          <a:xfrm>
            <a:off x="258633" y="1639567"/>
            <a:ext cx="11889600" cy="482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buNone/>
            </a:pPr>
            <a:r>
              <a:rPr lang="en" sz="4800"/>
              <a:t>3:15: 要叫基督的平安在你们心里做主</a:t>
            </a:r>
            <a:endParaRPr sz="4800"/>
          </a:p>
          <a:p>
            <a:pPr indent="-609585">
              <a:spcBef>
                <a:spcPts val="1600"/>
              </a:spcBef>
              <a:buSzPts val="3600"/>
            </a:pPr>
            <a:r>
              <a:rPr lang="en" sz="4800"/>
              <a:t>基督的生命 -&gt; 调和的美味</a:t>
            </a:r>
            <a:endParaRPr sz="4800"/>
          </a:p>
          <a:p>
            <a:pPr indent="-609585">
              <a:buSzPts val="3600"/>
            </a:pPr>
            <a:r>
              <a:rPr lang="en" sz="4800"/>
              <a:t>虚空的生命 -&gt; 无味</a:t>
            </a:r>
            <a:endParaRPr sz="4800"/>
          </a:p>
          <a:p>
            <a:pPr indent="-609585">
              <a:buSzPts val="3600"/>
            </a:pPr>
            <a:r>
              <a:rPr lang="en" sz="4800"/>
              <a:t>偶像的生命 -&gt; 苦味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55173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6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" sz="7066"/>
              <a:t>开传道的门</a:t>
            </a:r>
            <a:endParaRPr/>
          </a:p>
        </p:txBody>
      </p:sp>
      <p:sp>
        <p:nvSpPr>
          <p:cNvPr id="201" name="Google Shape;201;p36"/>
          <p:cNvSpPr txBox="1">
            <a:spLocks noGrp="1"/>
          </p:cNvSpPr>
          <p:nvPr>
            <p:ph type="body" idx="1"/>
          </p:nvPr>
        </p:nvSpPr>
        <p:spPr>
          <a:xfrm>
            <a:off x="415600" y="2029867"/>
            <a:ext cx="113608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609585">
              <a:lnSpc>
                <a:spcPct val="150000"/>
              </a:lnSpc>
              <a:buSzPts val="3600"/>
            </a:pPr>
            <a:r>
              <a:rPr lang="en" sz="4800"/>
              <a:t>恒切的祷告</a:t>
            </a:r>
            <a:endParaRPr sz="4800"/>
          </a:p>
          <a:p>
            <a:pPr indent="-609585">
              <a:lnSpc>
                <a:spcPct val="150000"/>
              </a:lnSpc>
              <a:buSzPts val="3600"/>
            </a:pPr>
            <a:r>
              <a:rPr lang="en" sz="4800"/>
              <a:t>交往的智慧</a:t>
            </a:r>
            <a:endParaRPr sz="4800"/>
          </a:p>
          <a:p>
            <a:pPr indent="-609585">
              <a:lnSpc>
                <a:spcPct val="150000"/>
              </a:lnSpc>
              <a:buSzPts val="3600"/>
            </a:pPr>
            <a:r>
              <a:rPr lang="en" sz="4800"/>
              <a:t>言语的和气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246707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开传道的门</a:t>
            </a:r>
            <a:endParaRPr/>
          </a:p>
        </p:txBody>
      </p:sp>
      <p:sp>
        <p:nvSpPr>
          <p:cNvPr id="207" name="Google Shape;207;p37"/>
          <p:cNvSpPr txBox="1">
            <a:spLocks noGrp="1"/>
          </p:cNvSpPr>
          <p:nvPr>
            <p:ph type="body" idx="1"/>
          </p:nvPr>
        </p:nvSpPr>
        <p:spPr>
          <a:xfrm>
            <a:off x="258633" y="1901200"/>
            <a:ext cx="11889600" cy="4561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sz="4800"/>
              <a:t>2 你们要恒切祷告，在此</a:t>
            </a:r>
            <a:r>
              <a:rPr lang="en" sz="4800">
                <a:solidFill>
                  <a:srgbClr val="9900FF"/>
                </a:solidFill>
              </a:rPr>
              <a:t>警醒</a:t>
            </a:r>
            <a:r>
              <a:rPr lang="en" sz="4800"/>
              <a:t>、</a:t>
            </a:r>
            <a:r>
              <a:rPr lang="en" sz="4800">
                <a:solidFill>
                  <a:srgbClr val="0000FF"/>
                </a:solidFill>
              </a:rPr>
              <a:t>感恩</a:t>
            </a:r>
            <a:r>
              <a:rPr lang="en" sz="4800"/>
              <a:t>。 3 也要为我们祷告，</a:t>
            </a:r>
            <a:r>
              <a:rPr lang="en" sz="4800">
                <a:solidFill>
                  <a:srgbClr val="FF0000"/>
                </a:solidFill>
              </a:rPr>
              <a:t>求神给我们开传道的门</a:t>
            </a:r>
            <a:r>
              <a:rPr lang="en" sz="4800"/>
              <a:t>，能以讲基督的奥秘（我</a:t>
            </a:r>
            <a:r>
              <a:rPr lang="en" sz="4800" u="sng"/>
              <a:t>为此被捆锁</a:t>
            </a:r>
            <a:r>
              <a:rPr lang="en" sz="4800"/>
              <a:t>）4 叫我按着</a:t>
            </a:r>
            <a:r>
              <a:rPr lang="en" sz="4800" u="sng"/>
              <a:t>所该说的话</a:t>
            </a:r>
            <a:r>
              <a:rPr lang="en" sz="4800"/>
              <a:t>将这奥秘发明出来。</a:t>
            </a:r>
            <a:endParaRPr sz="4800"/>
          </a:p>
        </p:txBody>
      </p:sp>
    </p:spTree>
    <p:extLst>
      <p:ext uri="{BB962C8B-B14F-4D97-AF65-F5344CB8AC3E}">
        <p14:creationId xmlns:p14="http://schemas.microsoft.com/office/powerpoint/2010/main" val="93976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开传道的门</a:t>
            </a:r>
            <a:endParaRPr/>
          </a:p>
        </p:txBody>
      </p:sp>
      <p:sp>
        <p:nvSpPr>
          <p:cNvPr id="213" name="Google Shape;213;p38"/>
          <p:cNvSpPr txBox="1">
            <a:spLocks noGrp="1"/>
          </p:cNvSpPr>
          <p:nvPr>
            <p:ph type="body" idx="1"/>
          </p:nvPr>
        </p:nvSpPr>
        <p:spPr>
          <a:xfrm>
            <a:off x="258633" y="1639567"/>
            <a:ext cx="11889600" cy="503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50000"/>
              </a:lnSpc>
              <a:spcAft>
                <a:spcPts val="1600"/>
              </a:spcAft>
              <a:buSzPts val="1018"/>
              <a:buNone/>
            </a:pPr>
            <a:r>
              <a:rPr lang="en" sz="4267"/>
              <a:t>使徒行传28:16 进了罗马城，保罗蒙准和一个看守他的兵另住在一处。30 保罗在自己所租的房子里住了足足两年。凡来见他的人，他全都接待， 31 </a:t>
            </a:r>
            <a:r>
              <a:rPr lang="en" sz="4267">
                <a:solidFill>
                  <a:srgbClr val="FF0000"/>
                </a:solidFill>
              </a:rPr>
              <a:t>放胆传讲神国的道</a:t>
            </a:r>
            <a:r>
              <a:rPr lang="en" sz="4267"/>
              <a:t>，将主耶稣基督的事教导人，并没有人禁止。</a:t>
            </a:r>
            <a:endParaRPr sz="4267"/>
          </a:p>
        </p:txBody>
      </p:sp>
    </p:spTree>
    <p:extLst>
      <p:ext uri="{BB962C8B-B14F-4D97-AF65-F5344CB8AC3E}">
        <p14:creationId xmlns:p14="http://schemas.microsoft.com/office/powerpoint/2010/main" val="592242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开传道的门</a:t>
            </a:r>
            <a:endParaRPr/>
          </a:p>
        </p:txBody>
      </p:sp>
      <p:sp>
        <p:nvSpPr>
          <p:cNvPr id="219" name="Google Shape;219;p39"/>
          <p:cNvSpPr txBox="1">
            <a:spLocks noGrp="1"/>
          </p:cNvSpPr>
          <p:nvPr>
            <p:ph type="body" idx="1"/>
          </p:nvPr>
        </p:nvSpPr>
        <p:spPr>
          <a:xfrm>
            <a:off x="258633" y="1639567"/>
            <a:ext cx="11889600" cy="503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ct val="150000"/>
              </a:lnSpc>
              <a:buSzPts val="1018"/>
              <a:buNone/>
            </a:pPr>
            <a:r>
              <a:rPr lang="en" sz="4267"/>
              <a:t>使徒行传12:12 那时，希律王下手苦害教会中几个人， 2 用刀杀了约翰的哥哥雅各。 3 他见犹太人喜欢这事，又去捉拿彼得。那时正是除酵的日子。 4 希律拿了彼得，收在监里，</a:t>
            </a:r>
            <a:endParaRPr sz="4267"/>
          </a:p>
          <a:p>
            <a:pPr marL="0" indent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SzPts val="1018"/>
              <a:buNone/>
            </a:pPr>
            <a:r>
              <a:rPr lang="en" sz="4267"/>
              <a:t>使徒行传12:24 </a:t>
            </a:r>
            <a:r>
              <a:rPr lang="en" sz="4267">
                <a:solidFill>
                  <a:srgbClr val="FF0000"/>
                </a:solidFill>
              </a:rPr>
              <a:t>神的道日见兴旺</a:t>
            </a:r>
            <a:r>
              <a:rPr lang="en" sz="4267"/>
              <a:t>，越发广传。</a:t>
            </a:r>
            <a:endParaRPr sz="4267"/>
          </a:p>
        </p:txBody>
      </p:sp>
    </p:spTree>
    <p:extLst>
      <p:ext uri="{BB962C8B-B14F-4D97-AF65-F5344CB8AC3E}">
        <p14:creationId xmlns:p14="http://schemas.microsoft.com/office/powerpoint/2010/main" val="3081632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0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en"/>
              <a:t>开传道的门</a:t>
            </a:r>
            <a:endParaRPr/>
          </a:p>
        </p:txBody>
      </p:sp>
      <p:sp>
        <p:nvSpPr>
          <p:cNvPr id="225" name="Google Shape;225;p40"/>
          <p:cNvSpPr txBox="1">
            <a:spLocks noGrp="1"/>
          </p:cNvSpPr>
          <p:nvPr>
            <p:ph type="body" idx="1"/>
          </p:nvPr>
        </p:nvSpPr>
        <p:spPr>
          <a:xfrm>
            <a:off x="258633" y="1752933"/>
            <a:ext cx="11889600" cy="4709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" sz="5333" b="1"/>
              <a:t>约翰福音 4:35</a:t>
            </a:r>
            <a:r>
              <a:rPr lang="en" sz="5333"/>
              <a:t> - 举目向田观看！庄稼已经熟了 ，可以收割了。</a:t>
            </a:r>
            <a:endParaRPr sz="5333"/>
          </a:p>
          <a:p>
            <a:pPr indent="-567252">
              <a:lnSpc>
                <a:spcPct val="150000"/>
              </a:lnSpc>
              <a:spcBef>
                <a:spcPts val="1600"/>
              </a:spcBef>
              <a:buSzPct val="100000"/>
            </a:pPr>
            <a:r>
              <a:rPr lang="en" sz="5333"/>
              <a:t>个人成为传道的个人</a:t>
            </a:r>
            <a:endParaRPr sz="5333"/>
          </a:p>
          <a:p>
            <a:pPr indent="-567252">
              <a:lnSpc>
                <a:spcPct val="150000"/>
              </a:lnSpc>
              <a:buSzPct val="100000"/>
            </a:pPr>
            <a:r>
              <a:rPr lang="en" sz="5333"/>
              <a:t>教会成为传道的教会</a:t>
            </a:r>
            <a:endParaRPr sz="5333"/>
          </a:p>
          <a:p>
            <a:pPr indent="-567252">
              <a:lnSpc>
                <a:spcPct val="150000"/>
              </a:lnSpc>
              <a:buSzPct val="100000"/>
            </a:pPr>
            <a:r>
              <a:rPr lang="en" sz="5333"/>
              <a:t>圣灵预备传道的禾场</a:t>
            </a:r>
            <a:endParaRPr sz="5333"/>
          </a:p>
        </p:txBody>
      </p:sp>
    </p:spTree>
    <p:extLst>
      <p:ext uri="{BB962C8B-B14F-4D97-AF65-F5344CB8AC3E}">
        <p14:creationId xmlns:p14="http://schemas.microsoft.com/office/powerpoint/2010/main" val="2137838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2550</TotalTime>
  <Words>333</Words>
  <Application>Microsoft Macintosh PowerPoint</Application>
  <PresentationFormat>Widescreen</PresentationFormat>
  <Paragraphs>81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Economica</vt:lpstr>
      <vt:lpstr>華康古印體</vt:lpstr>
      <vt:lpstr>華康楷書體W3</vt:lpstr>
      <vt:lpstr>Arial</vt:lpstr>
      <vt:lpstr>Calibri</vt:lpstr>
      <vt:lpstr>Consolas</vt:lpstr>
      <vt:lpstr>Corbel</vt:lpstr>
      <vt:lpstr>Open Sans</vt:lpstr>
      <vt:lpstr>Times New Roman</vt:lpstr>
      <vt:lpstr>Wingdings</vt:lpstr>
      <vt:lpstr>Wingdings 2</vt:lpstr>
      <vt:lpstr>Wingdings 3</vt:lpstr>
      <vt:lpstr>Metro</vt:lpstr>
      <vt:lpstr>Luxe</vt:lpstr>
      <vt:lpstr>PowerPoint Presentation</vt:lpstr>
      <vt:lpstr>开传道的门</vt:lpstr>
      <vt:lpstr>歌罗西书4:2-6</vt:lpstr>
      <vt:lpstr>歌罗西书4:2-6</vt:lpstr>
      <vt:lpstr>开传道的门</vt:lpstr>
      <vt:lpstr>开传道的门</vt:lpstr>
      <vt:lpstr>恒切的祷告</vt:lpstr>
      <vt:lpstr>恒切的祷告</vt:lpstr>
      <vt:lpstr>恒切的祷告</vt:lpstr>
      <vt:lpstr>开传道的门</vt:lpstr>
      <vt:lpstr>交往的智慧</vt:lpstr>
      <vt:lpstr>交往的智慧</vt:lpstr>
      <vt:lpstr>交往的智慧</vt:lpstr>
      <vt:lpstr>交往的智慧</vt:lpstr>
      <vt:lpstr>开传道的门</vt:lpstr>
      <vt:lpstr>言语的和气</vt:lpstr>
      <vt:lpstr>言语的和气</vt:lpstr>
      <vt:lpstr>盐</vt:lpstr>
      <vt:lpstr>盐</vt:lpstr>
      <vt:lpstr>盐</vt:lpstr>
      <vt:lpstr>盐</vt:lpstr>
      <vt:lpstr>开传道的门</vt:lpstr>
      <vt:lpstr>开传道的门</vt:lpstr>
      <vt:lpstr>开传道的门</vt:lpstr>
      <vt:lpstr>开传道的门</vt:lpstr>
      <vt:lpstr>开传道的门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惟耶和華在祂的聖殿中；全地的人都當在他面前肅敬靜默。 （哈巴谷書二：20）</dc:title>
  <dc:creator>Li Ma</dc:creator>
  <cp:lastModifiedBy>Yanxin Li</cp:lastModifiedBy>
  <cp:revision>5</cp:revision>
  <dcterms:created xsi:type="dcterms:W3CDTF">2015-10-24T22:09:50Z</dcterms:created>
  <dcterms:modified xsi:type="dcterms:W3CDTF">2026-09-13T18:17:03Z</dcterms:modified>
</cp:coreProperties>
</file>