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1"/>
  </p:sldMasterIdLst>
  <p:notesMasterIdLst>
    <p:notesMasterId r:id="rId20"/>
  </p:notesMasterIdLst>
  <p:sldIdLst>
    <p:sldId id="1265" r:id="rId2"/>
    <p:sldId id="899" r:id="rId3"/>
    <p:sldId id="900" r:id="rId4"/>
    <p:sldId id="901" r:id="rId5"/>
    <p:sldId id="283" r:id="rId6"/>
    <p:sldId id="870" r:id="rId7"/>
    <p:sldId id="737" r:id="rId8"/>
    <p:sldId id="903" r:id="rId9"/>
    <p:sldId id="905" r:id="rId10"/>
    <p:sldId id="907" r:id="rId11"/>
    <p:sldId id="910" r:id="rId12"/>
    <p:sldId id="908" r:id="rId13"/>
    <p:sldId id="285" r:id="rId14"/>
    <p:sldId id="288" r:id="rId15"/>
    <p:sldId id="736" r:id="rId16"/>
    <p:sldId id="913" r:id="rId17"/>
    <p:sldId id="914" r:id="rId18"/>
    <p:sldId id="91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7426F67-6C8C-48F2-892E-2FA7F0D64391}">
          <p14:sldIdLst>
            <p14:sldId id="1265"/>
            <p14:sldId id="899"/>
            <p14:sldId id="900"/>
            <p14:sldId id="901"/>
            <p14:sldId id="283"/>
            <p14:sldId id="870"/>
            <p14:sldId id="737"/>
            <p14:sldId id="903"/>
            <p14:sldId id="905"/>
            <p14:sldId id="907"/>
            <p14:sldId id="910"/>
            <p14:sldId id="908"/>
            <p14:sldId id="285"/>
            <p14:sldId id="288"/>
            <p14:sldId id="736"/>
            <p14:sldId id="913"/>
            <p14:sldId id="914"/>
            <p14:sldId id="9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3214"/>
    <a:srgbClr val="481F67"/>
    <a:srgbClr val="00467A"/>
    <a:srgbClr val="A40000"/>
    <a:srgbClr val="753E33"/>
    <a:srgbClr val="223E42"/>
    <a:srgbClr val="745953"/>
    <a:srgbClr val="D8D9D1"/>
    <a:srgbClr val="3E737A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20" autoAdjust="0"/>
    <p:restoredTop sz="87605" autoAdjust="0"/>
  </p:normalViewPr>
  <p:slideViewPr>
    <p:cSldViewPr snapToGrid="0">
      <p:cViewPr varScale="1">
        <p:scale>
          <a:sx n="94" d="100"/>
          <a:sy n="94" d="100"/>
        </p:scale>
        <p:origin x="77" y="1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9T15:22:11.169"/>
    </inkml:context>
    <inkml:brush xml:id="br0">
      <inkml:brushProperty name="width" value="0.2" units="cm"/>
      <inkml:brushProperty name="height" value="0.2" units="cm"/>
      <inkml:brushProperty name="color" value="#F6630D"/>
    </inkml:brush>
  </inkml:definitions>
  <inkml:trace contextRef="#ctx0" brushRef="#br0">0 1 24534,'11657'32'0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62883-BF61-4236-BFF8-2FE3F6A5B1F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5747F-E678-4574-8ED2-C9BA88CC8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602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2F388-662C-4A4E-9B5B-9C8AB3C1EB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2577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2F388-662C-4A4E-9B5B-9C8AB3C1EB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7262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0C8DB-4483-1DCE-01A7-FABEF8C8F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51CC15-303F-D761-C4CD-D52E1DC3E5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D7DDA9-A680-1863-3047-68433FB904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254477-9693-0290-ED27-C5974379A9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2F388-662C-4A4E-9B5B-9C8AB3C1EB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30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8D1A5-F8EA-9F55-F6C7-717203041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ACD2F9-B8E3-29D6-4372-7D32C9238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598597-6E3C-DCC0-1D28-702D1F9A12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D679E2-683D-18A3-8541-A9E52DEA60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2F388-662C-4A4E-9B5B-9C8AB3C1EB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865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2F388-662C-4A4E-9B5B-9C8AB3C1EB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938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0B987-CBA6-E83B-1DF0-4FDB6F8CA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06E3E2-FECF-A8D6-00FD-C3CAB715F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86AA7E-04C5-56F2-BAE5-31D7C924A7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171FE-3F44-7668-1265-90271109BE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5469E2-E0D9-4302-BE9F-C205FCE2C71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426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0251D-CAFD-0654-2E98-7C51ED01A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F401A4-EA25-2E91-332B-8BA17B2ECD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EAB002-E962-3922-323F-59ECCABA9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78507-2D36-7481-64A0-6161791C3A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2F388-662C-4A4E-9B5B-9C8AB3C1EB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94434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25FDD-63CB-DDB1-4BF5-F88831771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F13AB0-440E-1564-134F-79E3684511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C0FE4A-B62F-37A0-5F63-79D647735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3E5D6-48C5-3809-33CE-A28DFFBF02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2F388-662C-4A4E-9B5B-9C8AB3C1EB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53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6B528-700F-E80A-2337-2FBEF72DF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3E7F64-1AB7-D3D1-F00C-93DEC53AD2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4CB6B0-4820-FE87-7E8C-C61C690DC1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B17AF-C892-84C4-E476-CC3901159F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2F388-662C-4A4E-9B5B-9C8AB3C1EB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98181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C6D84-19FC-B18F-155E-B28373E1C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1B466E-58D9-741C-491C-A148BEBF58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DD4912-2C64-5DFD-A4BC-DEB0B163A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95B2F-5321-FDCF-36E4-3DF0CD875F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2F388-662C-4A4E-9B5B-9C8AB3C1EB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79934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E590F-00AF-C542-D9CD-1AE4EE0FC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C06171-E68B-5EB9-8543-3578D5587A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8F99ED-CD9F-0855-ECC2-874959C3C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70B36-3E7F-7EE8-2B52-0B0512666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2F388-662C-4A4E-9B5B-9C8AB3C1EB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50267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D8ECA-5FE4-BD2C-4271-B7739CADD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BFE70D-862C-33F0-96A1-C6E592A12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3EAA90-366E-C17A-AA57-CCD1B728C0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36B890-C105-2AAF-F953-4DD98C8697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2F388-662C-4A4E-9B5B-9C8AB3C1EB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2403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2F388-662C-4A4E-9B5B-9C8AB3C1EB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121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6F410-B62E-4F12-2545-3C801AD67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B45BF5-A7B5-31E7-45EE-79D5E694FC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9A1E32-BDAC-91CE-3022-DFBC52681F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B836B-1928-A075-8393-A98425008D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2F388-662C-4A4E-9B5B-9C8AB3C1EB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9157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F7677-A5F4-619B-32E7-8F3E04CBD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CD3CBD-5177-05D0-5964-93EA367A1B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904729-5800-6308-D10F-37329714BE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TW" altLang="en-US" dirty="0"/>
          </a:p>
          <a:p>
            <a:endParaRPr lang="en-US" altLang="zh-TW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98E01-34B4-4E3E-A83C-250CE0B832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2F388-662C-4A4E-9B5B-9C8AB3C1EB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8821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953D0-9C7B-E527-4A62-3E71B2C8E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D620A8-BD50-C0E3-BF7D-6F55AA1B8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C525C7-4B64-9EBB-7235-324A9BC319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EC42A-5DEF-4C29-A6F9-F184F1CA84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5469E2-E0D9-4302-BE9F-C205FCE2C71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088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7ED6A-0EB0-8C99-2F5B-6AFDAC12A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9FE1AD-783C-37D6-B819-9832C92C23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F68C8C-132A-3987-4A72-651092654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582EC-C885-3B9D-826A-009099A352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B2F388-662C-4A4E-9B5B-9C8AB3C1EB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1507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AD67B-ADBE-1F03-4479-EA86943F5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ED4831-33E9-FFA8-30A0-ED3A34D1E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85648-5997-F6D2-5254-188C8444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5389-F814-4308-AED5-83E9CA04DA7C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BBDC8-938D-7583-0275-AD6F069FF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DD47B-3D48-F0A4-ED98-EBE8A7CE4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A1C5-465A-4457-99DE-7F74DB6A1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75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F1A1A-1DA5-E379-8E33-361CFA9B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A0D41-E8A4-4C78-BF5C-6A3E9F84D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14FB3-9D81-7C9F-77A2-8793E87E9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5389-F814-4308-AED5-83E9CA04DA7C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D3F0F-EA64-B5B1-7284-FCBE50E49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2CE1A-2CE8-C540-526B-D7F5440E0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A1C5-465A-4457-99DE-7F74DB6A1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7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EBA29-2172-A812-CA1A-B7132E55A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C1A3E4-6326-2FF1-2F70-02EE01EFD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26133-5FF6-8115-4A0E-7F722013A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5389-F814-4308-AED5-83E9CA04DA7C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FF541-534D-79E8-A1D8-71BCFB080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8347C-89DE-0478-D437-FB27E5D40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A1C5-465A-4457-99DE-7F74DB6A1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76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AFADF-3C35-DEE3-83BA-6D35A3899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FED92-1AF7-E796-175E-A26F73F5C7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87952-7CA1-5BDE-84B8-3EBCDD09B9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E956DF-B5AD-D142-D717-E5B3C0C8B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5389-F814-4308-AED5-83E9CA04DA7C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F3D072-B6CA-ACA9-1203-06F781F1F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C2641-350A-38FB-CD3C-78450D1D7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A1C5-465A-4457-99DE-7F74DB6A1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6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C0AF7-5B89-9D1C-11AD-D4C777278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CD19F0-CB16-9B0D-8096-DE2E4B6D3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AC6D6-5C29-3ECD-95F3-4F3C00EAC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294911-0AFE-9ABF-927D-9A2959BDA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0B554A-2C07-38C1-EB23-A373F28CDF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68B2BA-C67B-4964-5651-11D2CA028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5389-F814-4308-AED5-83E9CA04DA7C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E45BF9-62A5-217E-9BD9-C0ED69D5B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6BC857-CD2A-2C28-3A9E-911DC3EAE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A1C5-465A-4457-99DE-7F74DB6A1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98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8CDD5-465A-A754-886D-46CC38546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C370E3-F2B5-D594-82F1-1786C3537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5389-F814-4308-AED5-83E9CA04DA7C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B2E803-9E9E-A393-0D7A-982D13005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81B9F3-BA49-5344-10EC-C794F4812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A1C5-465A-4457-99DE-7F74DB6A1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933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4AE263-4098-A87B-E30F-EE757804C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5389-F814-4308-AED5-83E9CA04DA7C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A9D0D4-6CD8-C11C-A1A2-DA64C6DEE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7B285-DC72-C1FD-3913-3FC4103D7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A1C5-465A-4457-99DE-7F74DB6A1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791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5AE55-B584-60D8-83DB-C43589AD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4E780-E02B-4FFA-C52F-EFBDFB31E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6BF17-045E-00CD-E100-D0BDCE6FB1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16C032-D3DA-DEEB-8781-D0F82C67F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5389-F814-4308-AED5-83E9CA04DA7C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CE4E8-DC84-36B4-D51B-C2C46466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C920BA-4BBE-E6D4-5637-9C650D266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A1C5-465A-4457-99DE-7F74DB6A1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368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F4E04-895B-CC8A-F00C-F62BFA330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EA3A32-32C9-32F3-749B-41567C28BC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72EF2-2814-99CD-52B9-9958AFFCC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01BA12-2F40-6F7E-01E3-E263A382F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5389-F814-4308-AED5-83E9CA04DA7C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683CE-6E4E-BFE3-001D-F5556978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8C6907-C5AE-4DB6-5DA2-FBD7C4F97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A1C5-465A-4457-99DE-7F74DB6A1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25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61E59-3415-20E4-EEA5-0BED48684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89F6A6-9A1F-E27D-2896-C1EF2F645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0DD8D-5C5B-B2B5-525D-B6D3D45E1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5389-F814-4308-AED5-83E9CA04DA7C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15FB4-59A0-C8D9-2416-BB8401761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EECC82-FC37-5409-E09A-1AED193F4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A1C5-465A-4457-99DE-7F74DB6A1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825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DA5BD6-48B9-B159-7933-EDE052E9DA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9B997-7CDB-17AB-2FAB-B8D7D3603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5AD71-535B-F973-13C3-740242D3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5389-F814-4308-AED5-83E9CA04DA7C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379CD-1E12-DB6D-67F8-26791FA70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5241C-AEF5-E4C8-8C7C-0979703A6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0A1C5-465A-4457-99DE-7F74DB6A1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78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8000">
              <a:schemeClr val="accent6">
                <a:lumMod val="20000"/>
                <a:lumOff val="80000"/>
              </a:schemeClr>
            </a:gs>
            <a:gs pos="100000">
              <a:schemeClr val="accent1">
                <a:alpha val="44000"/>
                <a:lumMod val="44000"/>
                <a:lumOff val="56000"/>
              </a:schemeClr>
            </a:gs>
            <a:gs pos="100000">
              <a:schemeClr val="accent1">
                <a:lumMod val="30000"/>
                <a:lumOff val="70000"/>
                <a:alpha val="86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759127-A2FB-A798-221C-13ECBBAB1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6A164-81EF-74ED-FE16-A32FF5A31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F0AABD-32A9-520F-D8D3-7D314DB51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05389-F814-4308-AED5-83E9CA04DA7C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E3277-EB62-1A3E-D94C-8499425005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2E789-A03F-3CF6-8501-DAA13FF1A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10A1C5-465A-4457-99DE-7F74DB6A1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803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B8C88D-45BE-C64A-BE2A-F9B70B434F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5532" y="640080"/>
            <a:ext cx="4196932" cy="3566160"/>
          </a:xfrm>
        </p:spPr>
        <p:txBody>
          <a:bodyPr anchor="b">
            <a:normAutofit/>
          </a:bodyPr>
          <a:lstStyle/>
          <a:p>
            <a:pPr algn="l"/>
            <a:r>
              <a:rPr lang="zh-TW" altLang="en-US" sz="5400" b="1">
                <a:latin typeface="KaiTi" panose="02010609060101010101" pitchFamily="49" charset="-122"/>
                <a:ea typeface="KaiTi" panose="02010609060101010101" pitchFamily="49" charset="-122"/>
              </a:rPr>
              <a:t>生命翻轉的時刻</a:t>
            </a:r>
            <a:endParaRPr lang="en-US" sz="5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6E81F7-46FD-6A61-0CD8-17425C4A13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3831" y="4636008"/>
            <a:ext cx="4198634" cy="1572768"/>
          </a:xfrm>
        </p:spPr>
        <p:txBody>
          <a:bodyPr>
            <a:normAutofit/>
          </a:bodyPr>
          <a:lstStyle/>
          <a:p>
            <a:pPr algn="l"/>
            <a:r>
              <a:rPr lang="zh-TW" altLang="en-US">
                <a:latin typeface="KaiTi" panose="02010609060101010101" pitchFamily="49" charset="-122"/>
                <a:ea typeface="KaiTi" panose="02010609060101010101" pitchFamily="49" charset="-122"/>
              </a:rPr>
              <a:t>列王記上</a:t>
            </a:r>
            <a:r>
              <a:rPr lang="en-US" altLang="zh-TW">
                <a:latin typeface="KaiTi" panose="02010609060101010101" pitchFamily="49" charset="-122"/>
                <a:ea typeface="KaiTi" panose="02010609060101010101" pitchFamily="49" charset="-122"/>
              </a:rPr>
              <a:t> 3:5-9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C52ECD-BC19-819B-1845-5972EB5B6C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107" r="6283" b="-1"/>
          <a:stretch>
            <a:fillRect/>
          </a:stretch>
        </p:blipFill>
        <p:spPr>
          <a:xfrm>
            <a:off x="698545" y="1216968"/>
            <a:ext cx="5584407" cy="4561409"/>
          </a:xfrm>
          <a:custGeom>
            <a:avLst/>
            <a:gdLst/>
            <a:ahLst/>
            <a:cxnLst/>
            <a:rect l="l" t="t" r="r" b="b"/>
            <a:pathLst>
              <a:path w="5531320" h="4424065">
                <a:moveTo>
                  <a:pt x="4292328" y="3931444"/>
                </a:moveTo>
                <a:cubicBezTo>
                  <a:pt x="3830135" y="4131325"/>
                  <a:pt x="3346708" y="4259111"/>
                  <a:pt x="2855653" y="4364392"/>
                </a:cubicBezTo>
                <a:lnTo>
                  <a:pt x="2855525" y="4364392"/>
                </a:lnTo>
                <a:cubicBezTo>
                  <a:pt x="3386634" y="4394018"/>
                  <a:pt x="3853531" y="4210158"/>
                  <a:pt x="4292328" y="3931444"/>
                </a:cubicBezTo>
                <a:close/>
                <a:moveTo>
                  <a:pt x="4302118" y="3923561"/>
                </a:moveTo>
                <a:lnTo>
                  <a:pt x="4301102" y="3924959"/>
                </a:lnTo>
                <a:lnTo>
                  <a:pt x="4302881" y="3924959"/>
                </a:lnTo>
                <a:close/>
                <a:moveTo>
                  <a:pt x="3885572" y="334733"/>
                </a:moveTo>
                <a:cubicBezTo>
                  <a:pt x="4046889" y="406840"/>
                  <a:pt x="4203653" y="488713"/>
                  <a:pt x="4355013" y="579880"/>
                </a:cubicBezTo>
                <a:cubicBezTo>
                  <a:pt x="4662082" y="768063"/>
                  <a:pt x="4933803" y="995790"/>
                  <a:pt x="5144619" y="1290779"/>
                </a:cubicBezTo>
                <a:cubicBezTo>
                  <a:pt x="5314365" y="1528042"/>
                  <a:pt x="5426258" y="1789591"/>
                  <a:pt x="5468598" y="2088522"/>
                </a:cubicBezTo>
                <a:cubicBezTo>
                  <a:pt x="5479330" y="2001424"/>
                  <a:pt x="5480182" y="1913385"/>
                  <a:pt x="5471141" y="1826083"/>
                </a:cubicBezTo>
                <a:cubicBezTo>
                  <a:pt x="5455337" y="1662962"/>
                  <a:pt x="5406307" y="1504799"/>
                  <a:pt x="5327080" y="1361348"/>
                </a:cubicBezTo>
                <a:cubicBezTo>
                  <a:pt x="5206160" y="1140233"/>
                  <a:pt x="5033362" y="965782"/>
                  <a:pt x="4833354" y="816507"/>
                </a:cubicBezTo>
                <a:cubicBezTo>
                  <a:pt x="4597235" y="640276"/>
                  <a:pt x="4336322" y="509438"/>
                  <a:pt x="4063457" y="400724"/>
                </a:cubicBezTo>
                <a:cubicBezTo>
                  <a:pt x="4033360" y="388607"/>
                  <a:pt x="4003060" y="376909"/>
                  <a:pt x="3972544" y="365631"/>
                </a:cubicBezTo>
                <a:cubicBezTo>
                  <a:pt x="3943680" y="354950"/>
                  <a:pt x="3914563" y="345033"/>
                  <a:pt x="3885572" y="334733"/>
                </a:cubicBezTo>
                <a:close/>
                <a:moveTo>
                  <a:pt x="3865737" y="329520"/>
                </a:moveTo>
                <a:cubicBezTo>
                  <a:pt x="3865737" y="329520"/>
                  <a:pt x="3865737" y="330410"/>
                  <a:pt x="3866500" y="330537"/>
                </a:cubicBezTo>
                <a:lnTo>
                  <a:pt x="3869806" y="330156"/>
                </a:lnTo>
                <a:close/>
                <a:moveTo>
                  <a:pt x="2219772" y="85645"/>
                </a:moveTo>
                <a:cubicBezTo>
                  <a:pt x="2206943" y="84005"/>
                  <a:pt x="2193910" y="85264"/>
                  <a:pt x="2181627" y="89333"/>
                </a:cubicBezTo>
                <a:cubicBezTo>
                  <a:pt x="1932920" y="125113"/>
                  <a:pt x="1690800" y="197118"/>
                  <a:pt x="1462972" y="303073"/>
                </a:cubicBezTo>
                <a:cubicBezTo>
                  <a:pt x="971789" y="529528"/>
                  <a:pt x="578130" y="865460"/>
                  <a:pt x="308698" y="1338461"/>
                </a:cubicBezTo>
                <a:cubicBezTo>
                  <a:pt x="180225" y="1561852"/>
                  <a:pt x="97653" y="1808638"/>
                  <a:pt x="65840" y="2064364"/>
                </a:cubicBezTo>
                <a:cubicBezTo>
                  <a:pt x="71943" y="2050505"/>
                  <a:pt x="77284" y="2036391"/>
                  <a:pt x="82115" y="2022150"/>
                </a:cubicBezTo>
                <a:cubicBezTo>
                  <a:pt x="170104" y="1763653"/>
                  <a:pt x="279580" y="1515073"/>
                  <a:pt x="423261" y="1282260"/>
                </a:cubicBezTo>
                <a:cubicBezTo>
                  <a:pt x="630770" y="945565"/>
                  <a:pt x="895371" y="664944"/>
                  <a:pt x="1231812" y="454001"/>
                </a:cubicBezTo>
                <a:cubicBezTo>
                  <a:pt x="1535193" y="263783"/>
                  <a:pt x="1866802" y="149729"/>
                  <a:pt x="2219772" y="85645"/>
                </a:cubicBezTo>
                <a:close/>
                <a:moveTo>
                  <a:pt x="2612541" y="836"/>
                </a:moveTo>
                <a:cubicBezTo>
                  <a:pt x="2715914" y="-4250"/>
                  <a:pt x="2831240" y="14695"/>
                  <a:pt x="2946311" y="35548"/>
                </a:cubicBezTo>
                <a:cubicBezTo>
                  <a:pt x="3291652" y="98106"/>
                  <a:pt x="3631144" y="182915"/>
                  <a:pt x="3961100" y="303581"/>
                </a:cubicBezTo>
                <a:cubicBezTo>
                  <a:pt x="4278341" y="419543"/>
                  <a:pt x="4581341" y="563350"/>
                  <a:pt x="4854588" y="764502"/>
                </a:cubicBezTo>
                <a:cubicBezTo>
                  <a:pt x="5067438" y="921152"/>
                  <a:pt x="5250408" y="1105521"/>
                  <a:pt x="5377813" y="1339732"/>
                </a:cubicBezTo>
                <a:cubicBezTo>
                  <a:pt x="5459812" y="1489986"/>
                  <a:pt x="5510304" y="1655396"/>
                  <a:pt x="5526198" y="1825829"/>
                </a:cubicBezTo>
                <a:cubicBezTo>
                  <a:pt x="5538277" y="1951327"/>
                  <a:pt x="5527342" y="2074917"/>
                  <a:pt x="5510558" y="2199398"/>
                </a:cubicBezTo>
                <a:cubicBezTo>
                  <a:pt x="5502967" y="2266991"/>
                  <a:pt x="5502713" y="2335195"/>
                  <a:pt x="5509796" y="2402839"/>
                </a:cubicBezTo>
                <a:cubicBezTo>
                  <a:pt x="5534208" y="2664197"/>
                  <a:pt x="5468472" y="2926051"/>
                  <a:pt x="5323520" y="3144890"/>
                </a:cubicBezTo>
                <a:cubicBezTo>
                  <a:pt x="5201340" y="3332234"/>
                  <a:pt x="5041042" y="3491719"/>
                  <a:pt x="4853062" y="3612932"/>
                </a:cubicBezTo>
                <a:cubicBezTo>
                  <a:pt x="4671110" y="3732072"/>
                  <a:pt x="4498566" y="3864563"/>
                  <a:pt x="4316359" y="3982940"/>
                </a:cubicBezTo>
                <a:cubicBezTo>
                  <a:pt x="4019717" y="4175573"/>
                  <a:pt x="3701077" y="4317347"/>
                  <a:pt x="3352557" y="4386771"/>
                </a:cubicBezTo>
                <a:cubicBezTo>
                  <a:pt x="3160954" y="4425590"/>
                  <a:pt x="2964456" y="4434173"/>
                  <a:pt x="2770207" y="4412201"/>
                </a:cubicBezTo>
                <a:cubicBezTo>
                  <a:pt x="2685525" y="4402537"/>
                  <a:pt x="2599953" y="4402410"/>
                  <a:pt x="2514889" y="4393637"/>
                </a:cubicBezTo>
                <a:cubicBezTo>
                  <a:pt x="2307137" y="4370851"/>
                  <a:pt x="2102209" y="4327277"/>
                  <a:pt x="1903167" y="4263562"/>
                </a:cubicBezTo>
                <a:cubicBezTo>
                  <a:pt x="1560623" y="4156119"/>
                  <a:pt x="1238932" y="4006972"/>
                  <a:pt x="948393" y="3794249"/>
                </a:cubicBezTo>
                <a:cubicBezTo>
                  <a:pt x="647554" y="3573897"/>
                  <a:pt x="396813" y="3308660"/>
                  <a:pt x="223634" y="2975526"/>
                </a:cubicBezTo>
                <a:cubicBezTo>
                  <a:pt x="129454" y="2796370"/>
                  <a:pt x="67150" y="2602198"/>
                  <a:pt x="39520" y="2401695"/>
                </a:cubicBezTo>
                <a:cubicBezTo>
                  <a:pt x="34510" y="2367555"/>
                  <a:pt x="26729" y="2333872"/>
                  <a:pt x="16252" y="2300991"/>
                </a:cubicBezTo>
                <a:cubicBezTo>
                  <a:pt x="-9179" y="2218598"/>
                  <a:pt x="-24" y="2135695"/>
                  <a:pt x="11801" y="2053556"/>
                </a:cubicBezTo>
                <a:cubicBezTo>
                  <a:pt x="93686" y="1480615"/>
                  <a:pt x="377868" y="1021983"/>
                  <a:pt x="812850" y="651084"/>
                </a:cubicBezTo>
                <a:cubicBezTo>
                  <a:pt x="1176755" y="340201"/>
                  <a:pt x="1598260" y="146042"/>
                  <a:pt x="2066810" y="52586"/>
                </a:cubicBezTo>
                <a:cubicBezTo>
                  <a:pt x="2154544" y="35039"/>
                  <a:pt x="2243041" y="23087"/>
                  <a:pt x="2332046" y="14441"/>
                </a:cubicBezTo>
                <a:cubicBezTo>
                  <a:pt x="2421052" y="5794"/>
                  <a:pt x="2508913" y="2107"/>
                  <a:pt x="2612541" y="836"/>
                </a:cubicBezTo>
                <a:close/>
              </a:path>
            </a:pathLst>
          </a:cu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9" name="sketchy line">
            <a:extLst>
              <a:ext uri="{FF2B5EF4-FFF2-40B4-BE49-F238E27FC236}">
                <a16:creationId xmlns:a16="http://schemas.microsoft.com/office/drawing/2014/main" id="{3F9B0603-37C5-4312-AE4D-A3D015475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85532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06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68D39-E859-339C-70AA-FBBAD3E8B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912BB-F934-CF74-5AB9-DEC711A19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8" y="147485"/>
            <a:ext cx="11779044" cy="656303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zh-TW" altLang="en-US" sz="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b="1" dirty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1000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3200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CC72F2-17EC-FC15-A436-4C62085C217D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FDB23A-949A-5EDC-1485-B5D200A1D5A7}"/>
              </a:ext>
            </a:extLst>
          </p:cNvPr>
          <p:cNvSpPr/>
          <p:nvPr/>
        </p:nvSpPr>
        <p:spPr>
          <a:xfrm>
            <a:off x="206478" y="147485"/>
            <a:ext cx="11779044" cy="64263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那一個時刻改變了你的生命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學生</a:t>
            </a: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: I-20</a:t>
            </a: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、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獎助金、研究論文 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…</a:t>
            </a: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 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家庭：單身、結婚、小孩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 …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     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事業：升職、加薪 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…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 </a:t>
            </a: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退休：自由、安逸 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…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64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A4F2D-9E6B-7883-C4BE-AEF36ED4D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4D28E-514A-7FDC-8C5A-71B010094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8" y="147485"/>
            <a:ext cx="11779044" cy="656303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zh-TW" altLang="en-US" sz="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b="1" dirty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1000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3200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616A29-551A-1692-F033-2AC5DDB39906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39A83F-1542-F165-386B-4E0731F1F9E3}"/>
              </a:ext>
            </a:extLst>
          </p:cNvPr>
          <p:cNvSpPr/>
          <p:nvPr/>
        </p:nvSpPr>
        <p:spPr>
          <a:xfrm>
            <a:off x="516219" y="422031"/>
            <a:ext cx="6000750" cy="33575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那一個時刻翻轉了你的生命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學生</a:t>
            </a: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家庭</a:t>
            </a: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事業</a:t>
            </a: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退休</a:t>
            </a: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9EE873-4DF5-6783-E2FD-427ADDC0C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478" y="4094846"/>
            <a:ext cx="3603047" cy="26963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34110DB9-8FE8-676F-A285-67BA20E1CD70}"/>
              </a:ext>
            </a:extLst>
          </p:cNvPr>
          <p:cNvSpPr/>
          <p:nvPr/>
        </p:nvSpPr>
        <p:spPr>
          <a:xfrm flipH="1">
            <a:off x="2659858" y="1117452"/>
            <a:ext cx="4051631" cy="2883877"/>
          </a:xfrm>
          <a:prstGeom prst="cloudCallout">
            <a:avLst>
              <a:gd name="adj1" fmla="val 52932"/>
              <a:gd name="adj2" fmla="val 63685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壓力</a:t>
            </a:r>
            <a:r>
              <a:rPr kumimoji="0" lang="en-US" altLang="zh-TW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 – N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卡</a:t>
            </a:r>
            <a:endParaRPr kumimoji="0" lang="en-US" altLang="zh-TW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 </a:t>
            </a: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學業、生活工作、健康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D0A49F-C655-E60D-360F-6D7041FC3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9228" y="384760"/>
            <a:ext cx="2706776" cy="361656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8351E1-74E9-A20A-D598-32B1F0ED33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5039" y="3588480"/>
            <a:ext cx="5111600" cy="30913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BF9335C3-E2F7-AFD7-5E26-EF440B527D21}"/>
              </a:ext>
            </a:extLst>
          </p:cNvPr>
          <p:cNvSpPr/>
          <p:nvPr/>
        </p:nvSpPr>
        <p:spPr>
          <a:xfrm>
            <a:off x="6267370" y="249944"/>
            <a:ext cx="2926937" cy="2309446"/>
          </a:xfrm>
          <a:prstGeom prst="wedgeEllipseCallout">
            <a:avLst>
              <a:gd name="adj1" fmla="val -57708"/>
              <a:gd name="adj2" fmla="val 4823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工卡、綠卡</a:t>
            </a:r>
            <a:endParaRPr kumimoji="0" lang="en-US" altLang="zh-TW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信用卡、</a:t>
            </a:r>
            <a:endParaRPr kumimoji="0" lang="en-US" altLang="zh-TW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健保卡</a:t>
            </a:r>
            <a:r>
              <a:rPr kumimoji="0" lang="en-US" altLang="zh-TW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…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85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210BB-1784-B24D-3DAF-79C976BDB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25FC0-AB9A-979B-2A82-7C63BE5B6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8" y="147485"/>
            <a:ext cx="11779044" cy="656303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zh-TW" altLang="en-US" sz="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b="1" dirty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1000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3200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EBE384-DB97-9DB3-D3E0-B61EBABCBB9B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80868D-9D79-DC51-834E-CE140E866B5B}"/>
              </a:ext>
            </a:extLst>
          </p:cNvPr>
          <p:cNvSpPr/>
          <p:nvPr/>
        </p:nvSpPr>
        <p:spPr>
          <a:xfrm>
            <a:off x="486710" y="598623"/>
            <a:ext cx="11218580" cy="58607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那一個時刻改變了所羅門王的生命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所羅門王年輕即王位的挑战</a:t>
            </a: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 (</a:t>
            </a: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列王記上</a:t>
            </a: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1-2)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內部分裂：兄長亞多尼雅篡位的直接威脅</a:t>
            </a: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朝廷元老的背叛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: 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元帥</a:t>
            </a: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約押、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大祭司亞比亞他</a:t>
            </a: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年輕缺乏執政經驗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: 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現在以及未來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?</a:t>
            </a: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 </a:t>
            </a: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(</a:t>
            </a: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列王記上</a:t>
            </a: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3)</a:t>
            </a: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649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90E7A-0CC4-A429-997E-BB9331B9F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EEBDF-883D-1359-5B1C-A463DA8F1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8" y="147485"/>
            <a:ext cx="11779044" cy="6598755"/>
          </a:xfrm>
        </p:spPr>
        <p:txBody>
          <a:bodyPr>
            <a:normAutofit fontScale="32500" lnSpcReduction="20000"/>
          </a:bodyPr>
          <a:lstStyle/>
          <a:p>
            <a:pPr marL="457200" lvl="1" indent="0">
              <a:buNone/>
            </a:pPr>
            <a:endParaRPr lang="zh-TW" altLang="en-US" sz="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6200" b="1" dirty="0">
                <a:latin typeface="KaiTi" panose="02010609060101010101" pitchFamily="49" charset="-122"/>
                <a:ea typeface="KaiTi" panose="02010609060101010101" pitchFamily="49" charset="-122"/>
              </a:rPr>
              <a:t>信息经文：列王紀上</a:t>
            </a:r>
            <a:endParaRPr lang="en-US" altLang="zh-CN" sz="62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0500" b="1">
                <a:latin typeface="KaiTi" panose="02010609060101010101" pitchFamily="49" charset="-122"/>
                <a:ea typeface="KaiTi" panose="02010609060101010101" pitchFamily="49" charset="-122"/>
              </a:rPr>
              <a:t>3:5 </a:t>
            </a:r>
            <a:r>
              <a:rPr lang="zh-CN" altLang="en-US" sz="10500" b="1">
                <a:latin typeface="KaiTi" panose="02010609060101010101" pitchFamily="49" charset="-122"/>
                <a:ea typeface="KaiTi" panose="02010609060101010101" pitchFamily="49" charset="-122"/>
              </a:rPr>
              <a:t>在基遍，夜间梦中，耶和华向所罗门显现，对他说：</a:t>
            </a:r>
            <a:r>
              <a:rPr lang="en-US" altLang="zh-CN" sz="105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10500" b="1">
                <a:latin typeface="KaiTi" panose="02010609060101010101" pitchFamily="49" charset="-122"/>
                <a:ea typeface="KaiTi" panose="02010609060101010101" pitchFamily="49" charset="-122"/>
              </a:rPr>
              <a:t>「你愿我赐你甚么？你可以求。」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0500" b="1">
                <a:latin typeface="KaiTi" panose="02010609060101010101" pitchFamily="49" charset="-122"/>
                <a:ea typeface="KaiTi" panose="02010609060101010101" pitchFamily="49" charset="-122"/>
              </a:rPr>
              <a:t>3:6 </a:t>
            </a:r>
            <a:r>
              <a:rPr lang="zh-CN" altLang="en-US" sz="10500" b="1">
                <a:latin typeface="KaiTi" panose="02010609060101010101" pitchFamily="49" charset="-122"/>
                <a:ea typeface="KaiTi" panose="02010609060101010101" pitchFamily="49" charset="-122"/>
              </a:rPr>
              <a:t>所罗门说：「你仆人</a:t>
            </a:r>
            <a:r>
              <a:rPr lang="en-US" altLang="zh-CN" sz="10500" b="1">
                <a:latin typeface="KaiTi" panose="02010609060101010101" pitchFamily="49" charset="-122"/>
                <a:ea typeface="KaiTi" panose="02010609060101010101" pitchFamily="49" charset="-122"/>
              </a:rPr>
              <a:t>―</a:t>
            </a:r>
            <a:r>
              <a:rPr lang="zh-CN" altLang="en-US" sz="10500" b="1">
                <a:latin typeface="KaiTi" panose="02010609060101010101" pitchFamily="49" charset="-122"/>
                <a:ea typeface="KaiTi" panose="02010609060101010101" pitchFamily="49" charset="-122"/>
              </a:rPr>
              <a:t>我父亲大卫用诚实、公义、正直</a:t>
            </a:r>
            <a:r>
              <a:rPr lang="en-US" altLang="zh-CN" sz="105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10500" b="1">
                <a:latin typeface="KaiTi" panose="02010609060101010101" pitchFamily="49" charset="-122"/>
                <a:ea typeface="KaiTi" panose="02010609060101010101" pitchFamily="49" charset="-122"/>
              </a:rPr>
              <a:t>的心行在你面前，你就向他大施恩典，又为他存留大恩，</a:t>
            </a:r>
            <a:r>
              <a:rPr lang="en-US" altLang="zh-CN" sz="105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10500" b="1">
                <a:latin typeface="KaiTi" panose="02010609060101010101" pitchFamily="49" charset="-122"/>
                <a:ea typeface="KaiTi" panose="02010609060101010101" pitchFamily="49" charset="-122"/>
              </a:rPr>
              <a:t>赐他一个儿子坐在他的位上，正如今日一样。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0500" b="1">
                <a:latin typeface="KaiTi" panose="02010609060101010101" pitchFamily="49" charset="-122"/>
                <a:ea typeface="KaiTi" panose="02010609060101010101" pitchFamily="49" charset="-122"/>
              </a:rPr>
              <a:t>3:7 </a:t>
            </a:r>
            <a:r>
              <a:rPr lang="zh-CN" altLang="en-US" sz="10500" b="1">
                <a:latin typeface="KaiTi" panose="02010609060101010101" pitchFamily="49" charset="-122"/>
                <a:ea typeface="KaiTi" panose="02010609060101010101" pitchFamily="49" charset="-122"/>
              </a:rPr>
              <a:t>耶和华</a:t>
            </a:r>
            <a:r>
              <a:rPr lang="en-US" altLang="zh-CN" sz="10500" b="1">
                <a:latin typeface="KaiTi" panose="02010609060101010101" pitchFamily="49" charset="-122"/>
                <a:ea typeface="KaiTi" panose="02010609060101010101" pitchFamily="49" charset="-122"/>
              </a:rPr>
              <a:t>―</a:t>
            </a:r>
            <a:r>
              <a:rPr lang="zh-CN" altLang="en-US" sz="10500" b="1">
                <a:latin typeface="KaiTi" panose="02010609060101010101" pitchFamily="49" charset="-122"/>
                <a:ea typeface="KaiTi" panose="02010609060101010101" pitchFamily="49" charset="-122"/>
              </a:rPr>
              <a:t>我的　神啊，如今你使仆人接续我父亲大卫作</a:t>
            </a:r>
            <a:r>
              <a:rPr lang="en-US" altLang="zh-CN" sz="105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10500" b="1">
                <a:latin typeface="KaiTi" panose="02010609060101010101" pitchFamily="49" charset="-122"/>
                <a:ea typeface="KaiTi" panose="02010609060101010101" pitchFamily="49" charset="-122"/>
              </a:rPr>
              <a:t>王；但我是幼童，不知道应当怎样出入。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0500" b="1">
                <a:latin typeface="KaiTi" panose="02010609060101010101" pitchFamily="49" charset="-122"/>
                <a:ea typeface="KaiTi" panose="02010609060101010101" pitchFamily="49" charset="-122"/>
              </a:rPr>
              <a:t>3:8 </a:t>
            </a:r>
            <a:r>
              <a:rPr lang="zh-CN" altLang="en-US" sz="10500" b="1">
                <a:latin typeface="KaiTi" panose="02010609060101010101" pitchFamily="49" charset="-122"/>
                <a:ea typeface="KaiTi" panose="02010609060101010101" pitchFamily="49" charset="-122"/>
              </a:rPr>
              <a:t>仆人住在你所拣选的民中，这民多得不可胜数。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10500" b="1">
                <a:latin typeface="KaiTi" panose="02010609060101010101" pitchFamily="49" charset="-122"/>
                <a:ea typeface="KaiTi" panose="02010609060101010101" pitchFamily="49" charset="-122"/>
              </a:rPr>
              <a:t>3:9 </a:t>
            </a:r>
            <a:r>
              <a:rPr lang="zh-CN" altLang="en-US" sz="10500" b="1">
                <a:latin typeface="KaiTi" panose="02010609060101010101" pitchFamily="49" charset="-122"/>
                <a:ea typeface="KaiTi" panose="02010609060101010101" pitchFamily="49" charset="-122"/>
              </a:rPr>
              <a:t>所以求你赐我智慧，可以判断你的民，能辨别是非。不</a:t>
            </a:r>
            <a:r>
              <a:rPr lang="en-US" altLang="zh-CN" sz="105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10500" b="1">
                <a:latin typeface="KaiTi" panose="02010609060101010101" pitchFamily="49" charset="-122"/>
                <a:ea typeface="KaiTi" panose="02010609060101010101" pitchFamily="49" charset="-122"/>
              </a:rPr>
              <a:t>然，谁能判断这众多的民呢？」</a:t>
            </a:r>
            <a:endParaRPr lang="en-US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47FE5B-54BB-07F5-2EF8-6C9C3A046129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103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34086-0AD5-5751-8742-132F3925A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E7BDA-F774-9FAD-DB3D-122E45FB2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81" y="253491"/>
            <a:ext cx="11613974" cy="510395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 altLang="zh-TW" sz="1100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lvl="0" indent="0" algn="ctr">
              <a:buNone/>
            </a:pPr>
            <a:r>
              <a:rPr lang="zh-TW" altLang="en-US" sz="4300" b="1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生命翻轉的時刻</a:t>
            </a:r>
            <a:r>
              <a:rPr lang="zh-CN" altLang="en-US" sz="4300" b="1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CN" sz="4300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lvl="0" indent="0" algn="ctr">
              <a:buNone/>
            </a:pPr>
            <a:r>
              <a:rPr lang="zh-CN" altLang="en-US" sz="3000" b="1">
                <a:latin typeface="KaiTi" panose="02010609060101010101" pitchFamily="49" charset="-122"/>
                <a:ea typeface="KaiTi" panose="02010609060101010101" pitchFamily="49" charset="-122"/>
              </a:rPr>
              <a:t>列王記上 </a:t>
            </a:r>
            <a:r>
              <a:rPr lang="en-US" altLang="zh-CN" sz="3000" b="1">
                <a:latin typeface="KaiTi" panose="02010609060101010101" pitchFamily="49" charset="-122"/>
                <a:ea typeface="KaiTi" panose="02010609060101010101" pitchFamily="49" charset="-122"/>
              </a:rPr>
              <a:t>3:5-9</a:t>
            </a:r>
          </a:p>
          <a:p>
            <a:pPr lvl="0" algn="ctr">
              <a:buFont typeface="Wingdings" panose="05000000000000000000" pitchFamily="2" charset="2"/>
              <a:buChar char="Ø"/>
            </a:pPr>
            <a:endParaRPr lang="en-US" altLang="zh-TW" sz="9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1" algn="ctr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zh-TW" sz="4000" b="1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000" b="1">
                <a:latin typeface="KaiTi" panose="02010609060101010101" pitchFamily="49" charset="-122"/>
                <a:ea typeface="KaiTi" panose="02010609060101010101" pitchFamily="49" charset="-122"/>
              </a:rPr>
              <a:t>神的顯現：恩典邀請的時刻</a:t>
            </a:r>
            <a:endParaRPr lang="en-US" altLang="zh-TW" sz="4000" b="1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1" algn="ctr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zh-TW" altLang="en-US" sz="4000" b="1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1" algn="ctr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zh-TW" sz="4000" b="1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4000" b="1">
                <a:latin typeface="KaiTi" panose="02010609060101010101" pitchFamily="49" charset="-122"/>
                <a:ea typeface="KaiTi" panose="02010609060101010101" pitchFamily="49" charset="-122"/>
              </a:rPr>
              <a:t>所羅門</a:t>
            </a:r>
            <a:r>
              <a:rPr lang="zh-TW" altLang="en-US" sz="4000" b="1">
                <a:latin typeface="KaiTi" panose="02010609060101010101" pitchFamily="49" charset="-122"/>
                <a:ea typeface="KaiTi" panose="02010609060101010101" pitchFamily="49" charset="-122"/>
              </a:rPr>
              <a:t>真實的認知：坦誠告白的時刻</a:t>
            </a:r>
            <a:endParaRPr lang="en-US" altLang="zh-TW" sz="4000" b="1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1" algn="ctr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zh-TW" altLang="en-US" sz="4000" b="1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1" algn="ctr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zh-TW" sz="4000" b="1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4000" b="1">
                <a:latin typeface="KaiTi" panose="02010609060101010101" pitchFamily="49" charset="-122"/>
                <a:ea typeface="KaiTi" panose="02010609060101010101" pitchFamily="49" charset="-122"/>
              </a:rPr>
              <a:t>所羅門仰望神：明智祈求的時刻</a:t>
            </a:r>
            <a:endParaRPr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Clr>
                <a:schemeClr val="tx1"/>
              </a:buClr>
              <a:buSzPct val="100000"/>
              <a:buNone/>
            </a:pPr>
            <a:endParaRPr lang="zh-TW" alt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9D2D50-0620-8028-A1D1-932CD998C4C8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Arrow: Curved Left 1">
            <a:extLst>
              <a:ext uri="{FF2B5EF4-FFF2-40B4-BE49-F238E27FC236}">
                <a16:creationId xmlns:a16="http://schemas.microsoft.com/office/drawing/2014/main" id="{A9E80C91-0757-B09A-2D7E-C14380FD7E04}"/>
              </a:ext>
            </a:extLst>
          </p:cNvPr>
          <p:cNvSpPr/>
          <p:nvPr/>
        </p:nvSpPr>
        <p:spPr>
          <a:xfrm rot="19211377">
            <a:off x="9958116" y="1713669"/>
            <a:ext cx="731520" cy="1746983"/>
          </a:xfrm>
          <a:prstGeom prst="curvedLef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A4D2F524-1B96-BEBC-C48C-3FB6EF4B0B0C}"/>
              </a:ext>
            </a:extLst>
          </p:cNvPr>
          <p:cNvSpPr/>
          <p:nvPr/>
        </p:nvSpPr>
        <p:spPr>
          <a:xfrm rot="762559">
            <a:off x="10439286" y="3551396"/>
            <a:ext cx="731520" cy="1746983"/>
          </a:xfrm>
          <a:prstGeom prst="curvedLef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02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E4883-36D2-AA9B-3335-91A342B04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4E143-C572-063D-3E95-1B2BAD65E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8" y="147485"/>
            <a:ext cx="11779044" cy="6065745"/>
          </a:xfrm>
        </p:spPr>
        <p:txBody>
          <a:bodyPr>
            <a:normAutofit fontScale="40000" lnSpcReduction="20000"/>
          </a:bodyPr>
          <a:lstStyle/>
          <a:p>
            <a:pPr marL="457200" lvl="1" indent="0">
              <a:buNone/>
            </a:pPr>
            <a:endParaRPr lang="zh-TW" altLang="en-US" sz="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6200" b="1" dirty="0">
                <a:latin typeface="KaiTi" panose="02010609060101010101" pitchFamily="49" charset="-122"/>
                <a:ea typeface="KaiTi" panose="02010609060101010101" pitchFamily="49" charset="-122"/>
              </a:rPr>
              <a:t>信息经</a:t>
            </a:r>
            <a:r>
              <a:rPr lang="zh-CN" altLang="en-US" sz="6200" b="1">
                <a:latin typeface="KaiTi" panose="02010609060101010101" pitchFamily="49" charset="-122"/>
                <a:ea typeface="KaiTi" panose="02010609060101010101" pitchFamily="49" charset="-122"/>
              </a:rPr>
              <a:t>文：</a:t>
            </a:r>
            <a:r>
              <a:rPr lang="zh-TW" altLang="en-US" sz="9000" b="1">
                <a:solidFill>
                  <a:srgbClr val="C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恩典邀請的時刻</a:t>
            </a:r>
            <a:endParaRPr lang="en-US" altLang="zh-CN" sz="9000" b="1" dirty="0">
              <a:solidFill>
                <a:srgbClr val="C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9000" b="1">
                <a:latin typeface="KaiTi" panose="02010609060101010101" pitchFamily="49" charset="-122"/>
                <a:ea typeface="KaiTi" panose="02010609060101010101" pitchFamily="49" charset="-122"/>
              </a:rPr>
              <a:t>3:5 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在基遍，夜间梦中，耶和华向所罗门显现，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对他说：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「你愿我赐你甚么？你可以求。」</a:t>
            </a:r>
            <a:endParaRPr lang="en-US" altLang="zh-CN" sz="9000" b="1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TW" sz="2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TW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3:4 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所罗门王上基遍去献祭 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  <a:sym typeface="Wingdings" panose="05000000000000000000" pitchFamily="2" charset="2"/>
              </a:rPr>
              <a:t> </a:t>
            </a:r>
            <a:r>
              <a:rPr lang="zh-TW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與神親近</a:t>
            </a:r>
            <a:endParaRPr lang="en-US" altLang="zh-TW" sz="9000" b="1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TW" sz="9000" b="1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神的顯現 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  <a:sym typeface="Wingdings" panose="05000000000000000000" pitchFamily="2" charset="2"/>
              </a:rPr>
              <a:t> </a:t>
            </a:r>
            <a:r>
              <a:rPr lang="zh-TW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主動施恩</a:t>
            </a:r>
            <a:endParaRPr lang="en-US" altLang="zh-CN" sz="9000" b="1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  <a:sym typeface="Wingdings" panose="05000000000000000000" pitchFamily="2" charset="2"/>
              </a:rPr>
              <a:t>  </a:t>
            </a:r>
            <a:r>
              <a:rPr lang="zh-TW" altLang="en-US" sz="9000" b="1">
                <a:latin typeface="KaiTi" panose="02010609060101010101" pitchFamily="49" charset="-122"/>
                <a:ea typeface="KaiTi" panose="02010609060101010101" pitchFamily="49" charset="-122"/>
                <a:sym typeface="Wingdings" panose="05000000000000000000" pitchFamily="2" charset="2"/>
              </a:rPr>
              <a:t>在所羅門開口之前，神先開口了</a:t>
            </a:r>
            <a:endParaRPr lang="en-US" altLang="zh-TW" sz="9000" b="1">
              <a:latin typeface="KaiTi" panose="02010609060101010101" pitchFamily="49" charset="-122"/>
              <a:ea typeface="KaiTi" panose="02010609060101010101" pitchFamily="49" charset="-122"/>
              <a:sym typeface="Wingdings" panose="05000000000000000000" pitchFamily="2" charset="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9000" b="1">
                <a:latin typeface="KaiTi" panose="02010609060101010101" pitchFamily="49" charset="-122"/>
                <a:ea typeface="KaiTi" panose="02010609060101010101" pitchFamily="49" charset="-122"/>
                <a:sym typeface="Wingdings" panose="05000000000000000000" pitchFamily="2" charset="2"/>
              </a:rPr>
              <a:t>  </a:t>
            </a:r>
            <a:r>
              <a:rPr lang="zh-TW" altLang="en-US" sz="9000" b="1">
                <a:latin typeface="KaiTi" panose="02010609060101010101" pitchFamily="49" charset="-122"/>
                <a:ea typeface="KaiTi" panose="02010609060101010101" pitchFamily="49" charset="-122"/>
                <a:sym typeface="Wingdings" panose="05000000000000000000" pitchFamily="2" charset="2"/>
              </a:rPr>
              <a:t>在所羅門祈求之前，神先發出了邀請</a:t>
            </a:r>
            <a:endParaRPr lang="en-US" altLang="zh-TW" sz="9000" b="1">
              <a:latin typeface="KaiTi" panose="02010609060101010101" pitchFamily="49" charset="-122"/>
              <a:ea typeface="KaiTi" panose="02010609060101010101" pitchFamily="49" charset="-122"/>
              <a:sym typeface="Wingdings" panose="05000000000000000000" pitchFamily="2" charset="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9000" b="1">
                <a:latin typeface="KaiTi" panose="02010609060101010101" pitchFamily="49" charset="-122"/>
                <a:ea typeface="KaiTi" panose="02010609060101010101" pitchFamily="49" charset="-122"/>
                <a:sym typeface="Wingdings" panose="05000000000000000000" pitchFamily="2" charset="2"/>
              </a:rPr>
              <a:t>  </a:t>
            </a:r>
            <a:r>
              <a:rPr lang="zh-TW" altLang="en-US" sz="9000" b="1">
                <a:latin typeface="KaiTi" panose="02010609060101010101" pitchFamily="49" charset="-122"/>
                <a:ea typeface="KaiTi" panose="02010609060101010101" pitchFamily="49" charset="-122"/>
                <a:sym typeface="Wingdings" panose="05000000000000000000" pitchFamily="2" charset="2"/>
              </a:rPr>
              <a:t>神先彰顯了恩典 </a:t>
            </a:r>
            <a:r>
              <a:rPr lang="en-US" altLang="zh-TW" sz="9000" b="1">
                <a:latin typeface="KaiTi" panose="02010609060101010101" pitchFamily="49" charset="-122"/>
                <a:ea typeface="KaiTi" panose="02010609060101010101" pitchFamily="49" charset="-122"/>
                <a:sym typeface="Wingdings" panose="05000000000000000000" pitchFamily="2" charset="2"/>
              </a:rPr>
              <a:t>- </a:t>
            </a:r>
            <a:r>
              <a:rPr lang="zh-TW" altLang="en-US" sz="9000" b="1">
                <a:latin typeface="KaiTi" panose="02010609060101010101" pitchFamily="49" charset="-122"/>
                <a:ea typeface="KaiTi" panose="02010609060101010101" pitchFamily="49" charset="-122"/>
                <a:sym typeface="Wingdings" panose="05000000000000000000" pitchFamily="2" charset="2"/>
              </a:rPr>
              <a:t>神的大能、慷慨</a:t>
            </a:r>
            <a:endParaRPr lang="en-US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ED008C-0B8E-896A-2CAA-FFA00FB37004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7E0B69-BA28-AB48-01D0-9FE21686B726}"/>
              </a:ext>
            </a:extLst>
          </p:cNvPr>
          <p:cNvSpPr/>
          <p:nvPr/>
        </p:nvSpPr>
        <p:spPr>
          <a:xfrm>
            <a:off x="253358" y="917455"/>
            <a:ext cx="11779043" cy="122786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58484D-D5F5-5220-CE0F-6887C94E8026}"/>
              </a:ext>
            </a:extLst>
          </p:cNvPr>
          <p:cNvSpPr/>
          <p:nvPr/>
        </p:nvSpPr>
        <p:spPr>
          <a:xfrm>
            <a:off x="6752492" y="1094509"/>
            <a:ext cx="2860431" cy="436880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1C56423-7868-9F68-1546-71BF0AEF92D5}"/>
              </a:ext>
            </a:extLst>
          </p:cNvPr>
          <p:cNvSpPr/>
          <p:nvPr/>
        </p:nvSpPr>
        <p:spPr>
          <a:xfrm>
            <a:off x="97380" y="3868615"/>
            <a:ext cx="12012559" cy="2841900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我們愛，因為神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先愛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我們。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（翰一 </a:t>
            </a:r>
            <a:r>
              <a:rPr kumimoji="0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4:19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）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惟有基督在我們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還作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罪人 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為我們死，神的愛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…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顯明了</a:t>
            </a: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。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（羅 </a:t>
            </a:r>
            <a:r>
              <a:rPr kumimoji="0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5:8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）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凡勞苦擔重擔的人，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可以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到我這裡來，我就使你們得安息。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（太 </a:t>
            </a:r>
            <a:r>
              <a:rPr kumimoji="0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11:28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）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73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58CB4-6157-4838-198F-1C80FA367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8F5A4-B1F6-2022-B014-6F7195FBA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8" y="147486"/>
            <a:ext cx="11779044" cy="3066236"/>
          </a:xfrm>
        </p:spPr>
        <p:txBody>
          <a:bodyPr>
            <a:normAutofit fontScale="40000" lnSpcReduction="20000"/>
          </a:bodyPr>
          <a:lstStyle/>
          <a:p>
            <a:pPr marL="457200" lvl="1" indent="0">
              <a:buNone/>
            </a:pPr>
            <a:endParaRPr lang="zh-TW" altLang="en-US" sz="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6200" b="1" dirty="0">
                <a:latin typeface="KaiTi" panose="02010609060101010101" pitchFamily="49" charset="-122"/>
                <a:ea typeface="KaiTi" panose="02010609060101010101" pitchFamily="49" charset="-122"/>
              </a:rPr>
              <a:t>信息经</a:t>
            </a:r>
            <a:r>
              <a:rPr lang="zh-CN" altLang="en-US" sz="6200" b="1">
                <a:latin typeface="KaiTi" panose="02010609060101010101" pitchFamily="49" charset="-122"/>
                <a:ea typeface="KaiTi" panose="02010609060101010101" pitchFamily="49" charset="-122"/>
              </a:rPr>
              <a:t>文：</a:t>
            </a:r>
            <a:r>
              <a:rPr lang="zh-TW" altLang="en-US" sz="9000" b="1">
                <a:solidFill>
                  <a:srgbClr val="C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恩典邀請的時刻</a:t>
            </a:r>
            <a:endParaRPr lang="en-US" altLang="zh-CN" sz="9000" b="1" dirty="0">
              <a:solidFill>
                <a:srgbClr val="C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9000" b="1">
                <a:latin typeface="KaiTi" panose="02010609060101010101" pitchFamily="49" charset="-122"/>
                <a:ea typeface="KaiTi" panose="02010609060101010101" pitchFamily="49" charset="-122"/>
              </a:rPr>
              <a:t>3:5 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在基遍，夜间梦中，耶和华向所罗门显现，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对他说：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「你愿我赐你甚么？你可以求。」</a:t>
            </a:r>
            <a:endParaRPr lang="en-US" altLang="zh-CN" sz="9000" b="1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TW" sz="2000" b="1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TW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DAFE51-A237-AB72-CD64-1CAED1F94095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BBD1F-9AC4-1C0A-0CF2-CAD180058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2796" y="3392826"/>
            <a:ext cx="2485064" cy="33176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7236442-41BB-2078-5EE7-2FE168014150}"/>
              </a:ext>
            </a:extLst>
          </p:cNvPr>
          <p:cNvSpPr/>
          <p:nvPr/>
        </p:nvSpPr>
        <p:spPr>
          <a:xfrm>
            <a:off x="253358" y="917455"/>
            <a:ext cx="11779043" cy="122786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82A989-228C-0589-8216-A9C868A777EC}"/>
              </a:ext>
            </a:extLst>
          </p:cNvPr>
          <p:cNvSpPr/>
          <p:nvPr/>
        </p:nvSpPr>
        <p:spPr>
          <a:xfrm>
            <a:off x="1702190" y="1606062"/>
            <a:ext cx="2283656" cy="53926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11D97-8D8A-364C-01F0-75C1ED4C55EB}"/>
              </a:ext>
            </a:extLst>
          </p:cNvPr>
          <p:cNvSpPr/>
          <p:nvPr/>
        </p:nvSpPr>
        <p:spPr>
          <a:xfrm>
            <a:off x="5793544" y="1606062"/>
            <a:ext cx="1371600" cy="436880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358DD3-91D9-CF02-1302-608564F99BF5}"/>
              </a:ext>
            </a:extLst>
          </p:cNvPr>
          <p:cNvSpPr/>
          <p:nvPr/>
        </p:nvSpPr>
        <p:spPr>
          <a:xfrm>
            <a:off x="253358" y="2367743"/>
            <a:ext cx="9362212" cy="1615948"/>
          </a:xfrm>
          <a:prstGeom prst="rect">
            <a:avLst/>
          </a:prstGeom>
          <a:solidFill>
            <a:srgbClr val="7030A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地位的認定 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- 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決定我們如何面對恩典的邀請的時刻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 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誰是主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? 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我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(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所羅門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)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是何人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?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F6F70C-1602-5B82-46B0-A30F3AC655F5}"/>
              </a:ext>
            </a:extLst>
          </p:cNvPr>
          <p:cNvSpPr/>
          <p:nvPr/>
        </p:nvSpPr>
        <p:spPr>
          <a:xfrm>
            <a:off x="253358" y="4338877"/>
            <a:ext cx="8257596" cy="223776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《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阿拉丁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》- 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神燈精靈（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Genie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）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主人，請說出您的願望，我將竭盡全力為您實現！願望 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- 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命令</a:t>
            </a:r>
          </a:p>
        </p:txBody>
      </p:sp>
    </p:spTree>
    <p:extLst>
      <p:ext uri="{BB962C8B-B14F-4D97-AF65-F5344CB8AC3E}">
        <p14:creationId xmlns:p14="http://schemas.microsoft.com/office/powerpoint/2010/main" val="84183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D8CBC-C833-FFD7-E338-1975A029E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BDE17-AE30-060C-4498-86BF68EB7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8" y="147485"/>
            <a:ext cx="11779044" cy="6065745"/>
          </a:xfrm>
        </p:spPr>
        <p:txBody>
          <a:bodyPr>
            <a:normAutofit fontScale="40000" lnSpcReduction="20000"/>
          </a:bodyPr>
          <a:lstStyle/>
          <a:p>
            <a:pPr marL="457200" lvl="1" indent="0">
              <a:buNone/>
            </a:pPr>
            <a:endParaRPr lang="zh-TW" altLang="en-US" sz="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6200" b="1" dirty="0">
                <a:latin typeface="KaiTi" panose="02010609060101010101" pitchFamily="49" charset="-122"/>
                <a:ea typeface="KaiTi" panose="02010609060101010101" pitchFamily="49" charset="-122"/>
              </a:rPr>
              <a:t>信息经</a:t>
            </a:r>
            <a:r>
              <a:rPr lang="zh-CN" altLang="en-US" sz="6200" b="1">
                <a:latin typeface="KaiTi" panose="02010609060101010101" pitchFamily="49" charset="-122"/>
                <a:ea typeface="KaiTi" panose="02010609060101010101" pitchFamily="49" charset="-122"/>
              </a:rPr>
              <a:t>文：</a:t>
            </a:r>
            <a:r>
              <a:rPr lang="zh-TW" altLang="en-US" sz="9000" b="1">
                <a:solidFill>
                  <a:srgbClr val="C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坦誠告白的時刻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3:6 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所罗门说：「你仆人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―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我父亲大卫用诚实、公义、正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直的心行在你面前，你就向他大施恩典，又为他存留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大恩，赐他一个儿子坐在他的位上，正如今日一样。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3:7 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耶和华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―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我的　神啊，如今你使仆人接续我父亲大卫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作王；但我是幼童，不知道应当怎样出入。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3:8 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仆人住在你所拣选的民中，这民多得不可胜数。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5BD205-E0FA-F988-F53E-5147A9D8AB8D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BC840-8FFD-0C73-1925-156CB2B922F7}"/>
              </a:ext>
            </a:extLst>
          </p:cNvPr>
          <p:cNvSpPr/>
          <p:nvPr/>
        </p:nvSpPr>
        <p:spPr>
          <a:xfrm>
            <a:off x="253358" y="917454"/>
            <a:ext cx="11779043" cy="385383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3B5826-B960-9269-0E04-6DBBDF8512A8}"/>
              </a:ext>
            </a:extLst>
          </p:cNvPr>
          <p:cNvSpPr/>
          <p:nvPr/>
        </p:nvSpPr>
        <p:spPr>
          <a:xfrm>
            <a:off x="1624818" y="4982425"/>
            <a:ext cx="8363104" cy="1609175"/>
          </a:xfrm>
          <a:prstGeom prst="rect">
            <a:avLst/>
          </a:prstGeom>
          <a:solidFill>
            <a:srgbClr val="7030A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地位的認定 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  <a:sym typeface="Wingdings" panose="05000000000000000000" pitchFamily="2" charset="2"/>
            </a:endParaRPr>
          </a:p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耶和华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―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我的　神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  <a:sym typeface="Wingdings" panose="05000000000000000000" pitchFamily="2" charset="2"/>
            </a:endParaRPr>
          </a:p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我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(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所羅門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)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是仆人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F1405A-754E-07F3-F764-14EBEC77CE0A}"/>
              </a:ext>
            </a:extLst>
          </p:cNvPr>
          <p:cNvSpPr/>
          <p:nvPr/>
        </p:nvSpPr>
        <p:spPr>
          <a:xfrm>
            <a:off x="3894405" y="1090188"/>
            <a:ext cx="1371600" cy="436880"/>
          </a:xfrm>
          <a:custGeom>
            <a:avLst/>
            <a:gdLst>
              <a:gd name="connsiteX0" fmla="*/ 0 w 1371600"/>
              <a:gd name="connsiteY0" fmla="*/ 0 h 436880"/>
              <a:gd name="connsiteX1" fmla="*/ 484632 w 1371600"/>
              <a:gd name="connsiteY1" fmla="*/ 0 h 436880"/>
              <a:gd name="connsiteX2" fmla="*/ 941832 w 1371600"/>
              <a:gd name="connsiteY2" fmla="*/ 0 h 436880"/>
              <a:gd name="connsiteX3" fmla="*/ 1371600 w 1371600"/>
              <a:gd name="connsiteY3" fmla="*/ 0 h 436880"/>
              <a:gd name="connsiteX4" fmla="*/ 1371600 w 1371600"/>
              <a:gd name="connsiteY4" fmla="*/ 436880 h 436880"/>
              <a:gd name="connsiteX5" fmla="*/ 914400 w 1371600"/>
              <a:gd name="connsiteY5" fmla="*/ 436880 h 436880"/>
              <a:gd name="connsiteX6" fmla="*/ 484632 w 1371600"/>
              <a:gd name="connsiteY6" fmla="*/ 436880 h 436880"/>
              <a:gd name="connsiteX7" fmla="*/ 0 w 1371600"/>
              <a:gd name="connsiteY7" fmla="*/ 436880 h 436880"/>
              <a:gd name="connsiteX8" fmla="*/ 0 w 1371600"/>
              <a:gd name="connsiteY8" fmla="*/ 0 h 436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1600" h="436880" extrusionOk="0">
                <a:moveTo>
                  <a:pt x="0" y="0"/>
                </a:moveTo>
                <a:cubicBezTo>
                  <a:pt x="136669" y="-22866"/>
                  <a:pt x="243585" y="55913"/>
                  <a:pt x="484632" y="0"/>
                </a:cubicBezTo>
                <a:cubicBezTo>
                  <a:pt x="725679" y="-55913"/>
                  <a:pt x="797068" y="17248"/>
                  <a:pt x="941832" y="0"/>
                </a:cubicBezTo>
                <a:cubicBezTo>
                  <a:pt x="1086596" y="-17248"/>
                  <a:pt x="1203412" y="738"/>
                  <a:pt x="1371600" y="0"/>
                </a:cubicBezTo>
                <a:cubicBezTo>
                  <a:pt x="1418266" y="119791"/>
                  <a:pt x="1329292" y="257153"/>
                  <a:pt x="1371600" y="436880"/>
                </a:cubicBezTo>
                <a:cubicBezTo>
                  <a:pt x="1266133" y="467918"/>
                  <a:pt x="1015004" y="436868"/>
                  <a:pt x="914400" y="436880"/>
                </a:cubicBezTo>
                <a:cubicBezTo>
                  <a:pt x="813796" y="436892"/>
                  <a:pt x="622774" y="422928"/>
                  <a:pt x="484632" y="436880"/>
                </a:cubicBezTo>
                <a:cubicBezTo>
                  <a:pt x="346490" y="450832"/>
                  <a:pt x="171139" y="388067"/>
                  <a:pt x="0" y="436880"/>
                </a:cubicBezTo>
                <a:cubicBezTo>
                  <a:pt x="-33166" y="240740"/>
                  <a:pt x="44006" y="114371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5CF0CC-4322-DD0D-AA98-35B36CD94897}"/>
              </a:ext>
            </a:extLst>
          </p:cNvPr>
          <p:cNvSpPr/>
          <p:nvPr/>
        </p:nvSpPr>
        <p:spPr>
          <a:xfrm>
            <a:off x="7666892" y="2844372"/>
            <a:ext cx="949570" cy="436880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E4CB66-A3BC-1B79-AD19-6A1BA2888E82}"/>
              </a:ext>
            </a:extLst>
          </p:cNvPr>
          <p:cNvSpPr/>
          <p:nvPr/>
        </p:nvSpPr>
        <p:spPr>
          <a:xfrm>
            <a:off x="1116036" y="4113362"/>
            <a:ext cx="1017564" cy="436880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8DFBF7-C003-0E38-EAE7-CE16C2000750}"/>
              </a:ext>
            </a:extLst>
          </p:cNvPr>
          <p:cNvSpPr/>
          <p:nvPr/>
        </p:nvSpPr>
        <p:spPr>
          <a:xfrm>
            <a:off x="4344415" y="2091770"/>
            <a:ext cx="1134795" cy="541468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07BB6D-8BE2-1BD8-E994-B38EE03E17BA}"/>
              </a:ext>
            </a:extLst>
          </p:cNvPr>
          <p:cNvSpPr/>
          <p:nvPr/>
        </p:nvSpPr>
        <p:spPr>
          <a:xfrm>
            <a:off x="1233267" y="2844372"/>
            <a:ext cx="3678702" cy="436880"/>
          </a:xfrm>
          <a:custGeom>
            <a:avLst/>
            <a:gdLst>
              <a:gd name="connsiteX0" fmla="*/ 0 w 3678702"/>
              <a:gd name="connsiteY0" fmla="*/ 0 h 436880"/>
              <a:gd name="connsiteX1" fmla="*/ 562316 w 3678702"/>
              <a:gd name="connsiteY1" fmla="*/ 0 h 436880"/>
              <a:gd name="connsiteX2" fmla="*/ 1051058 w 3678702"/>
              <a:gd name="connsiteY2" fmla="*/ 0 h 436880"/>
              <a:gd name="connsiteX3" fmla="*/ 1539800 w 3678702"/>
              <a:gd name="connsiteY3" fmla="*/ 0 h 436880"/>
              <a:gd name="connsiteX4" fmla="*/ 2028541 w 3678702"/>
              <a:gd name="connsiteY4" fmla="*/ 0 h 436880"/>
              <a:gd name="connsiteX5" fmla="*/ 2627644 w 3678702"/>
              <a:gd name="connsiteY5" fmla="*/ 0 h 436880"/>
              <a:gd name="connsiteX6" fmla="*/ 3116386 w 3678702"/>
              <a:gd name="connsiteY6" fmla="*/ 0 h 436880"/>
              <a:gd name="connsiteX7" fmla="*/ 3678702 w 3678702"/>
              <a:gd name="connsiteY7" fmla="*/ 0 h 436880"/>
              <a:gd name="connsiteX8" fmla="*/ 3678702 w 3678702"/>
              <a:gd name="connsiteY8" fmla="*/ 436880 h 436880"/>
              <a:gd name="connsiteX9" fmla="*/ 3079599 w 3678702"/>
              <a:gd name="connsiteY9" fmla="*/ 436880 h 436880"/>
              <a:gd name="connsiteX10" fmla="*/ 2627644 w 3678702"/>
              <a:gd name="connsiteY10" fmla="*/ 436880 h 436880"/>
              <a:gd name="connsiteX11" fmla="*/ 2175689 w 3678702"/>
              <a:gd name="connsiteY11" fmla="*/ 436880 h 436880"/>
              <a:gd name="connsiteX12" fmla="*/ 1576587 w 3678702"/>
              <a:gd name="connsiteY12" fmla="*/ 436880 h 436880"/>
              <a:gd name="connsiteX13" fmla="*/ 1051058 w 3678702"/>
              <a:gd name="connsiteY13" fmla="*/ 436880 h 436880"/>
              <a:gd name="connsiteX14" fmla="*/ 488742 w 3678702"/>
              <a:gd name="connsiteY14" fmla="*/ 436880 h 436880"/>
              <a:gd name="connsiteX15" fmla="*/ 0 w 3678702"/>
              <a:gd name="connsiteY15" fmla="*/ 436880 h 436880"/>
              <a:gd name="connsiteX16" fmla="*/ 0 w 3678702"/>
              <a:gd name="connsiteY16" fmla="*/ 0 h 436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8702" h="436880" extrusionOk="0">
                <a:moveTo>
                  <a:pt x="0" y="0"/>
                </a:moveTo>
                <a:cubicBezTo>
                  <a:pt x="259914" y="-57417"/>
                  <a:pt x="347435" y="53025"/>
                  <a:pt x="562316" y="0"/>
                </a:cubicBezTo>
                <a:cubicBezTo>
                  <a:pt x="777197" y="-53025"/>
                  <a:pt x="843653" y="12079"/>
                  <a:pt x="1051058" y="0"/>
                </a:cubicBezTo>
                <a:cubicBezTo>
                  <a:pt x="1258463" y="-12079"/>
                  <a:pt x="1364468" y="47485"/>
                  <a:pt x="1539800" y="0"/>
                </a:cubicBezTo>
                <a:cubicBezTo>
                  <a:pt x="1715132" y="-47485"/>
                  <a:pt x="1818147" y="22228"/>
                  <a:pt x="2028541" y="0"/>
                </a:cubicBezTo>
                <a:cubicBezTo>
                  <a:pt x="2238935" y="-22228"/>
                  <a:pt x="2465576" y="18295"/>
                  <a:pt x="2627644" y="0"/>
                </a:cubicBezTo>
                <a:cubicBezTo>
                  <a:pt x="2789712" y="-18295"/>
                  <a:pt x="2878614" y="2726"/>
                  <a:pt x="3116386" y="0"/>
                </a:cubicBezTo>
                <a:cubicBezTo>
                  <a:pt x="3354158" y="-2726"/>
                  <a:pt x="3429005" y="3299"/>
                  <a:pt x="3678702" y="0"/>
                </a:cubicBezTo>
                <a:cubicBezTo>
                  <a:pt x="3723125" y="106452"/>
                  <a:pt x="3675913" y="248466"/>
                  <a:pt x="3678702" y="436880"/>
                </a:cubicBezTo>
                <a:cubicBezTo>
                  <a:pt x="3420831" y="481510"/>
                  <a:pt x="3340596" y="412525"/>
                  <a:pt x="3079599" y="436880"/>
                </a:cubicBezTo>
                <a:cubicBezTo>
                  <a:pt x="2818602" y="461235"/>
                  <a:pt x="2719153" y="392249"/>
                  <a:pt x="2627644" y="436880"/>
                </a:cubicBezTo>
                <a:cubicBezTo>
                  <a:pt x="2536135" y="481511"/>
                  <a:pt x="2313836" y="425928"/>
                  <a:pt x="2175689" y="436880"/>
                </a:cubicBezTo>
                <a:cubicBezTo>
                  <a:pt x="2037542" y="447832"/>
                  <a:pt x="1720815" y="368679"/>
                  <a:pt x="1576587" y="436880"/>
                </a:cubicBezTo>
                <a:cubicBezTo>
                  <a:pt x="1432359" y="505081"/>
                  <a:pt x="1216509" y="390469"/>
                  <a:pt x="1051058" y="436880"/>
                </a:cubicBezTo>
                <a:cubicBezTo>
                  <a:pt x="885607" y="483291"/>
                  <a:pt x="627287" y="379746"/>
                  <a:pt x="488742" y="436880"/>
                </a:cubicBezTo>
                <a:cubicBezTo>
                  <a:pt x="350197" y="494014"/>
                  <a:pt x="177191" y="386267"/>
                  <a:pt x="0" y="436880"/>
                </a:cubicBezTo>
                <a:cubicBezTo>
                  <a:pt x="-30169" y="271419"/>
                  <a:pt x="25955" y="129289"/>
                  <a:pt x="0" y="0"/>
                </a:cubicBezTo>
                <a:close/>
              </a:path>
            </a:pathLst>
          </a:custGeom>
          <a:noFill/>
          <a:ln w="57150">
            <a:solidFill>
              <a:srgbClr val="0000FF"/>
            </a:solidFill>
            <a:extLst>
              <a:ext uri="{C807C97D-BFC1-408E-A445-0C87EB9F89A2}">
                <ask:lineSketchStyleProps xmlns:ask="http://schemas.microsoft.com/office/drawing/2018/sketchyshapes" sd="305353155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Arrow: Curved Left 11">
            <a:extLst>
              <a:ext uri="{FF2B5EF4-FFF2-40B4-BE49-F238E27FC236}">
                <a16:creationId xmlns:a16="http://schemas.microsoft.com/office/drawing/2014/main" id="{E4B68D81-1212-62CB-DEC2-DD2027848515}"/>
              </a:ext>
            </a:extLst>
          </p:cNvPr>
          <p:cNvSpPr/>
          <p:nvPr/>
        </p:nvSpPr>
        <p:spPr>
          <a:xfrm rot="1237051">
            <a:off x="5278523" y="1458960"/>
            <a:ext cx="731520" cy="1596227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Arrow: Curved Right 12">
            <a:extLst>
              <a:ext uri="{FF2B5EF4-FFF2-40B4-BE49-F238E27FC236}">
                <a16:creationId xmlns:a16="http://schemas.microsoft.com/office/drawing/2014/main" id="{3A2F3C47-20DA-6332-E63F-E3DD09E2667D}"/>
              </a:ext>
            </a:extLst>
          </p:cNvPr>
          <p:cNvSpPr/>
          <p:nvPr/>
        </p:nvSpPr>
        <p:spPr>
          <a:xfrm rot="1868743" flipV="1">
            <a:off x="2714597" y="996450"/>
            <a:ext cx="731520" cy="1683304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97CDAC8A-E0F9-8DA3-43D8-EC799A274F13}"/>
              </a:ext>
            </a:extLst>
          </p:cNvPr>
          <p:cNvSpPr/>
          <p:nvPr/>
        </p:nvSpPr>
        <p:spPr>
          <a:xfrm rot="371042">
            <a:off x="5569592" y="2435808"/>
            <a:ext cx="2106989" cy="330931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1F3A3ECC-FAEC-30C1-2ED2-0C0E56C6A8C5}"/>
              </a:ext>
            </a:extLst>
          </p:cNvPr>
          <p:cNvSpPr/>
          <p:nvPr/>
        </p:nvSpPr>
        <p:spPr>
          <a:xfrm rot="8679529">
            <a:off x="1954133" y="3516952"/>
            <a:ext cx="1270061" cy="333570"/>
          </a:xfrm>
          <a:prstGeom prst="rightArrow">
            <a:avLst>
              <a:gd name="adj1" fmla="val 53144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374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69EE9-CED5-9CFC-D57F-72CC12703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2EB31-D8B9-EA83-06C4-896AEA946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8" y="147485"/>
            <a:ext cx="11779044" cy="6065745"/>
          </a:xfrm>
        </p:spPr>
        <p:txBody>
          <a:bodyPr>
            <a:normAutofit fontScale="40000" lnSpcReduction="20000"/>
          </a:bodyPr>
          <a:lstStyle/>
          <a:p>
            <a:pPr marL="457200" lvl="1" indent="0">
              <a:buNone/>
            </a:pPr>
            <a:endParaRPr lang="zh-TW" altLang="en-US" sz="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6200" b="1" dirty="0">
                <a:latin typeface="KaiTi" panose="02010609060101010101" pitchFamily="49" charset="-122"/>
                <a:ea typeface="KaiTi" panose="02010609060101010101" pitchFamily="49" charset="-122"/>
              </a:rPr>
              <a:t>信息经</a:t>
            </a:r>
            <a:r>
              <a:rPr lang="zh-CN" altLang="en-US" sz="6200" b="1">
                <a:latin typeface="KaiTi" panose="02010609060101010101" pitchFamily="49" charset="-122"/>
                <a:ea typeface="KaiTi" panose="02010609060101010101" pitchFamily="49" charset="-122"/>
              </a:rPr>
              <a:t>文：</a:t>
            </a:r>
            <a:r>
              <a:rPr lang="zh-TW" altLang="en-US" sz="9000" b="1">
                <a:solidFill>
                  <a:srgbClr val="C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坦誠告白的時刻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3:6 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所罗门说：「你仆人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―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我父亲大卫用诚实、公义、正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直的心行在你面前，你就向他大施恩典，又为他存留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大恩，赐他一个儿子坐在他的位上，正如今日一样。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3:7 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耶和华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―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我的　神啊，如今你使仆人接续我父亲大卫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作王；但我是幼童，不知道应当怎样出入。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3:8 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仆人住在你所拣选的民中，这民多得不可胜数。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D2CFA6-FC99-5FED-38E8-19EEE97980E9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1B5286-8456-5AC0-169E-F8EB2DDB916E}"/>
              </a:ext>
            </a:extLst>
          </p:cNvPr>
          <p:cNvSpPr/>
          <p:nvPr/>
        </p:nvSpPr>
        <p:spPr>
          <a:xfrm>
            <a:off x="253358" y="917454"/>
            <a:ext cx="11779043" cy="385383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284F4F-B38D-4680-7012-994C2CF3A83B}"/>
              </a:ext>
            </a:extLst>
          </p:cNvPr>
          <p:cNvSpPr/>
          <p:nvPr/>
        </p:nvSpPr>
        <p:spPr>
          <a:xfrm>
            <a:off x="253358" y="4963225"/>
            <a:ext cx="11645565" cy="1609175"/>
          </a:xfrm>
          <a:prstGeom prst="rect">
            <a:avLst/>
          </a:prstGeom>
          <a:solidFill>
            <a:srgbClr val="7030A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追念神所施的恩典信實之愛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  <a:sym typeface="Wingdings" panose="05000000000000000000" pitchFamily="2" charset="2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承認自己的地位乃是神的恩賜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  <a:sym typeface="Wingdings" panose="05000000000000000000" pitchFamily="2" charset="2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坦承自己的限制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  <a:sym typeface="Wingdings" panose="05000000000000000000" pitchFamily="2" charset="2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128B913-6D46-709E-BF7C-9F4E626FD696}"/>
              </a:ext>
            </a:extLst>
          </p:cNvPr>
          <p:cNvCxnSpPr/>
          <p:nvPr/>
        </p:nvCxnSpPr>
        <p:spPr>
          <a:xfrm>
            <a:off x="5896708" y="2051538"/>
            <a:ext cx="308316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705B7D1-1968-6D5B-9770-D46053C4CC4C}"/>
              </a:ext>
            </a:extLst>
          </p:cNvPr>
          <p:cNvCxnSpPr>
            <a:cxnSpLocks/>
          </p:cNvCxnSpPr>
          <p:nvPr/>
        </p:nvCxnSpPr>
        <p:spPr>
          <a:xfrm>
            <a:off x="10081846" y="2051538"/>
            <a:ext cx="1817077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3A35A03-200F-42D4-E961-B7CFA599C092}"/>
              </a:ext>
            </a:extLst>
          </p:cNvPr>
          <p:cNvCxnSpPr>
            <a:cxnSpLocks/>
          </p:cNvCxnSpPr>
          <p:nvPr/>
        </p:nvCxnSpPr>
        <p:spPr>
          <a:xfrm>
            <a:off x="2602523" y="2661138"/>
            <a:ext cx="536916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1A781A2-94CC-883B-9597-1F838D620D6B}"/>
              </a:ext>
            </a:extLst>
          </p:cNvPr>
          <p:cNvCxnSpPr>
            <a:cxnSpLocks/>
          </p:cNvCxnSpPr>
          <p:nvPr/>
        </p:nvCxnSpPr>
        <p:spPr>
          <a:xfrm>
            <a:off x="6717323" y="3317631"/>
            <a:ext cx="181707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B2F00AC-313F-B3B4-5BEF-004497202C40}"/>
              </a:ext>
            </a:extLst>
          </p:cNvPr>
          <p:cNvCxnSpPr>
            <a:cxnSpLocks/>
          </p:cNvCxnSpPr>
          <p:nvPr/>
        </p:nvCxnSpPr>
        <p:spPr>
          <a:xfrm>
            <a:off x="2192216" y="4595446"/>
            <a:ext cx="379827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4E56133-A15D-35B1-768D-5EB84F7CF0E9}"/>
              </a:ext>
            </a:extLst>
          </p:cNvPr>
          <p:cNvCxnSpPr>
            <a:cxnSpLocks/>
          </p:cNvCxnSpPr>
          <p:nvPr/>
        </p:nvCxnSpPr>
        <p:spPr>
          <a:xfrm>
            <a:off x="1172307" y="3903785"/>
            <a:ext cx="101990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91CF0131-7542-D4D1-0576-59E64184CCE1}"/>
              </a:ext>
            </a:extLst>
          </p:cNvPr>
          <p:cNvSpPr/>
          <p:nvPr/>
        </p:nvSpPr>
        <p:spPr>
          <a:xfrm>
            <a:off x="3011268" y="3409851"/>
            <a:ext cx="1994486" cy="49393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21D36807-0B42-FC80-E565-773BB4C25B2D}"/>
                  </a:ext>
                </a:extLst>
              </p14:cNvPr>
              <p14:cNvContentPartPr/>
              <p14:nvPr/>
            </p14:nvContentPartPr>
            <p14:xfrm>
              <a:off x="5322369" y="3891932"/>
              <a:ext cx="4196880" cy="118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21D36807-0B42-FC80-E565-773BB4C25B2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86369" y="3856292"/>
                <a:ext cx="4268520" cy="83520"/>
              </a:xfrm>
              <a:prstGeom prst="rect">
                <a:avLst/>
              </a:prstGeom>
            </p:spPr>
          </p:pic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9181350-B2AD-62A1-C332-051A913E1269}"/>
              </a:ext>
            </a:extLst>
          </p:cNvPr>
          <p:cNvCxnSpPr>
            <a:cxnSpLocks/>
          </p:cNvCxnSpPr>
          <p:nvPr/>
        </p:nvCxnSpPr>
        <p:spPr>
          <a:xfrm>
            <a:off x="1283677" y="2661138"/>
            <a:ext cx="90853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54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5B8B8-3FB5-6640-0651-173EA8671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13672-3F16-D1A1-96D1-DF402794B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8" y="147486"/>
            <a:ext cx="11779044" cy="3853838"/>
          </a:xfrm>
        </p:spPr>
        <p:txBody>
          <a:bodyPr>
            <a:normAutofit fontScale="40000" lnSpcReduction="20000"/>
          </a:bodyPr>
          <a:lstStyle/>
          <a:p>
            <a:pPr marL="457200" lvl="1" indent="0">
              <a:buNone/>
            </a:pPr>
            <a:endParaRPr lang="zh-TW" altLang="en-US" sz="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6200" b="1" dirty="0">
                <a:latin typeface="KaiTi" panose="02010609060101010101" pitchFamily="49" charset="-122"/>
                <a:ea typeface="KaiTi" panose="02010609060101010101" pitchFamily="49" charset="-122"/>
              </a:rPr>
              <a:t>信息经</a:t>
            </a:r>
            <a:r>
              <a:rPr lang="zh-CN" altLang="en-US" sz="6200" b="1">
                <a:latin typeface="KaiTi" panose="02010609060101010101" pitchFamily="49" charset="-122"/>
                <a:ea typeface="KaiTi" panose="02010609060101010101" pitchFamily="49" charset="-122"/>
              </a:rPr>
              <a:t>文：</a:t>
            </a:r>
            <a:r>
              <a:rPr lang="zh-TW" altLang="en-US" sz="9000" b="1">
                <a:solidFill>
                  <a:srgbClr val="C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坦誠告白的時刻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3:7 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耶和华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―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我的　神啊，如今你使仆人接续我父亲大卫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作王；但我是幼童，不知道应当怎样出入。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3:8 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仆人住在你所拣选的民中，这民多得不可胜数。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863010-35BA-D0DC-8FDF-8B0EEFE37A8B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C594ED-D060-7FBF-8D85-4C291000B08A}"/>
              </a:ext>
            </a:extLst>
          </p:cNvPr>
          <p:cNvSpPr/>
          <p:nvPr/>
        </p:nvSpPr>
        <p:spPr>
          <a:xfrm>
            <a:off x="119880" y="209630"/>
            <a:ext cx="11779043" cy="295560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81C08-D315-C33C-DD16-78EE372C8B74}"/>
              </a:ext>
            </a:extLst>
          </p:cNvPr>
          <p:cNvSpPr/>
          <p:nvPr/>
        </p:nvSpPr>
        <p:spPr>
          <a:xfrm>
            <a:off x="206477" y="3289519"/>
            <a:ext cx="10684259" cy="1266130"/>
          </a:xfrm>
          <a:prstGeom prst="rect">
            <a:avLst/>
          </a:prstGeom>
          <a:solidFill>
            <a:srgbClr val="7030A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王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: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尊貴榮耀 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權柄 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責任 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完成交付任務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7E40E31-18F8-5B0A-9B51-546DB76F2DAA}"/>
              </a:ext>
            </a:extLst>
          </p:cNvPr>
          <p:cNvSpPr/>
          <p:nvPr/>
        </p:nvSpPr>
        <p:spPr>
          <a:xfrm>
            <a:off x="6630724" y="968798"/>
            <a:ext cx="1118230" cy="71863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FD2E14A-54A7-4BDE-5205-9CB7443EA38E}"/>
              </a:ext>
            </a:extLst>
          </p:cNvPr>
          <p:cNvSpPr/>
          <p:nvPr/>
        </p:nvSpPr>
        <p:spPr>
          <a:xfrm>
            <a:off x="3031739" y="2106924"/>
            <a:ext cx="2923584" cy="81212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BF6D9A-FDD5-274F-FFB5-F3DAD972DE37}"/>
              </a:ext>
            </a:extLst>
          </p:cNvPr>
          <p:cNvSpPr/>
          <p:nvPr/>
        </p:nvSpPr>
        <p:spPr>
          <a:xfrm>
            <a:off x="1051711" y="1600046"/>
            <a:ext cx="1134795" cy="541468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E65018-D26A-FE7A-6063-5F5EFD200264}"/>
              </a:ext>
            </a:extLst>
          </p:cNvPr>
          <p:cNvSpPr/>
          <p:nvPr/>
        </p:nvSpPr>
        <p:spPr>
          <a:xfrm>
            <a:off x="206477" y="4755190"/>
            <a:ext cx="11586937" cy="18320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學生</a:t>
            </a: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: 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研究的成果 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 - 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研究者的品格</a:t>
            </a:r>
            <a:endParaRPr kumimoji="0" lang="en-US" altLang="zh-TW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家庭</a:t>
            </a: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/</a:t>
            </a: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事業</a:t>
            </a: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: </a:t>
            </a: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財富、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地位、卓越 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- 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和樂、無愧</a:t>
            </a:r>
            <a:endParaRPr kumimoji="0" lang="en-US" altLang="zh-CN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退休</a:t>
            </a: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: 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自由安逸</a:t>
            </a:r>
            <a:r>
              <a:rPr kumimoji="0" lang="en-US" altLang="zh-TW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  - 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忠心交託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789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09776-47D8-8B75-7C2E-E97F29D63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D2D7E-AFDE-03E3-264B-3D584B96B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8" y="147485"/>
            <a:ext cx="11779044" cy="4541745"/>
          </a:xfrm>
        </p:spPr>
        <p:txBody>
          <a:bodyPr>
            <a:normAutofit fontScale="40000" lnSpcReduction="20000"/>
          </a:bodyPr>
          <a:lstStyle/>
          <a:p>
            <a:pPr marL="457200" lvl="1" indent="0">
              <a:buNone/>
            </a:pPr>
            <a:endParaRPr lang="zh-TW" altLang="en-US" sz="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6200" b="1" dirty="0">
                <a:latin typeface="KaiTi" panose="02010609060101010101" pitchFamily="49" charset="-122"/>
                <a:ea typeface="KaiTi" panose="02010609060101010101" pitchFamily="49" charset="-122"/>
              </a:rPr>
              <a:t>信息经</a:t>
            </a:r>
            <a:r>
              <a:rPr lang="zh-CN" altLang="en-US" sz="6200" b="1">
                <a:latin typeface="KaiTi" panose="02010609060101010101" pitchFamily="49" charset="-122"/>
                <a:ea typeface="KaiTi" panose="02010609060101010101" pitchFamily="49" charset="-122"/>
              </a:rPr>
              <a:t>文：</a:t>
            </a:r>
            <a:r>
              <a:rPr lang="zh-TW" altLang="en-US" sz="9000" b="1">
                <a:solidFill>
                  <a:srgbClr val="C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明智的祈求的時刻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3:7 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耶和华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―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我的　神啊，如今你使仆人接续我父亲大卫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作王；但我是幼童，不知道应当怎样出入。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3:8 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仆人住在你所拣选的民中，这民多得不可胜数。</a:t>
            </a:r>
            <a:endParaRPr lang="en-US" altLang="zh-CN" sz="9000" b="1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3:9 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所以求你赐我智慧，可以判断你的民，能辨别是非。</a:t>
            </a:r>
            <a:r>
              <a:rPr lang="en-US" altLang="zh-CN" sz="9000" b="1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9000" b="1">
                <a:latin typeface="KaiTi" panose="02010609060101010101" pitchFamily="49" charset="-122"/>
                <a:ea typeface="KaiTi" panose="02010609060101010101" pitchFamily="49" charset="-122"/>
              </a:rPr>
              <a:t>不然，谁能判断这众多的民呢？」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zh-CN" altLang="en-US" sz="9000" b="1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A46C6A-9563-B558-5EDB-0D7525CD891B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7DE842-5428-EEB6-0C97-500AE542D6AB}"/>
              </a:ext>
            </a:extLst>
          </p:cNvPr>
          <p:cNvSpPr/>
          <p:nvPr/>
        </p:nvSpPr>
        <p:spPr>
          <a:xfrm>
            <a:off x="119880" y="209629"/>
            <a:ext cx="11779043" cy="417480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8ABF5B-0B03-5C5D-8DCF-6DEAE062DA7E}"/>
              </a:ext>
            </a:extLst>
          </p:cNvPr>
          <p:cNvSpPr/>
          <p:nvPr/>
        </p:nvSpPr>
        <p:spPr>
          <a:xfrm>
            <a:off x="206478" y="4531887"/>
            <a:ext cx="11692445" cy="2054638"/>
          </a:xfrm>
          <a:prstGeom prst="rect">
            <a:avLst/>
          </a:prstGeom>
          <a:solidFill>
            <a:srgbClr val="7030A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智慧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(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的心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): 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一顆聆聽、信靠和順服的心 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			- 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一顆通達、聽從的心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              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治理你的民 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 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正確地完成交付任務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2BE797F-B3AB-1860-3900-B792EE6B2031}"/>
              </a:ext>
            </a:extLst>
          </p:cNvPr>
          <p:cNvSpPr/>
          <p:nvPr/>
        </p:nvSpPr>
        <p:spPr>
          <a:xfrm>
            <a:off x="9352073" y="2888504"/>
            <a:ext cx="1188274" cy="71863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02C1FDD-38A5-2A2C-0305-22B38F7675C4}"/>
              </a:ext>
            </a:extLst>
          </p:cNvPr>
          <p:cNvSpPr/>
          <p:nvPr/>
        </p:nvSpPr>
        <p:spPr>
          <a:xfrm>
            <a:off x="914399" y="1449173"/>
            <a:ext cx="1481015" cy="71863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08707F9-8DDE-F72E-4EEA-85EE7C30E159}"/>
              </a:ext>
            </a:extLst>
          </p:cNvPr>
          <p:cNvSpPr/>
          <p:nvPr/>
        </p:nvSpPr>
        <p:spPr>
          <a:xfrm>
            <a:off x="6096001" y="2888504"/>
            <a:ext cx="1188274" cy="71863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C4DD0D8-63B5-BDAB-F6C5-EB936CF82B10}"/>
              </a:ext>
            </a:extLst>
          </p:cNvPr>
          <p:cNvSpPr/>
          <p:nvPr/>
        </p:nvSpPr>
        <p:spPr>
          <a:xfrm>
            <a:off x="3742265" y="1513528"/>
            <a:ext cx="1481015" cy="71863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1EDFD5B-C51C-1886-49AB-139B99FB5779}"/>
              </a:ext>
            </a:extLst>
          </p:cNvPr>
          <p:cNvCxnSpPr>
            <a:cxnSpLocks/>
          </p:cNvCxnSpPr>
          <p:nvPr/>
        </p:nvCxnSpPr>
        <p:spPr>
          <a:xfrm>
            <a:off x="5199697" y="1992528"/>
            <a:ext cx="942231" cy="894944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Arrow: Curved Down 36">
            <a:extLst>
              <a:ext uri="{FF2B5EF4-FFF2-40B4-BE49-F238E27FC236}">
                <a16:creationId xmlns:a16="http://schemas.microsoft.com/office/drawing/2014/main" id="{F0292A47-8B88-D44B-6F2C-56A47F9E09E5}"/>
              </a:ext>
            </a:extLst>
          </p:cNvPr>
          <p:cNvSpPr/>
          <p:nvPr/>
        </p:nvSpPr>
        <p:spPr>
          <a:xfrm>
            <a:off x="2395413" y="794895"/>
            <a:ext cx="1854853" cy="718633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97213E4-B98E-4C2D-05FA-DD93D6245D4F}"/>
              </a:ext>
            </a:extLst>
          </p:cNvPr>
          <p:cNvCxnSpPr>
            <a:cxnSpLocks/>
          </p:cNvCxnSpPr>
          <p:nvPr/>
        </p:nvCxnSpPr>
        <p:spPr>
          <a:xfrm>
            <a:off x="5245624" y="1933953"/>
            <a:ext cx="4106449" cy="953519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Star: 7 Points 4">
            <a:extLst>
              <a:ext uri="{FF2B5EF4-FFF2-40B4-BE49-F238E27FC236}">
                <a16:creationId xmlns:a16="http://schemas.microsoft.com/office/drawing/2014/main" id="{69A28011-D330-E351-0DF6-D933F952C6EE}"/>
              </a:ext>
            </a:extLst>
          </p:cNvPr>
          <p:cNvSpPr/>
          <p:nvPr/>
        </p:nvSpPr>
        <p:spPr>
          <a:xfrm>
            <a:off x="3742265" y="2735072"/>
            <a:ext cx="1348333" cy="953519"/>
          </a:xfrm>
          <a:prstGeom prst="star7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128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25" grpId="0" animBg="1"/>
      <p:bldP spid="31" grpId="0" animBg="1"/>
      <p:bldP spid="33" grpId="0" animBg="1"/>
      <p:bldP spid="37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C531C-C96D-2CBE-1622-1E4C361A8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CDBE8-E9E1-A5D2-D6B3-DDE6E5D66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94" y="594360"/>
            <a:ext cx="11779044" cy="5900502"/>
          </a:xfrm>
        </p:spPr>
        <p:txBody>
          <a:bodyPr>
            <a:normAutofit fontScale="25000" lnSpcReduction="20000"/>
          </a:bodyPr>
          <a:lstStyle/>
          <a:p>
            <a:pPr marL="457200" lvl="1" indent="0">
              <a:buNone/>
            </a:pPr>
            <a:endParaRPr lang="zh-TW" altLang="en-US" sz="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altLang="zh-TW" sz="96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zh-TW" altLang="en-US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3:10 </a:t>
            </a:r>
            <a:r>
              <a:rPr lang="zh-TW" altLang="en-US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所羅門因為求這事，就蒙主喜悅。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3:11 </a:t>
            </a:r>
            <a:r>
              <a:rPr lang="zh-TW" altLang="en-US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　神對他說：「你既然求這事，不為自己求壽、求富，也</a:t>
            </a:r>
            <a:r>
              <a:rPr lang="en-US" altLang="zh-TW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TW" altLang="en-US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不求滅絕你仇敵的性命，單求智慧可以聽訟，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3:12 </a:t>
            </a:r>
            <a:r>
              <a:rPr lang="zh-TW" altLang="en-US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我就應允你所求的，賜你聰明智慧，甚至在你以前沒有像</a:t>
            </a:r>
            <a:r>
              <a:rPr lang="en-US" altLang="zh-TW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TW" altLang="en-US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你的，在你以後也沒有像你的。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3:13 </a:t>
            </a:r>
            <a:r>
              <a:rPr lang="zh-TW" altLang="en-US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你所沒有求的，我也賜給你，就是富足、尊榮，使你在世</a:t>
            </a:r>
            <a:r>
              <a:rPr lang="en-US" altLang="zh-TW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TW" altLang="en-US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的日子，列王中沒有一個能比你的。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3:14 </a:t>
            </a:r>
            <a:r>
              <a:rPr lang="zh-TW" altLang="en-US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你若效法你父親大衛，遵行我的道，謹守我的律例、誡命，</a:t>
            </a:r>
            <a:r>
              <a:rPr lang="en-US" altLang="zh-TW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TW" altLang="en-US" sz="12800" b="1" dirty="0">
                <a:latin typeface="KaiTi" panose="02010609060101010101" pitchFamily="49" charset="-122"/>
                <a:ea typeface="KaiTi" panose="02010609060101010101" pitchFamily="49" charset="-122"/>
              </a:rPr>
              <a:t>我必使你長壽。」</a:t>
            </a:r>
            <a:endParaRPr lang="en-US" altLang="zh-TW" sz="12800" b="1" dirty="0">
              <a:latin typeface="KaiTi" panose="02010609060101010101" pitchFamily="49" charset="-122"/>
              <a:ea typeface="KaiTi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5E139A-2237-5354-D51C-E59C66226AD1}"/>
              </a:ext>
            </a:extLst>
          </p:cNvPr>
          <p:cNvSpPr/>
          <p:nvPr/>
        </p:nvSpPr>
        <p:spPr>
          <a:xfrm>
            <a:off x="5943600" y="1564640"/>
            <a:ext cx="1239520" cy="43688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633D4-0EA0-FFAF-2928-7459FEB6B12C}"/>
              </a:ext>
            </a:extLst>
          </p:cNvPr>
          <p:cNvSpPr/>
          <p:nvPr/>
        </p:nvSpPr>
        <p:spPr>
          <a:xfrm>
            <a:off x="7040880" y="2133600"/>
            <a:ext cx="1696720" cy="51816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7E2C11-0654-4538-E7B4-838D97F484D9}"/>
              </a:ext>
            </a:extLst>
          </p:cNvPr>
          <p:cNvSpPr/>
          <p:nvPr/>
        </p:nvSpPr>
        <p:spPr>
          <a:xfrm>
            <a:off x="2235200" y="3281680"/>
            <a:ext cx="2499360" cy="52586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0D828B-CA34-6389-F4AD-9050826FCED8}"/>
              </a:ext>
            </a:extLst>
          </p:cNvPr>
          <p:cNvSpPr/>
          <p:nvPr/>
        </p:nvSpPr>
        <p:spPr>
          <a:xfrm>
            <a:off x="2235200" y="4419600"/>
            <a:ext cx="4094480" cy="43688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Explosion: 8 Points 6">
            <a:extLst>
              <a:ext uri="{FF2B5EF4-FFF2-40B4-BE49-F238E27FC236}">
                <a16:creationId xmlns:a16="http://schemas.microsoft.com/office/drawing/2014/main" id="{C397F15A-8E32-3529-C9DF-E1A20FDF0C06}"/>
              </a:ext>
            </a:extLst>
          </p:cNvPr>
          <p:cNvSpPr/>
          <p:nvPr/>
        </p:nvSpPr>
        <p:spPr>
          <a:xfrm>
            <a:off x="1635760" y="5364480"/>
            <a:ext cx="843280" cy="861142"/>
          </a:xfrm>
          <a:prstGeom prst="irregularSeal1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0494C3-E9E7-0292-838C-0E7A6EB7FDDE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7FB0271-094F-FF80-6910-5ED9E7C02B75}"/>
              </a:ext>
            </a:extLst>
          </p:cNvPr>
          <p:cNvSpPr/>
          <p:nvPr/>
        </p:nvSpPr>
        <p:spPr>
          <a:xfrm>
            <a:off x="282593" y="408214"/>
            <a:ext cx="2743200" cy="66947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謙卑的認知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2D9BC29-0BF8-6070-379F-8DE57986811B}"/>
              </a:ext>
            </a:extLst>
          </p:cNvPr>
          <p:cNvSpPr/>
          <p:nvPr/>
        </p:nvSpPr>
        <p:spPr>
          <a:xfrm>
            <a:off x="6213202" y="408213"/>
            <a:ext cx="2788967" cy="66947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到</a:t>
            </a: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神</a:t>
            </a: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的喜悅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8EFE83A-4BE7-9D72-77D6-116E9309BB35}"/>
              </a:ext>
            </a:extLst>
          </p:cNvPr>
          <p:cNvSpPr/>
          <p:nvPr/>
        </p:nvSpPr>
        <p:spPr>
          <a:xfrm>
            <a:off x="3265351" y="408213"/>
            <a:ext cx="2688699" cy="66947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回應神施恩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C223209-9DC4-AB16-4A67-527FF5523428}"/>
              </a:ext>
            </a:extLst>
          </p:cNvPr>
          <p:cNvSpPr/>
          <p:nvPr/>
        </p:nvSpPr>
        <p:spPr>
          <a:xfrm>
            <a:off x="9261321" y="408213"/>
            <a:ext cx="2634814" cy="66947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神</a:t>
            </a: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恩上加恩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32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1E57D-7DFE-087C-0389-7B4C28761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F4C95-6C58-EA24-89F9-7DB3388EF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8" y="147486"/>
            <a:ext cx="11779044" cy="3545283"/>
          </a:xfrm>
        </p:spPr>
        <p:txBody>
          <a:bodyPr>
            <a:normAutofit fontScale="47500" lnSpcReduction="20000"/>
          </a:bodyPr>
          <a:lstStyle/>
          <a:p>
            <a:pPr marL="457200" lvl="1" indent="0">
              <a:buNone/>
            </a:pPr>
            <a:endParaRPr lang="zh-TW" altLang="en-US" sz="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TW" altLang="en-US" sz="6500" b="1" dirty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所羅門怎會如此</a:t>
            </a:r>
            <a:r>
              <a:rPr lang="en-US" altLang="zh-TW" sz="6500" b="1" dirty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2:24 </a:t>
            </a:r>
            <a:r>
              <a:rPr lang="zh-TW" altLang="en-US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耶和華</a:t>
            </a:r>
            <a:r>
              <a:rPr lang="zh-TW" altLang="en-US" sz="65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堅立</a:t>
            </a:r>
            <a:r>
              <a:rPr lang="zh-TW" altLang="en-US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我，使我坐在父親大衛的位上</a:t>
            </a:r>
            <a:endParaRPr lang="en-US" altLang="zh-TW" sz="65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CN" altLang="en-US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哥哥押沙龍、亞多尼雅、</a:t>
            </a:r>
            <a:r>
              <a:rPr lang="zh-TW" altLang="en-US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祭司亞比亞他、元帥約押</a:t>
            </a:r>
            <a:r>
              <a:rPr lang="en-US" altLang="zh-TW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…)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3:3 </a:t>
            </a:r>
            <a:r>
              <a:rPr lang="zh-TW" altLang="en-US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所羅門</a:t>
            </a:r>
            <a:r>
              <a:rPr lang="zh-TW" altLang="en-US" sz="65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愛</a:t>
            </a:r>
            <a:r>
              <a:rPr lang="zh-TW" altLang="en-US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耶和華，</a:t>
            </a:r>
            <a:r>
              <a:rPr lang="zh-TW" altLang="en-US" sz="6500" b="1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遵行</a:t>
            </a:r>
            <a:r>
              <a:rPr lang="zh-TW" altLang="en-US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他父親大衛的律例</a:t>
            </a:r>
            <a:r>
              <a:rPr lang="en-US" altLang="zh-TW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endParaRPr lang="zh-TW" altLang="en-US" sz="65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" name="Arrow: Curved Down 1">
            <a:extLst>
              <a:ext uri="{FF2B5EF4-FFF2-40B4-BE49-F238E27FC236}">
                <a16:creationId xmlns:a16="http://schemas.microsoft.com/office/drawing/2014/main" id="{1B516490-EEE9-CD0C-0266-CA4E50CDEBB1}"/>
              </a:ext>
            </a:extLst>
          </p:cNvPr>
          <p:cNvSpPr/>
          <p:nvPr/>
        </p:nvSpPr>
        <p:spPr>
          <a:xfrm>
            <a:off x="2414954" y="2250831"/>
            <a:ext cx="2461846" cy="621323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B674079-9DD4-B2C6-F237-D1A8BEA077EF}"/>
              </a:ext>
            </a:extLst>
          </p:cNvPr>
          <p:cNvSpPr/>
          <p:nvPr/>
        </p:nvSpPr>
        <p:spPr>
          <a:xfrm>
            <a:off x="388749" y="4536831"/>
            <a:ext cx="11109697" cy="2204499"/>
          </a:xfrm>
          <a:custGeom>
            <a:avLst/>
            <a:gdLst>
              <a:gd name="csX0" fmla="*/ 0 w 10402529"/>
              <a:gd name="csY0" fmla="*/ 374011 h 2244023"/>
              <a:gd name="csX1" fmla="*/ 374011 w 10402529"/>
              <a:gd name="csY1" fmla="*/ 0 h 2244023"/>
              <a:gd name="csX2" fmla="*/ 10028518 w 10402529"/>
              <a:gd name="csY2" fmla="*/ 0 h 2244023"/>
              <a:gd name="csX3" fmla="*/ 10402529 w 10402529"/>
              <a:gd name="csY3" fmla="*/ 374011 h 2244023"/>
              <a:gd name="csX4" fmla="*/ 10402529 w 10402529"/>
              <a:gd name="csY4" fmla="*/ 1870012 h 2244023"/>
              <a:gd name="csX5" fmla="*/ 10028518 w 10402529"/>
              <a:gd name="csY5" fmla="*/ 2244023 h 2244023"/>
              <a:gd name="csX6" fmla="*/ 374011 w 10402529"/>
              <a:gd name="csY6" fmla="*/ 2244023 h 2244023"/>
              <a:gd name="csX7" fmla="*/ 0 w 10402529"/>
              <a:gd name="csY7" fmla="*/ 1870012 h 2244023"/>
              <a:gd name="csX8" fmla="*/ 0 w 10402529"/>
              <a:gd name="csY8" fmla="*/ 374011 h 2244023"/>
              <a:gd name="csX0" fmla="*/ 0 w 10402529"/>
              <a:gd name="csY0" fmla="*/ 374011 h 2244023"/>
              <a:gd name="csX1" fmla="*/ 374011 w 10402529"/>
              <a:gd name="csY1" fmla="*/ 0 h 2244023"/>
              <a:gd name="csX2" fmla="*/ 10028518 w 10402529"/>
              <a:gd name="csY2" fmla="*/ 0 h 2244023"/>
              <a:gd name="csX3" fmla="*/ 9452959 w 10402529"/>
              <a:gd name="csY3" fmla="*/ 1007057 h 2244023"/>
              <a:gd name="csX4" fmla="*/ 10402529 w 10402529"/>
              <a:gd name="csY4" fmla="*/ 1870012 h 2244023"/>
              <a:gd name="csX5" fmla="*/ 10028518 w 10402529"/>
              <a:gd name="csY5" fmla="*/ 2244023 h 2244023"/>
              <a:gd name="csX6" fmla="*/ 374011 w 10402529"/>
              <a:gd name="csY6" fmla="*/ 2244023 h 2244023"/>
              <a:gd name="csX7" fmla="*/ 0 w 10402529"/>
              <a:gd name="csY7" fmla="*/ 1870012 h 2244023"/>
              <a:gd name="csX8" fmla="*/ 0 w 10402529"/>
              <a:gd name="csY8" fmla="*/ 374011 h 2244023"/>
              <a:gd name="csX0" fmla="*/ 493959 w 10402529"/>
              <a:gd name="csY0" fmla="*/ 1264965 h 2244023"/>
              <a:gd name="csX1" fmla="*/ 374011 w 10402529"/>
              <a:gd name="csY1" fmla="*/ 0 h 2244023"/>
              <a:gd name="csX2" fmla="*/ 10028518 w 10402529"/>
              <a:gd name="csY2" fmla="*/ 0 h 2244023"/>
              <a:gd name="csX3" fmla="*/ 9452959 w 10402529"/>
              <a:gd name="csY3" fmla="*/ 1007057 h 2244023"/>
              <a:gd name="csX4" fmla="*/ 10402529 w 10402529"/>
              <a:gd name="csY4" fmla="*/ 1870012 h 2244023"/>
              <a:gd name="csX5" fmla="*/ 10028518 w 10402529"/>
              <a:gd name="csY5" fmla="*/ 2244023 h 2244023"/>
              <a:gd name="csX6" fmla="*/ 374011 w 10402529"/>
              <a:gd name="csY6" fmla="*/ 2244023 h 2244023"/>
              <a:gd name="csX7" fmla="*/ 0 w 10402529"/>
              <a:gd name="csY7" fmla="*/ 1870012 h 2244023"/>
              <a:gd name="csX8" fmla="*/ 493959 w 10402529"/>
              <a:gd name="csY8" fmla="*/ 1264965 h 2244023"/>
              <a:gd name="csX0" fmla="*/ 735451 w 10402529"/>
              <a:gd name="csY0" fmla="*/ 983611 h 2244023"/>
              <a:gd name="csX1" fmla="*/ 374011 w 10402529"/>
              <a:gd name="csY1" fmla="*/ 0 h 2244023"/>
              <a:gd name="csX2" fmla="*/ 10028518 w 10402529"/>
              <a:gd name="csY2" fmla="*/ 0 h 2244023"/>
              <a:gd name="csX3" fmla="*/ 9452959 w 10402529"/>
              <a:gd name="csY3" fmla="*/ 1007057 h 2244023"/>
              <a:gd name="csX4" fmla="*/ 10402529 w 10402529"/>
              <a:gd name="csY4" fmla="*/ 1870012 h 2244023"/>
              <a:gd name="csX5" fmla="*/ 10028518 w 10402529"/>
              <a:gd name="csY5" fmla="*/ 2244023 h 2244023"/>
              <a:gd name="csX6" fmla="*/ 374011 w 10402529"/>
              <a:gd name="csY6" fmla="*/ 2244023 h 2244023"/>
              <a:gd name="csX7" fmla="*/ 0 w 10402529"/>
              <a:gd name="csY7" fmla="*/ 1870012 h 2244023"/>
              <a:gd name="csX8" fmla="*/ 735451 w 10402529"/>
              <a:gd name="csY8" fmla="*/ 983611 h 2244023"/>
              <a:gd name="csX0" fmla="*/ 735451 w 10402529"/>
              <a:gd name="csY0" fmla="*/ 983611 h 2244023"/>
              <a:gd name="csX1" fmla="*/ 516710 w 10402529"/>
              <a:gd name="csY1" fmla="*/ 23446 h 2244023"/>
              <a:gd name="csX2" fmla="*/ 10028518 w 10402529"/>
              <a:gd name="csY2" fmla="*/ 0 h 2244023"/>
              <a:gd name="csX3" fmla="*/ 9452959 w 10402529"/>
              <a:gd name="csY3" fmla="*/ 1007057 h 2244023"/>
              <a:gd name="csX4" fmla="*/ 10402529 w 10402529"/>
              <a:gd name="csY4" fmla="*/ 1870012 h 2244023"/>
              <a:gd name="csX5" fmla="*/ 10028518 w 10402529"/>
              <a:gd name="csY5" fmla="*/ 2244023 h 2244023"/>
              <a:gd name="csX6" fmla="*/ 374011 w 10402529"/>
              <a:gd name="csY6" fmla="*/ 2244023 h 2244023"/>
              <a:gd name="csX7" fmla="*/ 0 w 10402529"/>
              <a:gd name="csY7" fmla="*/ 1870012 h 2244023"/>
              <a:gd name="csX8" fmla="*/ 735451 w 10402529"/>
              <a:gd name="csY8" fmla="*/ 983611 h 2244023"/>
              <a:gd name="csX0" fmla="*/ 735451 w 10402529"/>
              <a:gd name="csY0" fmla="*/ 983611 h 2244023"/>
              <a:gd name="csX1" fmla="*/ 505733 w 10402529"/>
              <a:gd name="csY1" fmla="*/ 46892 h 2244023"/>
              <a:gd name="csX2" fmla="*/ 10028518 w 10402529"/>
              <a:gd name="csY2" fmla="*/ 0 h 2244023"/>
              <a:gd name="csX3" fmla="*/ 9452959 w 10402529"/>
              <a:gd name="csY3" fmla="*/ 1007057 h 2244023"/>
              <a:gd name="csX4" fmla="*/ 10402529 w 10402529"/>
              <a:gd name="csY4" fmla="*/ 1870012 h 2244023"/>
              <a:gd name="csX5" fmla="*/ 10028518 w 10402529"/>
              <a:gd name="csY5" fmla="*/ 2244023 h 2244023"/>
              <a:gd name="csX6" fmla="*/ 374011 w 10402529"/>
              <a:gd name="csY6" fmla="*/ 2244023 h 2244023"/>
              <a:gd name="csX7" fmla="*/ 0 w 10402529"/>
              <a:gd name="csY7" fmla="*/ 1870012 h 2244023"/>
              <a:gd name="csX8" fmla="*/ 735451 w 10402529"/>
              <a:gd name="csY8" fmla="*/ 983611 h 22440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402529" h="2244023">
                <a:moveTo>
                  <a:pt x="735451" y="983611"/>
                </a:moveTo>
                <a:cubicBezTo>
                  <a:pt x="735451" y="777050"/>
                  <a:pt x="299172" y="46892"/>
                  <a:pt x="505733" y="46892"/>
                </a:cubicBezTo>
                <a:lnTo>
                  <a:pt x="10028518" y="0"/>
                </a:lnTo>
                <a:cubicBezTo>
                  <a:pt x="10235079" y="0"/>
                  <a:pt x="9452959" y="800496"/>
                  <a:pt x="9452959" y="1007057"/>
                </a:cubicBezTo>
                <a:cubicBezTo>
                  <a:pt x="9452959" y="1505724"/>
                  <a:pt x="10402529" y="1371345"/>
                  <a:pt x="10402529" y="1870012"/>
                </a:cubicBezTo>
                <a:cubicBezTo>
                  <a:pt x="10402529" y="2076573"/>
                  <a:pt x="10235079" y="2244023"/>
                  <a:pt x="10028518" y="2244023"/>
                </a:cubicBezTo>
                <a:lnTo>
                  <a:pt x="374011" y="2244023"/>
                </a:lnTo>
                <a:cubicBezTo>
                  <a:pt x="167450" y="2244023"/>
                  <a:pt x="0" y="2076573"/>
                  <a:pt x="0" y="1870012"/>
                </a:cubicBezTo>
                <a:lnTo>
                  <a:pt x="735451" y="98361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敬畏耶和華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是深深的敬重，不是</a:t>
            </a: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恐懼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是承認上帝是上帝，承認我們是祂所愛的</a:t>
            </a: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兒女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是謙卑地說：“主啊，我仍然需要你。”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2D15FE-69D2-1D93-C7F8-BE8734B124E3}"/>
              </a:ext>
            </a:extLst>
          </p:cNvPr>
          <p:cNvSpPr/>
          <p:nvPr/>
        </p:nvSpPr>
        <p:spPr>
          <a:xfrm>
            <a:off x="97380" y="3552092"/>
            <a:ext cx="12012559" cy="808892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箴言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9:10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敬畏耶和華是智慧的開端；認識至聖者便是聰明。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4AB9F1-D914-CFF1-50A8-F248FC4B6FA1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BA4019-33BE-D15A-E9ED-DBAF29718100}"/>
              </a:ext>
            </a:extLst>
          </p:cNvPr>
          <p:cNvSpPr/>
          <p:nvPr/>
        </p:nvSpPr>
        <p:spPr>
          <a:xfrm>
            <a:off x="3692770" y="281796"/>
            <a:ext cx="8030308" cy="621323"/>
          </a:xfrm>
          <a:prstGeom prst="rect">
            <a:avLst/>
          </a:prstGeom>
          <a:solidFill>
            <a:srgbClr val="7030A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知施行恩典的神 </a:t>
            </a:r>
            <a:r>
              <a:rPr kumimoji="0" lang="en-US" altLang="zh-TW" sz="3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- </a:t>
            </a:r>
            <a:r>
              <a:rPr kumimoji="0" lang="zh-TW" altLang="en-US" sz="3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知</a:t>
            </a:r>
            <a:r>
              <a:rPr kumimoji="0" lang="zh-TW" alt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自己的</a:t>
            </a:r>
            <a:r>
              <a:rPr kumimoji="0" lang="zh-TW" altLang="en-US" sz="3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不足</a:t>
            </a:r>
            <a:endParaRPr kumimoji="0" lang="en-US" altLang="zh-TW" sz="3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354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48CCC-2E03-4B07-3C99-A24FF706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6CCFB-6A5E-7C68-C828-050A0417D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8" y="147486"/>
            <a:ext cx="11779044" cy="3545283"/>
          </a:xfrm>
          <a:ln w="76200">
            <a:solidFill>
              <a:schemeClr val="tx1"/>
            </a:solidFill>
          </a:ln>
        </p:spPr>
        <p:txBody>
          <a:bodyPr>
            <a:normAutofit fontScale="47500" lnSpcReduction="20000"/>
          </a:bodyPr>
          <a:lstStyle/>
          <a:p>
            <a:pPr marL="457200" lvl="1" indent="0">
              <a:buNone/>
            </a:pPr>
            <a:endParaRPr lang="zh-TW" altLang="en-US" sz="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TW" altLang="en-US" sz="6500" b="1" dirty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所羅門怎會如此求</a:t>
            </a:r>
            <a:r>
              <a:rPr lang="en-US" altLang="zh-TW" sz="6500" b="1" dirty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3:7 </a:t>
            </a:r>
            <a:r>
              <a:rPr lang="zh-TW" altLang="en-US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耶和華─我的　神啊，如今你使僕人接續我父親大衛作王；	但我是幼童，不知道應當怎樣出入。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3:8 </a:t>
            </a:r>
            <a:r>
              <a:rPr lang="zh-TW" altLang="en-US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僕人住在你所揀選的民中，這民多得不可勝數。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3:9 </a:t>
            </a:r>
            <a:r>
              <a:rPr lang="zh-TW" altLang="en-US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所以求你賜我智慧，可以判斷你的民，能辨別是非。	不然，</a:t>
            </a:r>
            <a:r>
              <a:rPr lang="en-US" altLang="zh-TW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TW" altLang="en-US" sz="6500" b="1" dirty="0">
                <a:latin typeface="KaiTi" panose="02010609060101010101" pitchFamily="49" charset="-122"/>
                <a:ea typeface="KaiTi" panose="02010609060101010101" pitchFamily="49" charset="-122"/>
              </a:rPr>
              <a:t>誰能判斷這眾多的民呢？」</a:t>
            </a:r>
          </a:p>
        </p:txBody>
      </p:sp>
      <p:sp>
        <p:nvSpPr>
          <p:cNvPr id="2" name="Arrow: Curved Down 1">
            <a:extLst>
              <a:ext uri="{FF2B5EF4-FFF2-40B4-BE49-F238E27FC236}">
                <a16:creationId xmlns:a16="http://schemas.microsoft.com/office/drawing/2014/main" id="{FA1A732D-C2C9-A011-FEB6-C738D2D3D90E}"/>
              </a:ext>
            </a:extLst>
          </p:cNvPr>
          <p:cNvSpPr/>
          <p:nvPr/>
        </p:nvSpPr>
        <p:spPr>
          <a:xfrm>
            <a:off x="5976369" y="2021708"/>
            <a:ext cx="2461846" cy="621323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30975F7-41E4-D462-4724-3A6371806068}"/>
              </a:ext>
            </a:extLst>
          </p:cNvPr>
          <p:cNvSpPr/>
          <p:nvPr/>
        </p:nvSpPr>
        <p:spPr>
          <a:xfrm>
            <a:off x="388749" y="4536831"/>
            <a:ext cx="11109697" cy="2204499"/>
          </a:xfrm>
          <a:custGeom>
            <a:avLst/>
            <a:gdLst>
              <a:gd name="csX0" fmla="*/ 0 w 10402529"/>
              <a:gd name="csY0" fmla="*/ 374011 h 2244023"/>
              <a:gd name="csX1" fmla="*/ 374011 w 10402529"/>
              <a:gd name="csY1" fmla="*/ 0 h 2244023"/>
              <a:gd name="csX2" fmla="*/ 10028518 w 10402529"/>
              <a:gd name="csY2" fmla="*/ 0 h 2244023"/>
              <a:gd name="csX3" fmla="*/ 10402529 w 10402529"/>
              <a:gd name="csY3" fmla="*/ 374011 h 2244023"/>
              <a:gd name="csX4" fmla="*/ 10402529 w 10402529"/>
              <a:gd name="csY4" fmla="*/ 1870012 h 2244023"/>
              <a:gd name="csX5" fmla="*/ 10028518 w 10402529"/>
              <a:gd name="csY5" fmla="*/ 2244023 h 2244023"/>
              <a:gd name="csX6" fmla="*/ 374011 w 10402529"/>
              <a:gd name="csY6" fmla="*/ 2244023 h 2244023"/>
              <a:gd name="csX7" fmla="*/ 0 w 10402529"/>
              <a:gd name="csY7" fmla="*/ 1870012 h 2244023"/>
              <a:gd name="csX8" fmla="*/ 0 w 10402529"/>
              <a:gd name="csY8" fmla="*/ 374011 h 2244023"/>
              <a:gd name="csX0" fmla="*/ 0 w 10402529"/>
              <a:gd name="csY0" fmla="*/ 374011 h 2244023"/>
              <a:gd name="csX1" fmla="*/ 374011 w 10402529"/>
              <a:gd name="csY1" fmla="*/ 0 h 2244023"/>
              <a:gd name="csX2" fmla="*/ 10028518 w 10402529"/>
              <a:gd name="csY2" fmla="*/ 0 h 2244023"/>
              <a:gd name="csX3" fmla="*/ 9452959 w 10402529"/>
              <a:gd name="csY3" fmla="*/ 1007057 h 2244023"/>
              <a:gd name="csX4" fmla="*/ 10402529 w 10402529"/>
              <a:gd name="csY4" fmla="*/ 1870012 h 2244023"/>
              <a:gd name="csX5" fmla="*/ 10028518 w 10402529"/>
              <a:gd name="csY5" fmla="*/ 2244023 h 2244023"/>
              <a:gd name="csX6" fmla="*/ 374011 w 10402529"/>
              <a:gd name="csY6" fmla="*/ 2244023 h 2244023"/>
              <a:gd name="csX7" fmla="*/ 0 w 10402529"/>
              <a:gd name="csY7" fmla="*/ 1870012 h 2244023"/>
              <a:gd name="csX8" fmla="*/ 0 w 10402529"/>
              <a:gd name="csY8" fmla="*/ 374011 h 2244023"/>
              <a:gd name="csX0" fmla="*/ 493959 w 10402529"/>
              <a:gd name="csY0" fmla="*/ 1264965 h 2244023"/>
              <a:gd name="csX1" fmla="*/ 374011 w 10402529"/>
              <a:gd name="csY1" fmla="*/ 0 h 2244023"/>
              <a:gd name="csX2" fmla="*/ 10028518 w 10402529"/>
              <a:gd name="csY2" fmla="*/ 0 h 2244023"/>
              <a:gd name="csX3" fmla="*/ 9452959 w 10402529"/>
              <a:gd name="csY3" fmla="*/ 1007057 h 2244023"/>
              <a:gd name="csX4" fmla="*/ 10402529 w 10402529"/>
              <a:gd name="csY4" fmla="*/ 1870012 h 2244023"/>
              <a:gd name="csX5" fmla="*/ 10028518 w 10402529"/>
              <a:gd name="csY5" fmla="*/ 2244023 h 2244023"/>
              <a:gd name="csX6" fmla="*/ 374011 w 10402529"/>
              <a:gd name="csY6" fmla="*/ 2244023 h 2244023"/>
              <a:gd name="csX7" fmla="*/ 0 w 10402529"/>
              <a:gd name="csY7" fmla="*/ 1870012 h 2244023"/>
              <a:gd name="csX8" fmla="*/ 493959 w 10402529"/>
              <a:gd name="csY8" fmla="*/ 1264965 h 2244023"/>
              <a:gd name="csX0" fmla="*/ 735451 w 10402529"/>
              <a:gd name="csY0" fmla="*/ 983611 h 2244023"/>
              <a:gd name="csX1" fmla="*/ 374011 w 10402529"/>
              <a:gd name="csY1" fmla="*/ 0 h 2244023"/>
              <a:gd name="csX2" fmla="*/ 10028518 w 10402529"/>
              <a:gd name="csY2" fmla="*/ 0 h 2244023"/>
              <a:gd name="csX3" fmla="*/ 9452959 w 10402529"/>
              <a:gd name="csY3" fmla="*/ 1007057 h 2244023"/>
              <a:gd name="csX4" fmla="*/ 10402529 w 10402529"/>
              <a:gd name="csY4" fmla="*/ 1870012 h 2244023"/>
              <a:gd name="csX5" fmla="*/ 10028518 w 10402529"/>
              <a:gd name="csY5" fmla="*/ 2244023 h 2244023"/>
              <a:gd name="csX6" fmla="*/ 374011 w 10402529"/>
              <a:gd name="csY6" fmla="*/ 2244023 h 2244023"/>
              <a:gd name="csX7" fmla="*/ 0 w 10402529"/>
              <a:gd name="csY7" fmla="*/ 1870012 h 2244023"/>
              <a:gd name="csX8" fmla="*/ 735451 w 10402529"/>
              <a:gd name="csY8" fmla="*/ 983611 h 2244023"/>
              <a:gd name="csX0" fmla="*/ 735451 w 10402529"/>
              <a:gd name="csY0" fmla="*/ 983611 h 2244023"/>
              <a:gd name="csX1" fmla="*/ 516710 w 10402529"/>
              <a:gd name="csY1" fmla="*/ 23446 h 2244023"/>
              <a:gd name="csX2" fmla="*/ 10028518 w 10402529"/>
              <a:gd name="csY2" fmla="*/ 0 h 2244023"/>
              <a:gd name="csX3" fmla="*/ 9452959 w 10402529"/>
              <a:gd name="csY3" fmla="*/ 1007057 h 2244023"/>
              <a:gd name="csX4" fmla="*/ 10402529 w 10402529"/>
              <a:gd name="csY4" fmla="*/ 1870012 h 2244023"/>
              <a:gd name="csX5" fmla="*/ 10028518 w 10402529"/>
              <a:gd name="csY5" fmla="*/ 2244023 h 2244023"/>
              <a:gd name="csX6" fmla="*/ 374011 w 10402529"/>
              <a:gd name="csY6" fmla="*/ 2244023 h 2244023"/>
              <a:gd name="csX7" fmla="*/ 0 w 10402529"/>
              <a:gd name="csY7" fmla="*/ 1870012 h 2244023"/>
              <a:gd name="csX8" fmla="*/ 735451 w 10402529"/>
              <a:gd name="csY8" fmla="*/ 983611 h 2244023"/>
              <a:gd name="csX0" fmla="*/ 735451 w 10402529"/>
              <a:gd name="csY0" fmla="*/ 983611 h 2244023"/>
              <a:gd name="csX1" fmla="*/ 505733 w 10402529"/>
              <a:gd name="csY1" fmla="*/ 46892 h 2244023"/>
              <a:gd name="csX2" fmla="*/ 10028518 w 10402529"/>
              <a:gd name="csY2" fmla="*/ 0 h 2244023"/>
              <a:gd name="csX3" fmla="*/ 9452959 w 10402529"/>
              <a:gd name="csY3" fmla="*/ 1007057 h 2244023"/>
              <a:gd name="csX4" fmla="*/ 10402529 w 10402529"/>
              <a:gd name="csY4" fmla="*/ 1870012 h 2244023"/>
              <a:gd name="csX5" fmla="*/ 10028518 w 10402529"/>
              <a:gd name="csY5" fmla="*/ 2244023 h 2244023"/>
              <a:gd name="csX6" fmla="*/ 374011 w 10402529"/>
              <a:gd name="csY6" fmla="*/ 2244023 h 2244023"/>
              <a:gd name="csX7" fmla="*/ 0 w 10402529"/>
              <a:gd name="csY7" fmla="*/ 1870012 h 2244023"/>
              <a:gd name="csX8" fmla="*/ 735451 w 10402529"/>
              <a:gd name="csY8" fmla="*/ 983611 h 22440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402529" h="2244023">
                <a:moveTo>
                  <a:pt x="735451" y="983611"/>
                </a:moveTo>
                <a:cubicBezTo>
                  <a:pt x="735451" y="777050"/>
                  <a:pt x="299172" y="46892"/>
                  <a:pt x="505733" y="46892"/>
                </a:cubicBezTo>
                <a:lnTo>
                  <a:pt x="10028518" y="0"/>
                </a:lnTo>
                <a:cubicBezTo>
                  <a:pt x="10235079" y="0"/>
                  <a:pt x="9452959" y="800496"/>
                  <a:pt x="9452959" y="1007057"/>
                </a:cubicBezTo>
                <a:cubicBezTo>
                  <a:pt x="9452959" y="1505724"/>
                  <a:pt x="10402529" y="1371345"/>
                  <a:pt x="10402529" y="1870012"/>
                </a:cubicBezTo>
                <a:cubicBezTo>
                  <a:pt x="10402529" y="2076573"/>
                  <a:pt x="10235079" y="2244023"/>
                  <a:pt x="10028518" y="2244023"/>
                </a:cubicBezTo>
                <a:lnTo>
                  <a:pt x="374011" y="2244023"/>
                </a:lnTo>
                <a:cubicBezTo>
                  <a:pt x="167450" y="2244023"/>
                  <a:pt x="0" y="2076573"/>
                  <a:pt x="0" y="1870012"/>
                </a:cubicBezTo>
                <a:lnTo>
                  <a:pt x="735451" y="98361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智慧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將神所賜的的資源 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透過神愛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的管道 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 </a:t>
            </a:r>
            <a:r>
              <a:rPr kumimoji="0" lang="en-US" altLang="zh-TW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完成神的託付 </a:t>
            </a:r>
            <a:r>
              <a:rPr kumimoji="0" lang="en-US" altLang="zh-TW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(</a:t>
            </a:r>
            <a:r>
              <a:rPr kumimoji="0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滿足人的需要</a:t>
            </a:r>
            <a:r>
              <a:rPr kumimoji="0" lang="en-US" altLang="zh-TW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)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榮耀神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EF0AD1-6BC2-7B55-E549-F1A5D104776B}"/>
              </a:ext>
            </a:extLst>
          </p:cNvPr>
          <p:cNvSpPr/>
          <p:nvPr/>
        </p:nvSpPr>
        <p:spPr>
          <a:xfrm>
            <a:off x="97380" y="3692769"/>
            <a:ext cx="12012559" cy="808892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敬畏耶和華是智慧的開端，也是過程。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B802E1-79CD-F196-FC33-8CF5B111A076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45E753-627C-A4FA-0056-5C94854ADC74}"/>
              </a:ext>
            </a:extLst>
          </p:cNvPr>
          <p:cNvSpPr/>
          <p:nvPr/>
        </p:nvSpPr>
        <p:spPr>
          <a:xfrm>
            <a:off x="4428822" y="267174"/>
            <a:ext cx="4979378" cy="621323"/>
          </a:xfrm>
          <a:prstGeom prst="rect">
            <a:avLst/>
          </a:prstGeom>
          <a:solidFill>
            <a:srgbClr val="7030A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知自己的責任 </a:t>
            </a:r>
            <a:r>
              <a:rPr kumimoji="0" lang="en-US" altLang="zh-TW" sz="3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/</a:t>
            </a:r>
            <a:r>
              <a:rPr kumimoji="0" lang="zh-CN" alt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 角色</a:t>
            </a:r>
            <a:endParaRPr kumimoji="0" lang="en-US" altLang="zh-TW" sz="3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4B5361-D610-832E-37E3-B71FD801797A}"/>
              </a:ext>
            </a:extLst>
          </p:cNvPr>
          <p:cNvSpPr/>
          <p:nvPr/>
        </p:nvSpPr>
        <p:spPr>
          <a:xfrm>
            <a:off x="10126980" y="993216"/>
            <a:ext cx="1002602" cy="43688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B2D0D2-B35C-FE30-722A-FC367A17DBF4}"/>
              </a:ext>
            </a:extLst>
          </p:cNvPr>
          <p:cNvSpPr/>
          <p:nvPr/>
        </p:nvSpPr>
        <p:spPr>
          <a:xfrm>
            <a:off x="8135704" y="2674102"/>
            <a:ext cx="1636945" cy="43688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43CE0F-8DC1-0AE9-30E5-4B025651B512}"/>
              </a:ext>
            </a:extLst>
          </p:cNvPr>
          <p:cNvSpPr/>
          <p:nvPr/>
        </p:nvSpPr>
        <p:spPr>
          <a:xfrm>
            <a:off x="5397500" y="2674102"/>
            <a:ext cx="881380" cy="43688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4EF148-E540-AEF3-C448-1461B1D36D5A}"/>
              </a:ext>
            </a:extLst>
          </p:cNvPr>
          <p:cNvSpPr/>
          <p:nvPr/>
        </p:nvSpPr>
        <p:spPr>
          <a:xfrm>
            <a:off x="1831340" y="2072193"/>
            <a:ext cx="881380" cy="43688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65BA696-6D70-DD17-C2FD-3DF35E955AD3}"/>
              </a:ext>
            </a:extLst>
          </p:cNvPr>
          <p:cNvCxnSpPr>
            <a:cxnSpLocks/>
          </p:cNvCxnSpPr>
          <p:nvPr/>
        </p:nvCxnSpPr>
        <p:spPr>
          <a:xfrm flipH="1">
            <a:off x="2903220" y="1290486"/>
            <a:ext cx="6995160" cy="781707"/>
          </a:xfrm>
          <a:prstGeom prst="straightConnector1">
            <a:avLst/>
          </a:prstGeom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9497F24-F7BA-7BCC-65A6-9A17B06C65F5}"/>
              </a:ext>
            </a:extLst>
          </p:cNvPr>
          <p:cNvCxnSpPr>
            <a:cxnSpLocks/>
          </p:cNvCxnSpPr>
          <p:nvPr/>
        </p:nvCxnSpPr>
        <p:spPr>
          <a:xfrm>
            <a:off x="2903220" y="2395414"/>
            <a:ext cx="2251710" cy="278688"/>
          </a:xfrm>
          <a:prstGeom prst="straightConnector1">
            <a:avLst/>
          </a:prstGeom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08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5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E880A-2CAC-1054-1F33-0B432214C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6AD2-5A9E-37CB-0587-EE3E97613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80" y="106821"/>
            <a:ext cx="8703342" cy="4527267"/>
          </a:xfrm>
        </p:spPr>
        <p:txBody>
          <a:bodyPr>
            <a:normAutofit fontScale="92500"/>
          </a:bodyPr>
          <a:lstStyle/>
          <a:p>
            <a:pPr marL="0" lvl="0" indent="0">
              <a:buNone/>
            </a:pPr>
            <a:endParaRPr lang="en-US" altLang="zh-TW" sz="1100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lvl="0" indent="0" algn="ctr">
              <a:buNone/>
            </a:pPr>
            <a:r>
              <a:rPr lang="zh-TW" altLang="en-US" sz="4300" b="1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今日也是我們</a:t>
            </a:r>
            <a:r>
              <a:rPr lang="en-US" altLang="zh-TW" sz="4300" b="1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- </a:t>
            </a:r>
            <a:r>
              <a:rPr lang="zh-TW" altLang="en-US" sz="4300" b="1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生命翻轉的時刻</a:t>
            </a:r>
            <a:r>
              <a:rPr lang="zh-CN" altLang="en-US" sz="4300" b="1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CN" sz="4300" b="1" dirty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0" algn="ctr">
              <a:buFont typeface="Wingdings" panose="05000000000000000000" pitchFamily="2" charset="2"/>
              <a:buChar char="Ø"/>
            </a:pPr>
            <a:endParaRPr lang="en-US" altLang="zh-TW" sz="9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1" algn="ctr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zh-TW" altLang="en-US" sz="4000" b="1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3900" b="1">
                <a:latin typeface="KaiTi" panose="02010609060101010101" pitchFamily="49" charset="-122"/>
                <a:ea typeface="KaiTi" panose="02010609060101010101" pitchFamily="49" charset="-122"/>
              </a:rPr>
              <a:t>上十字架的主耶穌：恩典邀請的時刻</a:t>
            </a:r>
            <a:endParaRPr lang="en-US" altLang="zh-TW" sz="3900" b="1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1" algn="ctr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zh-TW" altLang="en-US" sz="3900" b="1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1" algn="ctr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zh-TW" sz="3900" b="1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3900" b="1">
                <a:latin typeface="KaiTi" panose="02010609060101010101" pitchFamily="49" charset="-122"/>
                <a:ea typeface="KaiTi" panose="02010609060101010101" pitchFamily="49" charset="-122"/>
              </a:rPr>
              <a:t>我是罪人真實認知：坦誠告白的時刻</a:t>
            </a:r>
            <a:endParaRPr lang="en-US" altLang="zh-TW" sz="3900" b="1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1" algn="ctr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zh-TW" altLang="en-US" sz="3900" b="1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1" algn="ctr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zh-TW" sz="3900" b="1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3900" b="1">
                <a:latin typeface="KaiTi" panose="02010609060101010101" pitchFamily="49" charset="-122"/>
                <a:ea typeface="KaiTi" panose="02010609060101010101" pitchFamily="49" charset="-122"/>
              </a:rPr>
              <a:t>仰望主恩一路引領：明智祈求的時刻</a:t>
            </a:r>
            <a:endParaRPr lang="en-US" altLang="zh-TW" sz="3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Clr>
                <a:schemeClr val="tx1"/>
              </a:buClr>
              <a:buSzPct val="100000"/>
              <a:buNone/>
            </a:pPr>
            <a:endParaRPr lang="zh-TW" alt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A4B125-4952-CCC3-3770-3C2305D8C4EF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06EB84-ED21-7582-339C-FBB30D57E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6979" y="144940"/>
            <a:ext cx="3475021" cy="655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02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30D5AD-BEB0-77DF-48AB-43EC993B3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8843"/>
            <a:ext cx="10515600" cy="57803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000" b="1" dirty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正確的</a:t>
            </a:r>
            <a:r>
              <a:rPr lang="zh-TW" altLang="en-US" sz="4000" b="1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認識</a:t>
            </a:r>
            <a:endParaRPr lang="en-US" altLang="zh-TW" sz="4000" b="1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r>
              <a:rPr lang="zh-TW" altLang="en-US" sz="4000" b="1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神是</a:t>
            </a:r>
            <a:r>
              <a:rPr lang="zh-TW" altLang="en-US" sz="4000" b="1">
                <a:solidFill>
                  <a:srgbClr val="C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恩典邀請的神</a:t>
            </a:r>
            <a:endParaRPr lang="en-US" altLang="zh-TW" sz="4000" b="1" dirty="0">
              <a:solidFill>
                <a:srgbClr val="C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r>
              <a:rPr lang="zh-TW" altLang="en-US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以及</a:t>
            </a:r>
            <a:endParaRPr lang="en-US" altLang="zh-TW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r>
              <a:rPr lang="zh-TW" altLang="en-US" sz="4000" b="1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我們原本</a:t>
            </a:r>
            <a:r>
              <a:rPr lang="zh-TW" altLang="en-US" sz="4000" b="1">
                <a:solidFill>
                  <a:srgbClr val="C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不配</a:t>
            </a:r>
            <a:r>
              <a:rPr lang="zh-TW" altLang="en-US" sz="4000" b="1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TW" sz="4000" b="1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 </a:t>
            </a:r>
            <a:r>
              <a:rPr lang="zh-CN" altLang="en-US" sz="4000" b="1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</a:t>
            </a:r>
            <a:r>
              <a:rPr lang="zh-TW" altLang="en-US" sz="4000" b="1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祂眼中仍然是</a:t>
            </a:r>
            <a:r>
              <a:rPr lang="zh-TW" altLang="en-US" sz="4000" b="1">
                <a:solidFill>
                  <a:srgbClr val="C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寶貝</a:t>
            </a:r>
            <a:endParaRPr lang="en-US" altLang="zh-TW" sz="4000" b="1" dirty="0">
              <a:solidFill>
                <a:srgbClr val="C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r>
              <a:rPr lang="zh-TW" altLang="en-US" sz="4000" b="1" dirty="0">
                <a:latin typeface="KaiTi" panose="02010609060101010101" pitchFamily="49" charset="-122"/>
                <a:ea typeface="KaiTi" panose="02010609060101010101" pitchFamily="49" charset="-122"/>
              </a:rPr>
              <a:t>是</a:t>
            </a:r>
            <a:endParaRPr lang="en-US" altLang="zh-TW" sz="4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r>
              <a:rPr lang="zh-TW" altLang="en-US" sz="4000" b="1">
                <a:solidFill>
                  <a:srgbClr val="C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我們生命翻轉的時刻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3F77DD-87D0-B7AF-1E8C-5CE5DFD0DF2A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1555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3CDF1-CBE4-766B-D864-484F255E3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95AF7-F1A4-FFB3-A4B9-479E4F0A2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8" y="147486"/>
            <a:ext cx="11779044" cy="2391178"/>
          </a:xfrm>
        </p:spPr>
        <p:txBody>
          <a:bodyPr>
            <a:normAutofit fontScale="40000" lnSpcReduction="20000"/>
          </a:bodyPr>
          <a:lstStyle/>
          <a:p>
            <a:pPr marL="457200" lvl="1" indent="0">
              <a:buNone/>
            </a:pPr>
            <a:endParaRPr lang="zh-TW" altLang="en-US" sz="8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11100" b="1">
                <a:latin typeface="KaiTi" panose="02010609060101010101" pitchFamily="49" charset="-122"/>
                <a:ea typeface="KaiTi" panose="02010609060101010101" pitchFamily="49" charset="-122"/>
              </a:rPr>
              <a:t>信息思考</a:t>
            </a:r>
            <a:r>
              <a:rPr lang="en-US" altLang="zh-CN" sz="11100" b="1">
                <a:latin typeface="KaiTi" panose="02010609060101010101" pitchFamily="49" charset="-122"/>
                <a:ea typeface="KaiTi" panose="02010609060101010101" pitchFamily="49" charset="-122"/>
              </a:rPr>
              <a:t>: </a:t>
            </a:r>
            <a:r>
              <a:rPr lang="zh-TW" altLang="en-US" sz="11100" b="1">
                <a:solidFill>
                  <a:srgbClr val="C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我會如何求呢</a:t>
            </a:r>
            <a:r>
              <a:rPr lang="en-US" altLang="zh-TW" sz="11100" b="1">
                <a:solidFill>
                  <a:srgbClr val="C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11100" b="1">
                <a:latin typeface="KaiTi" panose="02010609060101010101" pitchFamily="49" charset="-122"/>
                <a:ea typeface="KaiTi" panose="02010609060101010101" pitchFamily="49" charset="-122"/>
              </a:rPr>
              <a:t>主耶穌向我显现，对我说：「你愿我赐你甚么？你可以求。」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0D6AFB-103C-AAF3-C04C-FAFDF807ECF9}"/>
              </a:ext>
            </a:extLst>
          </p:cNvPr>
          <p:cNvSpPr/>
          <p:nvPr/>
        </p:nvSpPr>
        <p:spPr>
          <a:xfrm>
            <a:off x="97536" y="85344"/>
            <a:ext cx="11997084" cy="6678990"/>
          </a:xfrm>
          <a:prstGeom prst="rect">
            <a:avLst/>
          </a:prstGeom>
          <a:noFill/>
          <a:ln w="57150">
            <a:solidFill>
              <a:srgbClr val="363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B8D6A7-74CB-A5C7-B0A3-FB3AD8D8D4CC}"/>
              </a:ext>
            </a:extLst>
          </p:cNvPr>
          <p:cNvSpPr/>
          <p:nvPr/>
        </p:nvSpPr>
        <p:spPr>
          <a:xfrm>
            <a:off x="206478" y="2935705"/>
            <a:ext cx="11692445" cy="3650820"/>
          </a:xfrm>
          <a:prstGeom prst="rect">
            <a:avLst/>
          </a:prstGeom>
          <a:solidFill>
            <a:srgbClr val="7030A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主耶穌 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- 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我的　神啊，如今祢將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_______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託付給了我； 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	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但我是 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_____ 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，若沒有祢，我不知道該如何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_____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 。 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所以求祢賜我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_______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  <a:sym typeface="Wingdings" panose="05000000000000000000" pitchFamily="2" charset="2"/>
              </a:rPr>
              <a:t>，可以完成祢的託付。</a:t>
            </a:r>
          </a:p>
        </p:txBody>
      </p:sp>
    </p:spTree>
    <p:extLst>
      <p:ext uri="{BB962C8B-B14F-4D97-AF65-F5344CB8AC3E}">
        <p14:creationId xmlns:p14="http://schemas.microsoft.com/office/powerpoint/2010/main" val="11478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Pine design</Template>
  <TotalTime>48492</TotalTime>
  <Words>2265</Words>
  <Application>Microsoft Office PowerPoint</Application>
  <PresentationFormat>Widescreen</PresentationFormat>
  <Paragraphs>179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KaiTi</vt:lpstr>
      <vt:lpstr>Aptos</vt:lpstr>
      <vt:lpstr>Aptos Display</vt:lpstr>
      <vt:lpstr>Arial</vt:lpstr>
      <vt:lpstr>Calibri</vt:lpstr>
      <vt:lpstr>Wingdings</vt:lpstr>
      <vt:lpstr>Office Theme</vt:lpstr>
      <vt:lpstr>生命翻轉的時刻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杜克团契敬拜 DCCF Worship</dc:title>
  <dc:creator>z.boyang@outlook.com</dc:creator>
  <cp:lastModifiedBy>nc tccf</cp:lastModifiedBy>
  <cp:revision>3665</cp:revision>
  <dcterms:created xsi:type="dcterms:W3CDTF">2018-07-27T21:13:16Z</dcterms:created>
  <dcterms:modified xsi:type="dcterms:W3CDTF">2026-08-30T23:23:05Z</dcterms:modified>
</cp:coreProperties>
</file>