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27"/>
  </p:notesMasterIdLst>
  <p:sldIdLst>
    <p:sldId id="1243" r:id="rId2"/>
    <p:sldId id="997" r:id="rId3"/>
    <p:sldId id="1092" r:id="rId4"/>
    <p:sldId id="1064" r:id="rId5"/>
    <p:sldId id="1047" r:id="rId6"/>
    <p:sldId id="1031" r:id="rId7"/>
    <p:sldId id="1075" r:id="rId8"/>
    <p:sldId id="1074" r:id="rId9"/>
    <p:sldId id="1048" r:id="rId10"/>
    <p:sldId id="1032" r:id="rId11"/>
    <p:sldId id="1033" r:id="rId12"/>
    <p:sldId id="1013" r:id="rId13"/>
    <p:sldId id="1049" r:id="rId14"/>
    <p:sldId id="1016" r:id="rId15"/>
    <p:sldId id="1035" r:id="rId16"/>
    <p:sldId id="1014" r:id="rId17"/>
    <p:sldId id="1051" r:id="rId18"/>
    <p:sldId id="1037" r:id="rId19"/>
    <p:sldId id="1011" r:id="rId20"/>
    <p:sldId id="1053" r:id="rId21"/>
    <p:sldId id="1056" r:id="rId22"/>
    <p:sldId id="1068" r:id="rId23"/>
    <p:sldId id="1021" r:id="rId24"/>
    <p:sldId id="1082" r:id="rId25"/>
    <p:sldId id="105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426F67-6C8C-48F2-892E-2FA7F0D64391}">
          <p14:sldIdLst>
            <p14:sldId id="1243"/>
            <p14:sldId id="997"/>
            <p14:sldId id="1092"/>
            <p14:sldId id="1064"/>
            <p14:sldId id="1047"/>
            <p14:sldId id="1031"/>
            <p14:sldId id="1075"/>
            <p14:sldId id="1074"/>
            <p14:sldId id="1048"/>
            <p14:sldId id="1032"/>
            <p14:sldId id="1033"/>
            <p14:sldId id="1013"/>
            <p14:sldId id="1049"/>
            <p14:sldId id="1016"/>
            <p14:sldId id="1035"/>
            <p14:sldId id="1014"/>
            <p14:sldId id="1051"/>
            <p14:sldId id="1037"/>
            <p14:sldId id="1011"/>
            <p14:sldId id="1053"/>
            <p14:sldId id="1056"/>
            <p14:sldId id="1068"/>
            <p14:sldId id="1021"/>
            <p14:sldId id="1082"/>
            <p14:sldId id="10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3214"/>
    <a:srgbClr val="481F67"/>
    <a:srgbClr val="00467A"/>
    <a:srgbClr val="A40000"/>
    <a:srgbClr val="753E33"/>
    <a:srgbClr val="223E42"/>
    <a:srgbClr val="745953"/>
    <a:srgbClr val="D8D9D1"/>
    <a:srgbClr val="3E737A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20" autoAdjust="0"/>
    <p:restoredTop sz="87605" autoAdjust="0"/>
  </p:normalViewPr>
  <p:slideViewPr>
    <p:cSldViewPr snapToGrid="0">
      <p:cViewPr varScale="1">
        <p:scale>
          <a:sx n="94" d="100"/>
          <a:sy n="94" d="100"/>
        </p:scale>
        <p:origin x="110" y="1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62883-BF61-4236-BFF8-2FE3F6A5B1FB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5747F-E678-4574-8ED2-C9BA88CC8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02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2E01A384-ED3F-10D5-9836-54389CAC6B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DCE3462-8B4E-790E-52F7-1FE44F7777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DC30C64D-0408-FB35-8BBA-C84080BC6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EFD120-9020-4DB5-97A7-D6F80C6EA1FF}" type="slidenum">
              <a:rPr kumimoji="1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24283FC-A1D7-7E92-0277-FFAE5BDB08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38802144-0F0B-CD4F-4FDD-FC5AC3CDE1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8A454A85-9FBC-61CE-CEB7-8CB06E426A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199494-A39C-47AF-890B-495BFF45C7A5}" type="slidenum">
              <a:rPr kumimoji="1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AEAB78ED-8FE2-6990-0C4C-D4992160FD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6A38FBE9-D409-4FD7-9ED1-B4FC07D4ED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615021B5-EBDF-8C48-58C3-5823696C4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B711A6-F7A8-4287-A9F1-EE617EE85D5B}" type="slidenum">
              <a:rPr kumimoji="1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D9F09F-30BF-3594-4616-093A0D6DCE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15AE7E-3F0A-1256-DFB3-738630F63F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0DDDFE-B964-D6B7-B444-0599CD5D8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A6215-B213-45DC-B1C4-26639CC6FFB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625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7E5885-2A48-6D78-531D-1037AD275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60AB37-6ACE-47B4-E4AB-82F385079A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500A86-43CF-41E2-5330-51C0936A10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DF6E1F-5394-42CF-BE05-A03EAFAF444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4794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CA7E9E-F64B-5FA0-B590-A1BEE9896C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0921EC-265F-66AC-C47E-018CB4CB27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9007FA-FEEE-9F64-0165-6C113E0F9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7D5BF-D1EB-452B-A7E7-773C3C8861E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7139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17DD3C6-2F57-64C0-C8E8-5F345FBD05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8D3CDDE-46CA-87EB-2F80-4B3CFF32E4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0E9497-2BC6-F790-2807-671F963EC6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CAB2AA-ADF9-4E8D-89FC-292C60A0293F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162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714975-2EB9-A9E2-95B1-80175F293F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49F6A0-381F-E58D-F68B-BCFB0BFCC6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3FF51D-ABF2-CDB0-D060-08DC6B933E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94D63-566E-4B04-9DE6-6A400165AB4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512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60F822-403E-28DE-4F50-BE8EB27AFB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10E65D-2D66-8889-7BDF-23FF827259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F29B21-36B7-1D00-B6F4-C9AD2119F0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91CF8F-1AB1-46C0-839D-B0C5DCBA20CE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951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795F5F-524D-2054-9BB4-112EA9803D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33FEE-E82E-FC07-2A8F-955D1AF0F8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3EB8F0-D5BA-C52F-C877-010B8C62CB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36AC0-5BF8-41BD-9CFB-FAF4FD142815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418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18C5140-9EBB-C671-ED36-FA26E5456E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A296D8E-D4BC-4214-30C4-19551546F8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6CBB96-30B2-F856-B3D0-4B4B711B3D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80ECFD-D703-4DAB-A2D9-3F2E5493A0AA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624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B11D3B-4881-1B0F-E610-809B88C367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50760F0-29FA-7E3A-6BFE-99505DBB62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0EBBA2-7A8B-2539-E673-181CDD30B1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063FD-E6BC-4D73-AF2C-78C7E7A8DFA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201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6F9B06E-8A40-E2CE-3A41-902CA5916D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896DB29-97AE-D9B6-B3B8-53227C9B07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65EF8BE-0351-07C5-636B-D84A6B51CF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72288-1325-4342-85CA-9F05B516B235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889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BE712E-A921-F8DA-4708-8104696489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3B81C-6D93-D2F9-B9E2-643F57FC5C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0DC759-B8D6-4555-7F13-02E12B22C2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D3F2EE-0F39-4C61-979D-87C8E58E950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9956E9-A28B-8C63-61EC-1C914EA06D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2C7E88-BF68-703D-E9F3-339ED292FE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F1A9D1-B4F0-E860-EDD7-B1A8A97045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7AEEAB-10A4-43A0-8CC9-218EA79C069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3354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72BECB9-3E05-BFA0-3B47-A883335651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388C4C-ADB6-1DDF-AFEA-82E98F062F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99684" name="Rectangle 4">
            <a:extLst>
              <a:ext uri="{FF2B5EF4-FFF2-40B4-BE49-F238E27FC236}">
                <a16:creationId xmlns:a16="http://schemas.microsoft.com/office/drawing/2014/main" id="{EDA99CED-DBD7-DDC6-B4A4-B62621DF1E2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9685" name="Rectangle 5">
            <a:extLst>
              <a:ext uri="{FF2B5EF4-FFF2-40B4-BE49-F238E27FC236}">
                <a16:creationId xmlns:a16="http://schemas.microsoft.com/office/drawing/2014/main" id="{1BBCB123-413E-25DC-39F8-13D6B6496A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pitchFamily="18" charset="-120"/>
                <a:cs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9686" name="Rectangle 6">
            <a:extLst>
              <a:ext uri="{FF2B5EF4-FFF2-40B4-BE49-F238E27FC236}">
                <a16:creationId xmlns:a16="http://schemas.microsoft.com/office/drawing/2014/main" id="{0AD2E928-331F-405F-EEC1-34A17E92D02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Arial" panose="020B0604020202020204" pitchFamily="34" charset="0"/>
              </a:defRPr>
            </a:lvl1pPr>
          </a:lstStyle>
          <a:p>
            <a:fld id="{9BB982D3-40EB-4BC3-BED8-0A8D7084DC8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149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81AD90E-4FD1-CF02-4EFE-7D9E7F264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990600"/>
            <a:ext cx="41148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pic>
        <p:nvPicPr>
          <p:cNvPr id="4099" name="Picture 1">
            <a:extLst>
              <a:ext uri="{FF2B5EF4-FFF2-40B4-BE49-F238E27FC236}">
                <a16:creationId xmlns:a16="http://schemas.microsoft.com/office/drawing/2014/main" id="{F31C7B15-B699-9FCC-4A74-2FFDC87F2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itle 1">
            <a:extLst>
              <a:ext uri="{FF2B5EF4-FFF2-40B4-BE49-F238E27FC236}">
                <a16:creationId xmlns:a16="http://schemas.microsoft.com/office/drawing/2014/main" id="{4CF2B953-7D6C-282D-10FF-B7C267F04E1E}"/>
              </a:ext>
            </a:extLst>
          </p:cNvPr>
          <p:cNvSpPr txBox="1">
            <a:spLocks/>
          </p:cNvSpPr>
          <p:nvPr/>
        </p:nvSpPr>
        <p:spPr bwMode="auto">
          <a:xfrm>
            <a:off x="1371600" y="685800"/>
            <a:ext cx="4876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kumimoji="1" lang="en-US" altLang="zh-TW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: </a:t>
            </a:r>
            <a:br>
              <a:rPr kumimoji="1" lang="en-US" altLang="zh-TW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</a:br>
            <a:r>
              <a:rPr kumimoji="1" lang="zh-TW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</a:t>
            </a:r>
            <a:endParaRPr kumimoji="1" lang="en-US" altLang="zh-TW" sz="40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kumimoji="1" lang="zh-TW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kumimoji="1" lang="en-US" altLang="zh-TW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2:1-3)</a:t>
            </a:r>
            <a:endParaRPr kumimoji="1" lang="en-US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4101" name="Subtitle 2">
            <a:extLst>
              <a:ext uri="{FF2B5EF4-FFF2-40B4-BE49-F238E27FC236}">
                <a16:creationId xmlns:a16="http://schemas.microsoft.com/office/drawing/2014/main" id="{0FEC6A26-76D8-7687-ED4F-4B923AD7DEB3}"/>
              </a:ext>
            </a:extLst>
          </p:cNvPr>
          <p:cNvSpPr txBox="1">
            <a:spLocks/>
          </p:cNvSpPr>
          <p:nvPr/>
        </p:nvSpPr>
        <p:spPr bwMode="auto">
          <a:xfrm>
            <a:off x="7315200" y="4572000"/>
            <a:ext cx="3429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北卡三角區</a:t>
            </a:r>
            <a:endParaRPr kumimoji="1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華人基督教會</a:t>
            </a:r>
            <a:endParaRPr kumimoji="1" lang="en-US" altLang="zh-TW" sz="3200" b="1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2026/08/16</a:t>
            </a:r>
            <a:endParaRPr kumimoji="1" lang="zh-TW" altLang="en-US" sz="2800" b="0" i="0" u="none" strike="noStrike" kern="1200" cap="none" spc="0" normalizeH="0" baseline="0" noProof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Arial" panose="020B0604020202020204" pitchFamily="34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A5EB9982-818F-1AE7-BB16-164ED0B51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114300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人墜落的範圍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什麼時候是破碎了的人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DBE3E573-1364-BD29-FDF0-571214545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201400" cy="5410200"/>
          </a:xfrm>
        </p:spPr>
        <p:txBody>
          <a:bodyPr/>
          <a:lstStyle/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你們死在過犯罪惡之中、他叫你們活過來．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在其中行事為人隨從今世的風俗、順服空中掌權者的首領、就是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現今在悖逆之子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心中運行的邪靈．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我們從前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也都在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中間、放縱肉體的私慾、隨著肉體和心中所喜好的去行、本為可怒之子、和別人一樣．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3:10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就如經上所記、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『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沒有義人、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連一個也沒有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那時你們 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過去信主之前的時候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從前我們 – 過去信主之前的時候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現今他們 (悖逆之子, 別人) – 現在仍未信主的時候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那時, 從前 – 已經過去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人不需要永遠留在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破碎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中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0B90709E-2EC7-EE48-2A68-529626EA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11430000" cy="685800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人成為破碎的原因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犯罪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(1)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DCF1A2E9-6CC9-529F-AD7C-D5B207524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11277600" cy="55626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你們死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在過犯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罪惡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之中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雅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4:17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人若知道行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、卻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不去行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、這就是他的罪了。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7:19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我所願意的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、我反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不作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．我所不願意的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惡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、我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倒去作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3:23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因為世人都犯了罪、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虧缺了　神的榮耀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在過犯罪惡之中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人破碎因為人犯了罪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什麼是罪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?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過犯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trespasses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侵犯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[KJV], transgressions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犯規</a:t>
            </a:r>
            <a:r>
              <a:rPr lang="zh-TW" altLang="en-US"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[NIV]; </a:t>
            </a:r>
            <a:r>
              <a:rPr lang="zh-TW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paraptoma (par-ap’-to-mah)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失腳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惡我倒去作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罪行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行不該想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行的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罪惡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s</a:t>
            </a:r>
            <a:r>
              <a:rPr lang="en-US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ins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 </a:t>
            </a:r>
            <a:r>
              <a:rPr lang="en-US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[KJV]; (hamartia (ham-ar-tee’-ah)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未中的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善不去行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善不作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虧缺了神的榮耀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遺漏的罪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行該想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行的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8D9E80DC-17DC-C232-A385-4DB50F342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11430000" cy="685800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人成為破碎的原因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犯罪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(2)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1FD1C97-E44D-47E3-0592-B677C7DE9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62000"/>
            <a:ext cx="11430000" cy="53340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1:28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29 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裝滿了各樣不義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邪惡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貪婪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惡毒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滿心是嫉妒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兇殺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爭競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詭詐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毒恨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30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又是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讒毀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背後說人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怨恨　神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侮慢人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狂傲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自誇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捏造惡事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違背父母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31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無知的、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背約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無親情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不憐憫人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的．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過犯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犯罪行為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(sin of commission)</a:t>
            </a:r>
            <a:r>
              <a:rPr lang="zh-TW" altLang="en-US" sz="2800"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想不該想的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行不該行的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裝滿不義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滿心嫉妒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毒恨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狂傲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… 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思想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態度上的 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兇殺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讒毀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背後說人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自誇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違背父母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背約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 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行為上的 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罪惡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遺漏的罪 </a:t>
            </a:r>
            <a:r>
              <a:rPr lang="en-US" altLang="zh-TW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(sin of omission)</a:t>
            </a:r>
            <a:r>
              <a:rPr lang="zh-TW" alt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不想該想的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不行該行的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無親情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不憐憫人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善不去行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遺漏了的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犯罪的人是乏善可陳的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EA0C589-BE1C-F187-D3AE-A3BE2EC46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15824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1.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失去自主能力的無奈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(1)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21C9DB9D-C7E6-0F1A-64B6-E7DAABC3F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38200"/>
            <a:ext cx="11506200" cy="54864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2:2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那時、你們在其中行事為人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隨從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今世的風俗、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順服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空中掌權者的首領、就是現今在悖逆之子心中運行的邪靈．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我們從前也都在他們中間、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放縱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肉體的私慾、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隨著肉體和心中所喜好的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去行、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隨著肉體和心中所喜好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外表是完全的自</a:t>
            </a:r>
            <a:r>
              <a:rPr lang="zh-TW" altLang="en-US" b="1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決</a:t>
            </a:r>
            <a:endParaRPr lang="en-US" altLang="zh-TW" b="1">
              <a:solidFill>
                <a:srgbClr val="00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事實上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完全不能自</a:t>
            </a:r>
            <a:r>
              <a:rPr lang="zh-TW" altLang="en-US" b="1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決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已賣了給魔鬼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)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隨從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消極的仿傚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順服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obedient to and under his control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被控制住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[Amp]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已沒有反抗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習以為常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放縱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積極地享受罪中之樂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</a:pPr>
            <a:endParaRPr lang="en-US" altLang="en-US"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38CB954-1BE2-4511-3729-08ACEECF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15824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1.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失去自主能力的無奈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(2)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1D35A121-A3B5-C529-703C-50CBDF40F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11277600" cy="51816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2:2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那時、你們在其中行事為人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隨從今世的風俗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順服空中掌權者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的首領、就是現今在悖逆之子心中運行的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邪靈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我們從前也都在他們中間、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放縱肉體的私慾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隨著肉體和心中所喜好的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去行、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背後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控制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人的力量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肉體的私慾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肉體和心中所喜好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屬罪的天性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今世的風俗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別人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所創造出來的潮流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空中掌權者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邪靈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撒但魔鬼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順服空中掌權者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邪靈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真正控制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的是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撒但魔鬼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B612A3B2-2C30-B255-B57B-C0BE8D7D2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114300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1.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失去自主能力的無奈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(3)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F689F8F5-2E5D-67C6-DBCE-E7B065689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11277600" cy="55626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6:17 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你們從前雖然作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罪的奴僕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、現今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18  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既從罪裡得了釋放、就作了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義的奴僕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20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因為你們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作罪之奴僕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的時候、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就不被義約束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了。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作罪之奴僕就不被義約束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人的選擇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彼此排斥的二分法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罪的奴僕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拒絕耶穌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信主而不配合神的結果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假自由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真捆縛 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義的奴僕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信主而配合神的結果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真自由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假捆縛 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人本來活得無奈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在魔鬼的權勢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控制之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下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失去不犯罪的自由</a:t>
            </a: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>
            <a:extLst>
              <a:ext uri="{FF2B5EF4-FFF2-40B4-BE49-F238E27FC236}">
                <a16:creationId xmlns:a16="http://schemas.microsoft.com/office/drawing/2014/main" id="{28419B92-90B1-AA36-DCE2-EE19B8377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9375"/>
            <a:ext cx="11582400" cy="7159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2.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損人害己</a:t>
            </a:r>
          </a:p>
        </p:txBody>
      </p:sp>
      <p:sp>
        <p:nvSpPr>
          <p:cNvPr id="20483" name="內容版面配置區 2">
            <a:extLst>
              <a:ext uri="{FF2B5EF4-FFF2-40B4-BE49-F238E27FC236}">
                <a16:creationId xmlns:a16="http://schemas.microsoft.com/office/drawing/2014/main" id="{D442DF80-01F9-BF72-5A36-445AEF56A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125200" cy="5456238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3:11  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沒有明白的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、沒有尋求　神的．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12  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都是偏離正路、一同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變為無用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沒有行善的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 13  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他們的喉嚨是敝開的墳墓．他們用舌頭弄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詭詐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．嘴唇裡有虺蛇的毒氣．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14  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滿口是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咒罵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苦毒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15  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殺人流血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他們的腳飛跑．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16  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所經過的路、便行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殘害暴虐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的事．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17  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平安的路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、他們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未曾知道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18  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眼中不怕　神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。』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詭詐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咒罵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殺人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流血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殘害暴虐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彼此傷害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苦毒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未曾知道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平安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的路</a:t>
            </a:r>
            <a:r>
              <a:rPr lang="en-US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傷害自己 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眼中不怕神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與神的關係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扭曲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沒有明白的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變為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無用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沒有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行善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人的品質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價值的下降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人本來活得痛苦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自殘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被傷害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傷人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A0EB007A-BD26-3EC8-498E-2F8299E52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114300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3.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與屬神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屬天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屬靈的隔絕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(1)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7E6C4D99-7172-2E8E-E729-0F842C86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125200" cy="51816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2:2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順服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心中運行的邪靈．</a:t>
            </a:r>
            <a:endParaRPr lang="en-US" altLang="zh-TW" b="1">
              <a:solidFill>
                <a:srgbClr val="FF00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是悖逆神的</a:t>
            </a: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那時你們 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=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信主之前的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=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disobedient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抗命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[NIV]; careless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漠視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rebellious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反叛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unbelieving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不信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go against God’s purpose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拒絕神的定意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與神為敵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[Amp]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</a:t>
            </a:r>
            <a:r>
              <a:rPr lang="en-US" altLang="zh-TW" sz="2800" i="1">
                <a:solidFill>
                  <a:srgbClr val="006600"/>
                </a:solidFill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不願意也不能夠與神有正常的關係與互動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4B47ADCB-D11A-8288-4004-F4442D72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22238"/>
            <a:ext cx="11430000" cy="563562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3.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與屬神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屬天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屬靈的隔絕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(2)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9CFDD09D-45E1-5A76-6F20-F84E92FB8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62000"/>
            <a:ext cx="11430000" cy="55626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</a:t>
            </a:r>
            <a:r>
              <a:rPr lang="en-US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然而你們</a:t>
            </a:r>
            <a:r>
              <a:rPr lang="en-US" altLang="zh-TW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,)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死在過犯罪惡之中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 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5:12 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罪是從一人入了世界、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死又是從罪來的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死在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過犯罪惡之中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活在死的狀態裡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肉體暫時活著的人 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being dead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是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死的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[Darby,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原文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]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死不是動詞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而是形容詞</a:t>
            </a:r>
            <a:endParaRPr lang="en-US" altLang="zh-TW" b="1">
              <a:solidFill>
                <a:srgbClr val="C000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動詞是 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“</a:t>
            </a:r>
            <a:r>
              <a:rPr lang="en-US" altLang="zh-TW" sz="2800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being,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是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” –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分詞</a:t>
            </a: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en-US" altLang="en-US"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描述一個</a:t>
            </a: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存在狀態 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死在過犯罪惡之中 </a:t>
            </a:r>
            <a:r>
              <a:rPr lang="en-US" altLang="zh-TW" sz="24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=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在過犯罪惡之中是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死的 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人因為過犯罪惡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肉體雖然暫時活著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靈卻是在死的狀態之下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不再發揮功能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死又是從罪來的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罪與死是一體兩面的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死是罪的後果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罪是死的根據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11DA1A0B-F760-0262-6A27-CE100F656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22238"/>
            <a:ext cx="11582400" cy="563562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3.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與屬神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屬天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屬靈的隔絕 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(3)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BDAC8955-AD00-4645-A2E2-4B730EF2D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762000"/>
            <a:ext cx="11201400" cy="5410200"/>
          </a:xfrm>
        </p:spPr>
        <p:txBody>
          <a:bodyPr/>
          <a:lstStyle/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靈在死的狀態之下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靈不再發揮該有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的功能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罪孽使你們與神隔絕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無法與神親近</a:t>
            </a: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賽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59:2 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罪孽使你們與神隔絕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、你們的罪惡使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他掩面不聽你們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如同被熱鐵烙慣了的良心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自己去行知道當死的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不再具備敏銳的善惡意識</a:t>
            </a: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提前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4:2 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這等人的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良心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如同被熱鐵烙慣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了一般。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1:32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他們雖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知道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　神判定、行這樣事的人是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當死的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、然而他們不但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自己去行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、還喜歡別人去行。</a:t>
            </a:r>
            <a:endParaRPr lang="en-US" altLang="en-US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人本來活在絕望中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與神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神的生命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屬靈的福氣都無份無關</a:t>
            </a:r>
            <a:b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</a:b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DAE888D0-197A-F4FA-F137-5E24852D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238"/>
            <a:ext cx="11277600" cy="715962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以弗所書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簡介</a:t>
            </a:r>
            <a:endParaRPr lang="en-US" altLang="zh-TW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EDE2B3C0-1547-A1AA-F173-92F9E19C2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11277600" cy="5334000"/>
          </a:xfrm>
        </p:spPr>
        <p:txBody>
          <a:bodyPr/>
          <a:lstStyle/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主題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基督裡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的教會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大綱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1-3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章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神的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定意與作工的方法和原則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4-6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章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生活上的操練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叫人成為配合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的人</a:t>
            </a:r>
            <a:endParaRPr lang="en-US" altLang="zh-TW" b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第一章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神作工的藍圖</a:t>
            </a: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的定意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要使祂的榮耀得著稱讚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作工的方法和原則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把信徒放在基督裡去享用神的豐盛而認識神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表明神</a:t>
            </a:r>
            <a:endParaRPr lang="en-US" altLang="zh-TW" b="1">
              <a:solidFill>
                <a:srgbClr val="C000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透過真知道讓信徒經歷神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能持守在基督裡而更多的認識神</a:t>
            </a:r>
            <a:endParaRPr lang="en-US" altLang="zh-TW" b="1">
              <a:solidFill>
                <a:srgbClr val="C000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聚集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眾</a:t>
            </a: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多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的信徒成為教會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更完整地承裝神的豐盛</a:t>
            </a:r>
            <a:r>
              <a:rPr lang="en-US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把神更完整地表明出來</a:t>
            </a: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endParaRPr lang="zh-TW" altLang="en-US" b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308881C-3093-023D-2A26-3E9A5770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114300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罪帶給人的破碎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4.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肯定而可怖的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結局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(1)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804790C1-9976-D0E9-8F55-3E28BA538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125200" cy="5410200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2:3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我們從前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本為可怒之子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、和別人一樣．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約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3:36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信子的人有永生．不信子的人得不著永生、神的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震怒常在他身上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悖逆之子的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結局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成為可怒之子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神完全的公義的顯出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怒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wrath [KJV], indignation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烈怒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震怒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極端的怒氣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[Amp]</a:t>
            </a:r>
            <a:r>
              <a:rPr lang="zh-TW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怒的强度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不是 </a:t>
            </a:r>
            <a:r>
              <a:rPr lang="en-US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anger,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一般的生氣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可怒之子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by nature deserving of wrath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本質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上應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承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受烈怒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[NIV]; </a:t>
            </a:r>
            <a:r>
              <a:rPr lang="zh-TW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heirs of indignation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承受極端的怒氣的人 </a:t>
            </a:r>
            <a:r>
              <a:rPr lang="zh-TW" altLang="en-US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[Amp]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常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abides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長住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[Amp]; remains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停留</a:t>
            </a:r>
            <a:r>
              <a:rPr lang="en-US" altLang="zh-TW" sz="28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[NIV]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一般現在時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不變的事實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怒的長度;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長時期的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不斷的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人不能逃避神公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義的烈怒的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審判與懲罰</a:t>
            </a:r>
            <a:endParaRPr lang="en-US" altLang="zh-TW" b="1" i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>
            <a:extLst>
              <a:ext uri="{FF2B5EF4-FFF2-40B4-BE49-F238E27FC236}">
                <a16:creationId xmlns:a16="http://schemas.microsoft.com/office/drawing/2014/main" id="{1439E44C-91C8-AC08-0F1A-B5F200F8E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11430000" cy="765175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人的破碎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4.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肯定而可怖的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結局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(2)</a:t>
            </a:r>
            <a:endParaRPr lang="zh-TW" altLang="en-US" sz="3600">
              <a:solidFill>
                <a:srgbClr val="660066"/>
              </a:solidFill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5603" name="內容版面配置區 2">
            <a:extLst>
              <a:ext uri="{FF2B5EF4-FFF2-40B4-BE49-F238E27FC236}">
                <a16:creationId xmlns:a16="http://schemas.microsoft.com/office/drawing/2014/main" id="{628D839E-5939-43F9-360D-A02EA63B9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125200" cy="5410200"/>
          </a:xfrm>
        </p:spPr>
        <p:txBody>
          <a:bodyPr/>
          <a:lstStyle/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來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10:30 …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『伸冤在我、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我必報應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。』又說、『</a:t>
            </a:r>
            <a:r>
              <a:rPr lang="zh-TW" altLang="zh-TW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主要審判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他的百姓。』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31 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落在永生　神的手裡、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真是可怕的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來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9:27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按著定命、人人都有一死、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死後且有審判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endParaRPr lang="zh-TW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出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34:7  … </a:t>
            </a:r>
            <a:r>
              <a:rPr lang="en-US" altLang="zh-TW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耶和華</a:t>
            </a:r>
            <a:r>
              <a:rPr lang="en-US" altLang="zh-TW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)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萬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不以有罪的為無罪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必追討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他的罪、自父及子、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直到三四代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來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12:29 …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我們的　</a:t>
            </a:r>
            <a:r>
              <a:rPr lang="zh-TW" altLang="zh-TW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神乃是烈火</a:t>
            </a:r>
            <a:r>
              <a:rPr lang="zh-TW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神的公義的怒氣的顯出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審判與刑罰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必報應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有審判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要審判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必追討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必然的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不放過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可怕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烈火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嚴厲的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絕對的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十足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可怕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直到三四代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罪的作用是切身的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漫延性的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人本來只能期待要面對一個悲慘的歸宿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5B7E2997-A7A0-A66D-7C5C-82C7BFD5F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838200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</a:t>
            </a:r>
            <a:endParaRPr lang="en-US" altLang="en-US" sz="3600">
              <a:solidFill>
                <a:srgbClr val="660066"/>
              </a:solidFill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7028070C-66C4-C2FF-04B6-43E53E0C7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10972800" cy="4525963"/>
          </a:xfrm>
        </p:spPr>
        <p:txBody>
          <a:bodyPr/>
          <a:lstStyle/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認識自己的破碎是配合神的起點</a:t>
            </a:r>
            <a:endParaRPr lang="en-US" altLang="zh-TW" b="1">
              <a:solidFill>
                <a:srgbClr val="B3B3B3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人的破碎</a:t>
            </a:r>
            <a:endParaRPr lang="en-US" altLang="zh-TW" b="1">
              <a:solidFill>
                <a:srgbClr val="B3B3B3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神用認識自己的破碎的人來建造祂的教會</a:t>
            </a: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A89F5DEA-929D-3711-F88C-3DDC58FE0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11430000" cy="762000"/>
          </a:xfrm>
        </p:spPr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去建造教會的指標性的榜樣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彼得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462AE460-0D9F-651A-2F84-72BF17B90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11201400" cy="5334000"/>
          </a:xfrm>
        </p:spPr>
        <p:txBody>
          <a:bodyPr/>
          <a:lstStyle/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太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26:75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彼得想起耶穌所說的話、雞叫以先、你要三次不認我。他就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出去痛哭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en-US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徒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4:3 </a:t>
            </a:r>
            <a:r>
              <a:rPr lang="en-US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祭司們和守殿官、並撒都該人</a:t>
            </a:r>
            <a:r>
              <a:rPr lang="en-US" altLang="zh-TW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)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於是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下手拿住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彼得</a:t>
            </a:r>
            <a:r>
              <a:rPr lang="en-US" altLang="zh-TW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約翰</a:t>
            </a:r>
            <a:r>
              <a:rPr lang="en-US" altLang="zh-TW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) 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 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13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他們見彼得約翰的膽量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彼前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4:14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你們若是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為基督的名受辱罵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便是有福的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</a:p>
          <a:p>
            <a:pPr marL="347663" indent="-347663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出去痛哭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了自己的破碎的彼得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去建造教會的彼得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下手拿住他們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第一批因建造教會而受迫害的人 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見彼得約翰的膽量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以勇氣和決心去面對迫害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為基督的名受辱罵是有福的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年老的彼得一生服侍神建造教會的總論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B03FF718-2C21-3C3E-7946-5DA2A25AF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76200"/>
            <a:ext cx="11353800" cy="762000"/>
          </a:xfrm>
        </p:spPr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去建造教會的指標性的榜樣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保羅</a:t>
            </a:r>
            <a:endParaRPr lang="en-US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6B9FFB4D-EDE0-1F83-A03F-3AAF7C9A8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125200" cy="5105400"/>
          </a:xfrm>
        </p:spPr>
        <p:txBody>
          <a:bodyPr/>
          <a:lstStyle/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提前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1:13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我從前是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褻瀆　神的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逼迫人的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侮慢人的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…15 …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在罪人中我是個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罪魁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徒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20:24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我卻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不以性命為念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也不看為寶貴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、只要行完我的路程、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成就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我從主耶穌所領受的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職事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證明　神恩惠的福音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提後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4:6 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我離世的時候到了。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7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那美好的仗我已經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打過了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．當跑的路我已經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跑盡了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．所信的道我已經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守住了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</a:p>
          <a:p>
            <a:pPr marL="347663" indent="-347663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褻瀆神的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罪魁…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了自己的破碎的保羅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去建造教會</a:t>
            </a:r>
            <a:r>
              <a:rPr lang="zh-CN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的保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不以性命為念</a:t>
            </a:r>
            <a:r>
              <a:rPr lang="en-US" altLang="zh-CN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證明神的福音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專注於建造教會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7663" indent="-347663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打過了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跑盡了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守住了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一個建造教會的工人的凱歌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標題 1">
            <a:extLst>
              <a:ext uri="{FF2B5EF4-FFF2-40B4-BE49-F238E27FC236}">
                <a16:creationId xmlns:a16="http://schemas.microsoft.com/office/drawing/2014/main" id="{2AB36668-3827-4299-A2B1-29BB2C55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4800600" cy="639763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動力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B33267E2-27AE-DCDF-B873-4BD534ACA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762000"/>
            <a:ext cx="4800600" cy="5529263"/>
          </a:xfrm>
        </p:spPr>
        <p:txBody>
          <a:bodyPr/>
          <a:lstStyle/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自己原有的破碎的狀況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在罪惡過犯之中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不自</a:t>
            </a:r>
            <a:r>
              <a:rPr lang="zh-TW" altLang="en-US" b="1">
                <a:solidFill>
                  <a:srgbClr val="00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決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與神隔絕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常在神的震怒之下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不再堅持凸顯一無是處的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在感恩中願意接受神的權柄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去建造教會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有多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自己的破碎就有多願意放下自己去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endParaRPr lang="zh-TW" altLang="zh-TW" b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endParaRPr lang="en-US" altLang="en-US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700"/>
              </a:lnSpc>
              <a:buFontTx/>
              <a:buNone/>
            </a:pPr>
            <a:endParaRPr lang="en-US" altLang="en-US">
              <a:ea typeface="標楷體" pitchFamily="65" charset="-128"/>
              <a:cs typeface="Times New Roman" panose="02020603050405020304" pitchFamily="18" charset="0"/>
            </a:endParaRPr>
          </a:p>
        </p:txBody>
      </p:sp>
      <p:pic>
        <p:nvPicPr>
          <p:cNvPr id="31748" name="Picture 1">
            <a:extLst>
              <a:ext uri="{FF2B5EF4-FFF2-40B4-BE49-F238E27FC236}">
                <a16:creationId xmlns:a16="http://schemas.microsoft.com/office/drawing/2014/main" id="{BA63B9A4-9DC5-58F3-9B8D-716150669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914400"/>
            <a:ext cx="64039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2">
            <a:extLst>
              <a:ext uri="{FF2B5EF4-FFF2-40B4-BE49-F238E27FC236}">
                <a16:creationId xmlns:a16="http://schemas.microsoft.com/office/drawing/2014/main" id="{9D64C1AF-A628-B4E4-6A17-BB444083B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5300663"/>
            <a:ext cx="6216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Mombasa, Kenya </a:t>
            </a:r>
            <a:r>
              <a:rPr kumimoji="1" lang="zh-TW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肯亞垃圾場的孩子</a:t>
            </a:r>
            <a:endParaRPr kumimoji="1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>
            <a:extLst>
              <a:ext uri="{FF2B5EF4-FFF2-40B4-BE49-F238E27FC236}">
                <a16:creationId xmlns:a16="http://schemas.microsoft.com/office/drawing/2014/main" id="{54FD9D31-E384-F867-E586-03AC1DAC7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913"/>
            <a:ext cx="11304588" cy="633412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回顧上一講與展望第二章</a:t>
            </a:r>
          </a:p>
        </p:txBody>
      </p:sp>
      <p:sp>
        <p:nvSpPr>
          <p:cNvPr id="6147" name="內容版面配置區 2">
            <a:extLst>
              <a:ext uri="{FF2B5EF4-FFF2-40B4-BE49-F238E27FC236}">
                <a16:creationId xmlns:a16="http://schemas.microsoft.com/office/drawing/2014/main" id="{340FF126-D9AE-CF25-6CBA-65F877B9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388" y="928688"/>
            <a:ext cx="11022012" cy="5472112"/>
          </a:xfrm>
        </p:spPr>
        <p:txBody>
          <a:bodyPr/>
          <a:lstStyle/>
          <a:p>
            <a:pPr>
              <a:lnSpc>
                <a:spcPts val="38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上一講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(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1:19-23):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教會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是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神作工去實現祂的定意的唯一的平台</a:t>
            </a:r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父顯能力叫基督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得榮耀權柄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都是為了教會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神為教會準備好了可以配合神的條件和地位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信徒不應因教會的軟弱而喪志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人的不是不能廢掉神的是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信徒不應自滿於教會的現狀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仍多有未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得之地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第二章架構</a:t>
            </a:r>
            <a:r>
              <a:rPr lang="en-US" altLang="zh-TW"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建造教會的基礎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2:1-10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信徒配合神去建造教會的動力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>
              <a:lnSpc>
                <a:spcPts val="38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2:11-22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建造教會的首要條件</a:t>
            </a:r>
            <a:r>
              <a:rPr lang="en-US" altLang="zh-TW"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和睦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E5DEE8A-555C-3DDE-53CC-9B8502DA2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838200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</a:t>
            </a:r>
            <a:endParaRPr lang="en-US" altLang="en-US" sz="3600">
              <a:solidFill>
                <a:srgbClr val="660066"/>
              </a:solidFill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C62D2131-F730-0444-B825-70AD7231A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10972800" cy="4525963"/>
          </a:xfrm>
        </p:spPr>
        <p:txBody>
          <a:bodyPr/>
          <a:lstStyle/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認識自己的破碎是配合神的起點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人的破碎</a:t>
            </a:r>
            <a:endParaRPr lang="en-US" altLang="zh-TW" b="1">
              <a:solidFill>
                <a:srgbClr val="B3B3B3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神用認識自己的破碎的人來建造祂的教會</a:t>
            </a:r>
            <a:endParaRPr lang="en-US" altLang="en-US" b="1">
              <a:solidFill>
                <a:srgbClr val="B3B3B3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>
            <a:extLst>
              <a:ext uri="{FF2B5EF4-FFF2-40B4-BE49-F238E27FC236}">
                <a16:creationId xmlns:a16="http://schemas.microsoft.com/office/drawing/2014/main" id="{47AA118D-85E9-8F63-5881-6316B956C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1506200" cy="685800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人的天性與神的本性之間的矛盾</a:t>
            </a:r>
          </a:p>
        </p:txBody>
      </p:sp>
      <p:sp>
        <p:nvSpPr>
          <p:cNvPr id="8195" name="內容版面配置區 2">
            <a:extLst>
              <a:ext uri="{FF2B5EF4-FFF2-40B4-BE49-F238E27FC236}">
                <a16:creationId xmlns:a16="http://schemas.microsoft.com/office/drawing/2014/main" id="{FD14338C-A088-7F6B-F151-A18367452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11277600" cy="5287963"/>
          </a:xfrm>
        </p:spPr>
        <p:txBody>
          <a:bodyPr/>
          <a:lstStyle/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耶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2:13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因為我的百姓、做了兩件惡事、就是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離棄我這活水的泉源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、為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自己鑿出池子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、是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破裂不能存水的池子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歌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2:7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耶路撒冷的眾女子阿、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不要驚動、不要叫醒我所親愛的、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等他自己情願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。</a:t>
            </a:r>
          </a:p>
          <a:p>
            <a:pPr marL="355600" indent="-355600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人的天性 </a:t>
            </a:r>
            <a:r>
              <a:rPr lang="en-US" altLang="zh-TW">
                <a:solidFill>
                  <a:srgbClr val="002060"/>
                </a:solidFill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不要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做了兩件惡事</a:t>
            </a:r>
            <a:endParaRPr lang="en-US" altLang="zh-TW">
              <a:solidFill>
                <a:srgbClr val="002060"/>
              </a:solidFill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離棄我這活水的泉源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拒絕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自己鑿出池子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人自恃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要凸顯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自己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破裂不能存水的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不</a:t>
            </a:r>
            <a:r>
              <a:rPr lang="zh-TW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的結果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神的本性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等他自己情願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</a:t>
            </a:r>
            <a:r>
              <a:rPr lang="en-US" altLang="zh-TW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神不強逼人去跟從祂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55600" indent="-355600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結果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恃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+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神要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自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願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=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矛盾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配合神需要有動力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>
            <a:extLst>
              <a:ext uri="{FF2B5EF4-FFF2-40B4-BE49-F238E27FC236}">
                <a16:creationId xmlns:a16="http://schemas.microsoft.com/office/drawing/2014/main" id="{F0594C38-836E-E47C-FA77-102C522A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1506200" cy="685800"/>
          </a:xfrm>
        </p:spPr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配合神的動力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兩個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”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” (1)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9219" name="內容版面配置區 2">
            <a:extLst>
              <a:ext uri="{FF2B5EF4-FFF2-40B4-BE49-F238E27FC236}">
                <a16:creationId xmlns:a16="http://schemas.microsoft.com/office/drawing/2014/main" id="{58A2CC38-5D7E-D595-5479-6AB3D4FCF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11125200" cy="5562600"/>
          </a:xfrm>
        </p:spPr>
        <p:txBody>
          <a:bodyPr/>
          <a:lstStyle/>
          <a:p>
            <a:pPr marL="344488" indent="-34448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(And you</a:t>
            </a:r>
            <a:r>
              <a:rPr lang="zh-TW" altLang="en-US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然而你們 </a:t>
            </a:r>
            <a:r>
              <a:rPr lang="en-US" altLang="zh-TW" sz="2800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[KJV])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你們死在過犯罪惡之中、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 4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　神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既有豐富的憐憫．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2:1-10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架構分段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第一章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神為人所預備的偉大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榮耀的計劃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2:1-3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人的破碎與不配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CN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2:4-10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神為人所預備的美好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第一章與第二章之間的連接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2900" lvl="1" indent="-342900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And you 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</a:t>
            </a:r>
            <a:r>
              <a:rPr lang="en-US" altLang="zh-TW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/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同時你們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[KJV]</a:t>
            </a:r>
            <a:r>
              <a:rPr lang="en-US" altLang="en-US" b="1" i="1">
                <a:cs typeface="Times New Roman" panose="02020603050405020304" pitchFamily="18" charset="0"/>
              </a:rPr>
              <a:t> 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As for</a:t>
            </a:r>
            <a:r>
              <a:rPr lang="en-US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 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至於 </a:t>
            </a:r>
            <a:r>
              <a:rPr lang="en-US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[NIV]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 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開始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 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– 中譯略</a:t>
            </a:r>
            <a:r>
              <a:rPr lang="en-US" altLang="zh-TW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; 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連接詞</a:t>
            </a:r>
            <a:r>
              <a:rPr lang="en-US" altLang="zh-TW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, </a:t>
            </a:r>
            <a:r>
              <a:rPr lang="zh-TW" altLang="en-US" sz="3200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對比第一章神榮耀的計劃和人的破碎</a:t>
            </a:r>
            <a:endParaRPr lang="en-US" altLang="zh-TW" sz="3200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</a:endParaRPr>
          </a:p>
          <a:p>
            <a:pPr marL="342900" lvl="1" indent="-342900">
              <a:lnSpc>
                <a:spcPts val="37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</a:rPr>
              <a:t>2:1-3</a:t>
            </a:r>
            <a:r>
              <a:rPr lang="zh-TW" altLang="en-US" sz="32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</a:rPr>
              <a:t>與</a:t>
            </a: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</a:rPr>
              <a:t> 2:4-10</a:t>
            </a:r>
            <a:r>
              <a:rPr lang="zh-TW" altLang="en-US" sz="3200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</a:rPr>
              <a:t>之間的連接</a:t>
            </a:r>
            <a:endParaRPr lang="en-US" altLang="zh-TW" sz="3200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2:4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然而神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–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連接詞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</a:rPr>
              <a:t>對比人的破碎和神為人所預備的美好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>
            <a:extLst>
              <a:ext uri="{FF2B5EF4-FFF2-40B4-BE49-F238E27FC236}">
                <a16:creationId xmlns:a16="http://schemas.microsoft.com/office/drawing/2014/main" id="{825FE01D-E8BA-C630-2B58-545F529BD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1506200" cy="685800"/>
          </a:xfrm>
        </p:spPr>
        <p:txBody>
          <a:bodyPr/>
          <a:lstStyle/>
          <a:p>
            <a:r>
              <a:rPr lang="zh-TW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配合神的動力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兩個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”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” (2)</a:t>
            </a:r>
            <a:endParaRPr lang="zh-TW" altLang="en-US" sz="3600" b="1">
              <a:solidFill>
                <a:srgbClr val="660066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2291" name="內容版面配置區 2">
            <a:extLst>
              <a:ext uri="{FF2B5EF4-FFF2-40B4-BE49-F238E27FC236}">
                <a16:creationId xmlns:a16="http://schemas.microsoft.com/office/drawing/2014/main" id="{284F3F21-9C0F-BC7D-5D66-B65570BD4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11125200" cy="5562600"/>
          </a:xfrm>
        </p:spPr>
        <p:txBody>
          <a:bodyPr/>
          <a:lstStyle/>
          <a:p>
            <a:pPr marL="344488" indent="-34448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(And you</a:t>
            </a:r>
            <a:r>
              <a:rPr lang="zh-TW" altLang="en-US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然而你們 </a:t>
            </a:r>
            <a:r>
              <a:rPr lang="en-US" altLang="zh-TW" sz="2800" b="1" i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[KJV])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你們死在過犯罪惡之中、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 4 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　神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既有豐富的憐憫．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…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ts val="120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聖靈藉著保羅所表達的邏輯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2:1-3 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既然人的破碎是如此的不堪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人怎能不願意放棄破碎的自我去配合神叫神的計劃得成就</a:t>
            </a:r>
            <a:endParaRPr lang="en-US" altLang="zh-CN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zh-CN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2:4-10 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既然神為人所預備的是如此的美好</a:t>
            </a:r>
            <a:r>
              <a:rPr lang="en-US" altLang="zh-TW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</a:t>
            </a: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人怎能不去追求得到那美好的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承認破碎的道路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人要認清自己因罪而造成的破碎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才能真正得救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b="1" i="1">
                <a:solidFill>
                  <a:srgbClr val="0066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才能參與教會的建造</a:t>
            </a: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44488" indent="-344488">
              <a:lnSpc>
                <a:spcPts val="37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zh-TW" b="1" i="1">
              <a:solidFill>
                <a:srgbClr val="00660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470F048-FFF3-A479-A71D-0905700CD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838200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配合神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</a:t>
            </a:r>
            <a:endParaRPr lang="en-US" altLang="en-US" sz="3600">
              <a:solidFill>
                <a:srgbClr val="660066"/>
              </a:solidFill>
              <a:ea typeface="標楷體" pitchFamily="65" charset="-128"/>
              <a:cs typeface="Times New Roman" panose="02020603050405020304" pitchFamily="18" charset="0"/>
            </a:endParaRP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D98B18B-C239-E3A3-DF76-C184E4C6E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10972800" cy="4525963"/>
          </a:xfrm>
        </p:spPr>
        <p:txBody>
          <a:bodyPr/>
          <a:lstStyle/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認識自己的破碎是配合神的起點</a:t>
            </a:r>
            <a:endParaRPr lang="en-US" altLang="zh-TW" b="1">
              <a:solidFill>
                <a:srgbClr val="B3B3B3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人的破碎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algn="ctr">
              <a:lnSpc>
                <a:spcPts val="3838"/>
              </a:lnSpc>
              <a:spcBef>
                <a:spcPct val="0"/>
              </a:spcBef>
            </a:pPr>
            <a:r>
              <a:rPr lang="zh-TW" altLang="en-US" b="1">
                <a:solidFill>
                  <a:srgbClr val="B3B3B3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神用認識自己的破碎的人來建造祂的教會</a:t>
            </a:r>
            <a:endParaRPr lang="en-US" altLang="en-US" b="1">
              <a:solidFill>
                <a:srgbClr val="B3B3B3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895323D1-121B-F4E7-1497-D9965C25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98438"/>
            <a:ext cx="11582400" cy="639762"/>
          </a:xfrm>
        </p:spPr>
        <p:txBody>
          <a:bodyPr/>
          <a:lstStyle/>
          <a:p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人墜落的範圍</a:t>
            </a:r>
            <a:r>
              <a:rPr lang="en-US" altLang="zh-TW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: </a:t>
            </a:r>
            <a:r>
              <a:rPr lang="zh-TW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誰是破碎了的人</a:t>
            </a:r>
            <a:r>
              <a:rPr lang="en-US" altLang="en-US" sz="3600" b="1">
                <a:solidFill>
                  <a:srgbClr val="660066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6E7123C6-29C5-0EAD-1E9E-957A40DB1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8200"/>
            <a:ext cx="11125200" cy="5486400"/>
          </a:xfrm>
        </p:spPr>
        <p:txBody>
          <a:bodyPr/>
          <a:lstStyle/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弗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2:1 </a:t>
            </a:r>
            <a:r>
              <a:rPr lang="en-US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(</a:t>
            </a:r>
            <a:r>
              <a:rPr lang="zh-TW" altLang="en-US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然而你們</a:t>
            </a:r>
            <a:r>
              <a:rPr lang="en-US" altLang="zh-TW" b="1" i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,)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死在過犯罪惡之中、他叫你們活過來．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2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那時、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在其中行事為人隨從今世的風俗、順服空中掌權者的首領、就是現今在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心中運行的邪靈．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 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從前也都在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中間、放縱肉體的私慾、隨著肉體和心中所喜好的去行、本為可怒之子、和</a:t>
            </a:r>
            <a:r>
              <a:rPr lang="zh-TW" altLang="en-US" b="1">
                <a:solidFill>
                  <a:srgbClr val="C0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別人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一樣．</a:t>
            </a:r>
            <a:endParaRPr lang="en-US" altLang="zh-TW" b="1"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  <a:buFontTx/>
              <a:buNone/>
            </a:pP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羅</a:t>
            </a:r>
            <a:r>
              <a:rPr lang="en-US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3:10  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就如經上所記、</a:t>
            </a:r>
            <a:r>
              <a:rPr lang="en-US" altLang="zh-TW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『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沒有義人、</a:t>
            </a:r>
            <a:r>
              <a:rPr lang="zh-TW" altLang="en-US" b="1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連一個也沒有</a:t>
            </a:r>
            <a:r>
              <a:rPr lang="zh-TW" altLang="en-US" b="1"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．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ts val="120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你們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以弗所的信徒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教會以內的人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我們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保羅與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的同工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教會內的工人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悖逆之子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他們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別人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–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未信主的人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;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教會以外的人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  <a:p>
            <a:pPr marL="363538" indent="-363538">
              <a:lnSpc>
                <a:spcPts val="3700"/>
              </a:lnSpc>
              <a:spcBef>
                <a:spcPct val="0"/>
              </a:spcBef>
            </a:pP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連一個也沒有 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–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教會以內的人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+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教會以外的人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 =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所有的人都是罪人</a:t>
            </a:r>
            <a:r>
              <a:rPr lang="en-US" altLang="zh-TW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, </a:t>
            </a:r>
            <a:r>
              <a:rPr lang="zh-TW" altLang="en-US" b="1">
                <a:solidFill>
                  <a:srgbClr val="002060"/>
                </a:solidFill>
                <a:latin typeface="Times New Roman" panose="02020603050405020304" pitchFamily="18" charset="0"/>
                <a:ea typeface="標楷體" pitchFamily="65" charset="-128"/>
                <a:cs typeface="Times New Roman" panose="02020603050405020304" pitchFamily="18" charset="0"/>
              </a:rPr>
              <a:t>破碎了的人</a:t>
            </a:r>
            <a:endParaRPr lang="en-US" altLang="zh-TW" b="1">
              <a:solidFill>
                <a:srgbClr val="002060"/>
              </a:solidFill>
              <a:latin typeface="Times New Roman" panose="02020603050405020304" pitchFamily="18" charset="0"/>
              <a:ea typeface="標楷體" pitchFamily="65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Pine design</Template>
  <TotalTime>46981</TotalTime>
  <Words>4386</Words>
  <Application>Microsoft Office PowerPoint</Application>
  <PresentationFormat>Widescreen</PresentationFormat>
  <Paragraphs>192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標楷體</vt:lpstr>
      <vt:lpstr>Arial</vt:lpstr>
      <vt:lpstr>Calibri</vt:lpstr>
      <vt:lpstr>Times New Roman</vt:lpstr>
      <vt:lpstr>Wingdings</vt:lpstr>
      <vt:lpstr>預設簡報設計</vt:lpstr>
      <vt:lpstr>PowerPoint Presentation</vt:lpstr>
      <vt:lpstr>以弗所書簡介</vt:lpstr>
      <vt:lpstr>回顧上一講與展望第二章</vt:lpstr>
      <vt:lpstr>配合神: 認識自己的破碎</vt:lpstr>
      <vt:lpstr>人的天性與神的本性之間的矛盾</vt:lpstr>
      <vt:lpstr>人配合神的動力: 兩個”然而” (1)</vt:lpstr>
      <vt:lpstr>人配合神的動力: 兩個”然而” (2)</vt:lpstr>
      <vt:lpstr>配合神: 認識自己的破碎</vt:lpstr>
      <vt:lpstr>人墜落的範圍: 誰是破碎了的人?</vt:lpstr>
      <vt:lpstr>人墜落的範圍: 什麼時候是破碎了的人?</vt:lpstr>
      <vt:lpstr>人成為破碎的原因: 犯罪 (1)</vt:lpstr>
      <vt:lpstr>人成為破碎的原因: 犯罪 (2)</vt:lpstr>
      <vt:lpstr>罪帶給人的破碎: 1. 失去自主能力的無奈 (1)</vt:lpstr>
      <vt:lpstr>罪帶給人的破碎: 1. 失去自主能力的無奈 (2)</vt:lpstr>
      <vt:lpstr>罪帶給人的破碎: 1. 失去自主能力的無奈 (3)</vt:lpstr>
      <vt:lpstr>罪帶給人的破碎: 2. 損人害己</vt:lpstr>
      <vt:lpstr>罪帶給人的破碎: 3. 與屬神, 屬天, 屬靈的隔絕 (1)</vt:lpstr>
      <vt:lpstr>罪帶給人的破碎: 3. 與屬神, 屬天, 屬靈的隔絕 (2)</vt:lpstr>
      <vt:lpstr>罪帶給人的破碎: 3. 與屬神, 屬天, 屬靈的隔絕 (3)</vt:lpstr>
      <vt:lpstr>罪帶給人的破碎: 4. 肯定而可怖的結局 (1)</vt:lpstr>
      <vt:lpstr>人的破碎: 4. 肯定而可怖的結局 (2)</vt:lpstr>
      <vt:lpstr>配合神: 認識自己的破碎</vt:lpstr>
      <vt:lpstr>配合神去建造教會的指標性的榜樣: 彼得</vt:lpstr>
      <vt:lpstr>配合神去建造教會的指標性的榜樣: 保羅</vt:lpstr>
      <vt:lpstr>配合神的動力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杜克团契敬拜 DCCF Worship</dc:title>
  <dc:creator>z.boyang@outlook.com</dc:creator>
  <cp:lastModifiedBy>nc tccf</cp:lastModifiedBy>
  <cp:revision>3606</cp:revision>
  <dcterms:created xsi:type="dcterms:W3CDTF">2018-07-27T21:13:16Z</dcterms:created>
  <dcterms:modified xsi:type="dcterms:W3CDTF">2026-08-16T18:31:14Z</dcterms:modified>
</cp:coreProperties>
</file>