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83" r:id="rId2"/>
    <p:sldId id="569" r:id="rId3"/>
    <p:sldId id="556" r:id="rId4"/>
    <p:sldId id="557" r:id="rId5"/>
    <p:sldId id="543" r:id="rId6"/>
    <p:sldId id="546" r:id="rId7"/>
    <p:sldId id="547" r:id="rId8"/>
    <p:sldId id="572" r:id="rId9"/>
    <p:sldId id="573" r:id="rId10"/>
    <p:sldId id="574" r:id="rId11"/>
    <p:sldId id="565" r:id="rId12"/>
    <p:sldId id="548" r:id="rId13"/>
    <p:sldId id="549" r:id="rId14"/>
    <p:sldId id="577" r:id="rId15"/>
    <p:sldId id="550" r:id="rId16"/>
    <p:sldId id="580" r:id="rId17"/>
    <p:sldId id="566" r:id="rId18"/>
    <p:sldId id="431" r:id="rId19"/>
    <p:sldId id="439" r:id="rId20"/>
    <p:sldId id="435" r:id="rId21"/>
    <p:sldId id="433" r:id="rId22"/>
    <p:sldId id="450" r:id="rId23"/>
    <p:sldId id="43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03"/>
    <p:restoredTop sz="94082"/>
  </p:normalViewPr>
  <p:slideViewPr>
    <p:cSldViewPr snapToGrid="0">
      <p:cViewPr varScale="1">
        <p:scale>
          <a:sx n="113" d="100"/>
          <a:sy n="113" d="100"/>
        </p:scale>
        <p:origin x="2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BECC6-3940-1B44-8832-A0314838E719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4EF21-7C78-7E4D-9BC9-1DD0689D4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F9873F98-C6EF-E815-8E3A-BFC59698D3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8DA591A6-E75A-CC38-1DDA-A485381296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6B67ECF4-26C0-6FAB-5E28-E7299DABA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6AA322-7A15-A542-BD52-802B690136EB}" type="slidenum">
              <a:rPr kumimoji="0" lang="en-US" altLang="zh-TW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549097C9-27DB-52F7-AEBD-C6BDEE9591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0E4671FA-B898-6B41-B5F9-F5BB8B8B07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5D64F2C4-76F5-C2E2-20C9-6C2726E49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9849CA-D248-BC49-87D3-15EFC31B1AED}" type="slidenum">
              <a:rPr kumimoji="0" lang="en-US" altLang="zh-TW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8423D30-652C-72B9-FF45-A7BC96FA92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2FDB9F8-6D1D-6F86-1235-08724E216F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2656D68A-6A90-5ADF-B7E8-025233252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52DF66-B5FF-6349-AD03-4E7EFF19751A}" type="slidenum">
              <a:rPr kumimoji="0" lang="en-US" altLang="zh-TW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5E3B67B1-7EF9-5858-D08A-9598547E0A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F514BDB9-7F6E-8652-9B7B-C7B1DCA54E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新細明體" panose="02020500000000000000" pitchFamily="18" charset="-120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8E504CB0-770D-2361-EFB9-F41EA72BF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569BCE-E05F-9241-B581-036BF8B30BD0}" type="slidenum">
              <a:rPr kumimoji="0" lang="en-US" altLang="zh-TW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zh-TW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5E2107-124C-3F2C-8661-9512891DFD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3AA4FD-9B55-828F-910B-B530BA9C09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CABFC3-36A9-E30A-75D8-37D292D2DB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89720-2D62-194B-8FD9-C625C2AB53C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241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F4C01C-11BB-02C4-552C-FC5C6FAACA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D94F01-874C-A3F1-29DB-149F37466E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A5C0F-2592-A35A-0867-819E8500BA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61F5EC-B799-6445-B79A-7CCCA0A1CC8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815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49B9D0-A87A-86A1-89DE-56C1D7EC5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000C99-07D0-2E54-D78D-17AA45E7C8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099E50-922F-40C5-04C8-6B54F16E70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F3B6F-AE18-1944-9249-1D564E77862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5281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0CA9E3-B872-2A68-2ECE-42B4F5F93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DDF4A4-6FB5-F2ED-B1AA-61544FE3F4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EC4124-18A1-D246-B85F-C47222EB18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5B6C4-495E-3B4A-A8CE-C55AF6F6AF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497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C49964-C960-1D83-C96A-6EF01F9B50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044BC9-1B0E-FE88-9789-1B36636E81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9F5A32-8804-4EA1-23F7-97BE3C9B6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A90D1F-9280-EF46-8B2B-A4D8C83CD49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688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A40EEA-D13A-1B98-DD19-B42F493A26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135772-BB27-B983-8C97-C2B2EED9D6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21F192-694F-231B-AD20-B3B4AE6CDC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7FA271-D2F0-CB40-B319-77FF78ABFE6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531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D90A555-DDDD-FF3F-BB53-E4BFF16F6E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DAC73A0-1532-3938-19E9-5B7E0B8555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80E18D-D9F1-BBC6-5668-60F129E8FA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51B5AA-F11B-7442-B6C8-F1E5E87C2D9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5650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5403A7F-15C7-168F-BE37-10A5C84A71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2A81A4-99F9-DB48-EC50-C60C3B58DB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C684A9C-D149-49D8-E3B3-54C77CB0F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07EEF-D007-E24D-879E-AFD42CCB29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122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B430C1E-9707-060E-19B8-91CF97991A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A398C43-A4D9-90C4-E637-630122D2F7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8FF56FF-5D10-5901-7CBF-DE4B4405CB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6A3860-2495-3D40-8208-56AF46A7999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857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2310BE-3410-2F04-2A58-E0FB280B95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13BEFC-576A-8CCE-75E7-98231053DA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C994FB-719B-F664-096A-CA8E6A818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9C95A7-982C-C744-9AFC-42CA124FCF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225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A85172-606A-A02A-0CE2-857F24AD99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2C7897-96AB-11B4-654E-D04E9ABB84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BF970B-3F59-E641-5644-D68D22040A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A6D3E-A087-7949-863A-D25976272E9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484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B73E3BF-8FE1-A97B-1671-BE05ECF5D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28B59C6-1907-001B-70D5-19440E87FB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CA5AEE87-E59A-2F21-D3BF-C28DE5ED9E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1734F86D-9377-E34E-51D7-B0614ADB7F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F7ED74D3-C3D3-A4B0-FB61-D0D3142CF32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/>
            </a:lvl1pPr>
          </a:lstStyle>
          <a:p>
            <a:fld id="{40262AD9-7645-4042-8AEE-B0B149F8698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041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emf"/><Relationship Id="rId7" Type="http://schemas.openxmlformats.org/officeDocument/2006/relationships/image" Target="../media/image14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副標題 2">
            <a:extLst>
              <a:ext uri="{FF2B5EF4-FFF2-40B4-BE49-F238E27FC236}">
                <a16:creationId xmlns:a16="http://schemas.microsoft.com/office/drawing/2014/main" id="{6D5D7024-188A-4563-EB38-A4C16B04BC11}"/>
              </a:ext>
            </a:extLst>
          </p:cNvPr>
          <p:cNvSpPr txBox="1">
            <a:spLocks/>
          </p:cNvSpPr>
          <p:nvPr/>
        </p:nvSpPr>
        <p:spPr bwMode="auto">
          <a:xfrm>
            <a:off x="7319963" y="4149725"/>
            <a:ext cx="3240087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Title 1">
            <a:extLst>
              <a:ext uri="{FF2B5EF4-FFF2-40B4-BE49-F238E27FC236}">
                <a16:creationId xmlns:a16="http://schemas.microsoft.com/office/drawing/2014/main" id="{0C26018F-1AB2-EEE2-70DC-CA51C726CAA8}"/>
              </a:ext>
            </a:extLst>
          </p:cNvPr>
          <p:cNvSpPr txBox="1">
            <a:spLocks/>
          </p:cNvSpPr>
          <p:nvPr/>
        </p:nvSpPr>
        <p:spPr bwMode="auto">
          <a:xfrm>
            <a:off x="8112125" y="1341438"/>
            <a:ext cx="3629025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kumimoji="1" lang="zh-TW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實現神的定意的平台</a:t>
            </a:r>
            <a:b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kumimoji="1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1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1:19–23 )</a:t>
            </a:r>
            <a:endParaRPr kumimoji="1" lang="en-US" altLang="zh-TW" sz="3200" b="0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6" name="Subtitle 2">
            <a:extLst>
              <a:ext uri="{FF2B5EF4-FFF2-40B4-BE49-F238E27FC236}">
                <a16:creationId xmlns:a16="http://schemas.microsoft.com/office/drawing/2014/main" id="{99E3E9BB-C556-B101-67AE-3FC52E1E02E4}"/>
              </a:ext>
            </a:extLst>
          </p:cNvPr>
          <p:cNvSpPr txBox="1">
            <a:spLocks/>
          </p:cNvSpPr>
          <p:nvPr/>
        </p:nvSpPr>
        <p:spPr bwMode="auto">
          <a:xfrm>
            <a:off x="7729538" y="4652963"/>
            <a:ext cx="396081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北卡三角區</a:t>
            </a:r>
            <a:endParaRPr kumimoji="1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華人基督教會</a:t>
            </a:r>
            <a:endParaRPr kumimoji="1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2026-08-02</a:t>
            </a:r>
            <a:endParaRPr kumimoji="1" lang="zh-TW" altLang="en-US" sz="28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077" name="Picture 1">
            <a:extLst>
              <a:ext uri="{FF2B5EF4-FFF2-40B4-BE49-F238E27FC236}">
                <a16:creationId xmlns:a16="http://schemas.microsoft.com/office/drawing/2014/main" id="{180941C5-2057-A82F-C0ED-760E34545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7621588" cy="454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">
            <a:extLst>
              <a:ext uri="{FF2B5EF4-FFF2-40B4-BE49-F238E27FC236}">
                <a16:creationId xmlns:a16="http://schemas.microsoft.com/office/drawing/2014/main" id="{3D20ADF3-433F-319D-4594-2E28CDA6B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3608388"/>
            <a:ext cx="42545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>
            <a:extLst>
              <a:ext uri="{FF2B5EF4-FFF2-40B4-BE49-F238E27FC236}">
                <a16:creationId xmlns:a16="http://schemas.microsoft.com/office/drawing/2014/main" id="{6DA6D23B-CB7D-F926-2E8B-BC6E9AEF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60350"/>
            <a:ext cx="11377613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對教會</a:t>
            </a:r>
            <a:r>
              <a:rPr lang="zh-CN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意義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(3)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363" name="內容版面配置區 2">
            <a:extLst>
              <a:ext uri="{FF2B5EF4-FFF2-40B4-BE49-F238E27FC236}">
                <a16:creationId xmlns:a16="http://schemas.microsoft.com/office/drawing/2014/main" id="{F2BC3FAF-6EEC-C321-36F8-7079C72E1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908050"/>
            <a:ext cx="11377613" cy="5543550"/>
          </a:xfrm>
        </p:spPr>
        <p:txBody>
          <a:bodyPr/>
          <a:lstStyle/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1:19 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並知道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他向我們這信的人所顯的能力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、是何等浩大、 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就是照他在基督身上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、所運行的大能大力、 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 22 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又將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萬有服在他的腳下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、使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他為教會作萬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有之首</a:t>
            </a: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</a:t>
            </a:r>
            <a:endParaRPr lang="en-US" altLang="zh-CN" b="1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1200"/>
              </a:spcBef>
            </a:pP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會的權威性</a:t>
            </a:r>
            <a:r>
              <a:rPr lang="en-US" altLang="zh-TW"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(authority),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的地位</a:t>
            </a: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向我們所顯的能力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教會可以從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獲得的能力和權柄</a:t>
            </a:r>
            <a:endParaRPr lang="en-US" altLang="zh-TW" b="1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就是照他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基督得什麼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眾信徒也可以得什麼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萬有在主的權柄之下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教會在基督裡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教會向萬有掌權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萬有不是教會不可戰勝的對手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教會不用懼怕萬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會對萬有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包含社會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的影響是決定於有沒有守住在基督裡的地位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有沒有與權柄的源頭連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接</a:t>
            </a:r>
          </a:p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教會具備可以配合神的條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件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和地位</a:t>
            </a:r>
            <a:endParaRPr lang="zh-TW" altLang="en-US" b="1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21B5DEF-5020-57AB-A31A-02688C136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實現神的定意的平台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147" name="Content Placeholder 1">
            <a:extLst>
              <a:ext uri="{FF2B5EF4-FFF2-40B4-BE49-F238E27FC236}">
                <a16:creationId xmlns:a16="http://schemas.microsoft.com/office/drawing/2014/main" id="{AFCEA81D-8EEA-599B-C8C5-B0EFAD06A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708525"/>
          </a:xfrm>
        </p:spPr>
        <p:txBody>
          <a:bodyPr/>
          <a:lstStyle/>
          <a:p>
            <a:pPr algn="ctr">
              <a:defRPr/>
            </a:pPr>
            <a:r>
              <a:rPr lang="zh-TW" altLang="en-US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</a:t>
            </a:r>
            <a:r>
              <a:rPr lang="zh-CN" altLang="en-US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神作工的</a:t>
            </a:r>
            <a:r>
              <a:rPr lang="zh-TW" altLang="en-US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焦點</a:t>
            </a:r>
            <a:endParaRPr lang="en-US" altLang="zh-TW" b="1" dirty="0">
              <a:solidFill>
                <a:schemeClr val="bg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認識教會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zh-CN" altLang="en-US" b="1" dirty="0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 dirty="0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為教會所預備</a:t>
            </a:r>
            <a:r>
              <a:rPr lang="zh-CN" altLang="en-US" b="1" dirty="0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endParaRPr lang="en-US" altLang="en-US" dirty="0">
              <a:solidFill>
                <a:srgbClr val="B3B3B3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>
            <a:extLst>
              <a:ext uri="{FF2B5EF4-FFF2-40B4-BE49-F238E27FC236}">
                <a16:creationId xmlns:a16="http://schemas.microsoft.com/office/drawing/2014/main" id="{4A0EC41F-9887-F1E0-8357-B9146B35E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74638"/>
            <a:ext cx="11233150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教會是什麽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 –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教會的本質</a:t>
            </a:r>
          </a:p>
        </p:txBody>
      </p:sp>
      <p:sp>
        <p:nvSpPr>
          <p:cNvPr id="17411" name="內容版面配置區 2">
            <a:extLst>
              <a:ext uri="{FF2B5EF4-FFF2-40B4-BE49-F238E27FC236}">
                <a16:creationId xmlns:a16="http://schemas.microsoft.com/office/drawing/2014/main" id="{A7D1388A-2874-EC9D-0708-898623BC7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981075"/>
            <a:ext cx="11233150" cy="4968875"/>
          </a:xfrm>
        </p:spPr>
        <p:txBody>
          <a:bodyPr/>
          <a:lstStyle/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義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 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ekklesia (ek-klay-see’-ah)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希臘文化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社會中沒有教會的概念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借用的詞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CN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ekklesia </a:t>
            </a:r>
            <a:r>
              <a:rPr lang="en-US" altLang="zh-CN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ek + klesis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ek – out of 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</a:t>
            </a:r>
            <a:endParaRPr lang="en-US" altLang="zh-CN" b="1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klesis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–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called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蒙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呼召</a:t>
            </a:r>
            <a:endParaRPr lang="en-US" altLang="zh-CN" b="1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ek 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 klesis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被呼召出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別有抱負的一群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CN" b="1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一群被神呼召出來別有任用的人</a:t>
            </a:r>
            <a:endParaRPr lang="zh-CN" altLang="en-US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>
            <a:extLst>
              <a:ext uri="{FF2B5EF4-FFF2-40B4-BE49-F238E27FC236}">
                <a16:creationId xmlns:a16="http://schemas.microsoft.com/office/drawing/2014/main" id="{8CABE03F-BB67-211C-95F7-E9B4CE16F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913"/>
            <a:ext cx="11304588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教會的五個特性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8435" name="內容版面配置區 2">
            <a:extLst>
              <a:ext uri="{FF2B5EF4-FFF2-40B4-BE49-F238E27FC236}">
                <a16:creationId xmlns:a16="http://schemas.microsoft.com/office/drawing/2014/main" id="{037F9276-444D-EF8A-4654-D7CB41A32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838200"/>
            <a:ext cx="11376025" cy="5543550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1:1 ...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寫信給在以弗所的聖徒、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就是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在基督耶穌裡有忠心的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</a:t>
            </a:r>
            <a:endParaRPr lang="en-US" altLang="zh-TW" b="1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lang="en-US" altLang="zh-CN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 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寫信給哥林多　神的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就是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在基督耶穌裡成聖、蒙召作聖徒的、以及所有在各處求告我主耶穌基督之名的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．基督是他們的主、也是我們</a:t>
            </a: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的主．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教會就是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眾數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</a:t>
            </a: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不是地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一座建築物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 </a:t>
            </a:r>
            <a:r>
              <a:rPr lang="en-US" altLang="en-US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≠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教堂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堂</a:t>
            </a:r>
            <a:r>
              <a:rPr lang="en-US" altLang="zh-CN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en-US" altLang="zh-CN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不是特定的人數</a:t>
            </a:r>
            <a:endParaRPr lang="zh-CN" altLang="en-US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>
            <a:extLst>
              <a:ext uri="{FF2B5EF4-FFF2-40B4-BE49-F238E27FC236}">
                <a16:creationId xmlns:a16="http://schemas.microsoft.com/office/drawing/2014/main" id="{78A19A85-36A1-43C7-38EB-072B308A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913"/>
            <a:ext cx="11304588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教會的五個特性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459" name="內容版面配置區 2">
            <a:extLst>
              <a:ext uri="{FF2B5EF4-FFF2-40B4-BE49-F238E27FC236}">
                <a16:creationId xmlns:a16="http://schemas.microsoft.com/office/drawing/2014/main" id="{23D547FC-583E-0A15-B8B7-9D9052C8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838200"/>
            <a:ext cx="11376025" cy="5543550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1:1 ...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寫信給在以弗所的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聖徒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、就是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在基督耶穌裡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有忠心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的人．</a:t>
            </a:r>
            <a:endParaRPr lang="en-US" altLang="zh-TW" b="1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lang="en-US" altLang="zh-CN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 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寫信給哥林多　神的教會、就是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在基督耶穌裡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成聖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蒙召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作聖徒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的、以及所有在各處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求告我主耶穌基督之名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的人．基督是他們的主、也是我們</a:t>
            </a: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的主．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</a:pP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耶穌裡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成聖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作聖徒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有忠心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蒙召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求告主耶穌基督之名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有共同的資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格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</a:t>
            </a: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重生的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有在基督裡的地位的人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真正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信徒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們</a:t>
            </a:r>
            <a:endParaRPr lang="en-US" altLang="zh-CN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成為基督普世的教會的成員的基礎是在基督裡的新生命</a:t>
            </a:r>
            <a:endParaRPr lang="en-US" altLang="zh-CN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一個真正重生的基督徒不可能脫離普世的教會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>
            <a:extLst>
              <a:ext uri="{FF2B5EF4-FFF2-40B4-BE49-F238E27FC236}">
                <a16:creationId xmlns:a16="http://schemas.microsoft.com/office/drawing/2014/main" id="{9EE55A89-2230-FE0E-3E69-BAE0E9DE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60350"/>
            <a:ext cx="11304587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教會的五個特性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459" name="內容版面配置區 2">
            <a:extLst>
              <a:ext uri="{FF2B5EF4-FFF2-40B4-BE49-F238E27FC236}">
                <a16:creationId xmlns:a16="http://schemas.microsoft.com/office/drawing/2014/main" id="{1A0548F6-EC39-D4FD-1B2D-BCDC90806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981075"/>
            <a:ext cx="11304587" cy="5472113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lang="en-US" altLang="zh-CN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寫信給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哥林多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神的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教會、就是在基督耶穌裡成聖、蒙召作聖徒的、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以及所有在各處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求告我主耶穌基督之名的人．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基督是他們的主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也是我們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的主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基督是他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的主也是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們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的主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有共同的主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就是基督</a:t>
            </a:r>
            <a:endParaRPr lang="en-US" altLang="zh-CN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會不屬於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會由神掌權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由神主導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以滿足神為最終目標</a:t>
            </a:r>
            <a:endParaRPr lang="zh-CN" altLang="en-US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在哥林多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以及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所有在各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處的 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普世教會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神作工的焦</a:t>
            </a:r>
            <a:r>
              <a:rPr lang="en-US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點, </a:t>
            </a:r>
            <a:r>
              <a:rPr lang="zh-TW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實現神的定意的平台</a:t>
            </a:r>
            <a:endParaRPr lang="en-US" altLang="zh-TW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存在直到耶穌再來</a:t>
            </a:r>
            <a:endParaRPr lang="zh-CN" altLang="en-US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>
            <a:extLst>
              <a:ext uri="{FF2B5EF4-FFF2-40B4-BE49-F238E27FC236}">
                <a16:creationId xmlns:a16="http://schemas.microsoft.com/office/drawing/2014/main" id="{DA434C2C-72EB-3BCA-7E4A-20AA4C41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60350"/>
            <a:ext cx="11304587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教會的五個特性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459" name="內容版面配置區 2">
            <a:extLst>
              <a:ext uri="{FF2B5EF4-FFF2-40B4-BE49-F238E27FC236}">
                <a16:creationId xmlns:a16="http://schemas.microsoft.com/office/drawing/2014/main" id="{8E8D0BE3-6789-1D4C-0EAE-D1A19A257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981075"/>
            <a:ext cx="11304587" cy="5472113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b="1" dirty="0"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TW" b="1" dirty="0"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1:1 ...</a:t>
            </a:r>
            <a:r>
              <a:rPr lang="zh-TW" altLang="en-US" b="1" dirty="0"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寫信給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在以弗所的</a:t>
            </a:r>
            <a:r>
              <a:rPr lang="zh-TW" altLang="en-US" b="1" dirty="0"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聖徒、就是在基督耶穌裡有忠心的人．</a:t>
            </a:r>
            <a:endParaRPr lang="en-US" altLang="zh-TW" b="1" dirty="0"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lang="en-US" altLang="zh-CN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寫信給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哥林多</a:t>
            </a:r>
            <a:r>
              <a:rPr lang="zh-TW" alt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教會、就是在基督耶穌裡成聖、蒙召作聖徒的、以及所有在各處求告我主耶穌基督之名的人．基督是他們的主、也是我們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的主．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在以弗所的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哥林多的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地方教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信徒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應該屬於一個地方教會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對所屬地方教會有特別的權利和義務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責任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地方教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會要有普世觀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地方教會不一定是永久性</a:t>
            </a:r>
            <a:r>
              <a:rPr lang="en-US" altLang="en-US" b="1" i="1" dirty="0">
                <a:solidFill>
                  <a:srgbClr val="00660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 panose="02020603050405020304" pitchFamily="18" charset="0"/>
              </a:rPr>
              <a:t>的</a:t>
            </a:r>
            <a:endParaRPr lang="en-US" altLang="zh-CN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0E61D660-9D13-87C9-77C0-96D8EF955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實現神的定意的平台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147" name="Content Placeholder 1">
            <a:extLst>
              <a:ext uri="{FF2B5EF4-FFF2-40B4-BE49-F238E27FC236}">
                <a16:creationId xmlns:a16="http://schemas.microsoft.com/office/drawing/2014/main" id="{6B7566C3-115B-CB35-1951-02F729F5C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708525"/>
          </a:xfrm>
        </p:spPr>
        <p:txBody>
          <a:bodyPr/>
          <a:lstStyle/>
          <a:p>
            <a:pPr algn="ctr">
              <a:defRPr/>
            </a:pPr>
            <a:r>
              <a:rPr lang="zh-TW" altLang="en-US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</a:t>
            </a:r>
            <a:r>
              <a:rPr lang="zh-CN" altLang="en-US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神作工的</a:t>
            </a:r>
            <a:r>
              <a:rPr lang="zh-TW" altLang="en-US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焦點</a:t>
            </a:r>
            <a:endParaRPr lang="en-US" altLang="zh-TW" b="1" dirty="0">
              <a:solidFill>
                <a:schemeClr val="bg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zh-TW" altLang="en-US" b="1" dirty="0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認識教會</a:t>
            </a:r>
            <a:endParaRPr lang="en-US" altLang="zh-TW" b="1" dirty="0">
              <a:solidFill>
                <a:srgbClr val="B3B3B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為教會所預備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endParaRPr lang="en-US" altLang="en-US" dirty="0">
              <a:solidFill>
                <a:srgbClr val="00206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內容版面配置區 2">
            <a:extLst>
              <a:ext uri="{FF2B5EF4-FFF2-40B4-BE49-F238E27FC236}">
                <a16:creationId xmlns:a16="http://schemas.microsoft.com/office/drawing/2014/main" id="{55B6BC7E-31E1-8869-A409-9AC321C4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981075"/>
            <a:ext cx="8208962" cy="2663825"/>
          </a:xfrm>
        </p:spPr>
        <p:txBody>
          <a:bodyPr/>
          <a:lstStyle/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1:23  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那充滿萬有者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所充滿的。</a:t>
            </a:r>
          </a:p>
          <a:p>
            <a:pPr marL="347663" indent="-347663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充滿萬有者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him that filleth all in all [KJV]</a:t>
            </a: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者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him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充滿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pleroo (play-ro’-o) 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filleth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動詞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現在式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神持續不斷地作充注的行動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3555" name="Picture 5" descr="https://thumbs.dreamstime.com/x/filling-glass-tap-water-14704142.jpg">
            <a:extLst>
              <a:ext uri="{FF2B5EF4-FFF2-40B4-BE49-F238E27FC236}">
                <a16:creationId xmlns:a16="http://schemas.microsoft.com/office/drawing/2014/main" id="{087D15EB-DF0D-4DA8-A981-4D7025A96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13" y="981075"/>
            <a:ext cx="2887662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內容版面配置區 2">
            <a:extLst>
              <a:ext uri="{FF2B5EF4-FFF2-40B4-BE49-F238E27FC236}">
                <a16:creationId xmlns:a16="http://schemas.microsoft.com/office/drawing/2014/main" id="{5769AE3B-DBE6-89A4-B03D-E2F2815A7FB1}"/>
              </a:ext>
            </a:extLst>
          </p:cNvPr>
          <p:cNvSpPr txBox="1">
            <a:spLocks/>
          </p:cNvSpPr>
          <p:nvPr/>
        </p:nvSpPr>
        <p:spPr bwMode="auto">
          <a:xfrm>
            <a:off x="334963" y="3500438"/>
            <a:ext cx="11304587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347663" marR="0" lvl="0" indent="-347663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zh-TW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 </a:t>
            </a:r>
            <a:r>
              <a:rPr kumimoji="1" lang="en-US" altLang="zh-TW" sz="28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all in all [KJV], everything in every way [NIV] </a:t>
            </a:r>
            <a:r>
              <a:rPr kumimoji="1" lang="zh-TW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每事物每方面 </a:t>
            </a:r>
            <a:r>
              <a:rPr kumimoji="1" lang="en-US" altLang="zh-TW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TW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到處都可以看見神與神的工作</a:t>
            </a:r>
            <a:endParaRPr kumimoji="1" lang="en-US" altLang="zh-TW" sz="32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marR="0" lvl="0" indent="-347663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zh-TW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神樂意把自己充注進萬有</a:t>
            </a:r>
            <a:r>
              <a:rPr kumimoji="1" lang="en-US" altLang="zh-TW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受造</a:t>
            </a:r>
            <a:r>
              <a:rPr kumimoji="1" lang="en-US" altLang="zh-TW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1" lang="zh-TW" alt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之中</a:t>
            </a:r>
          </a:p>
          <a:p>
            <a:pPr marL="342900" marR="0" lvl="0" indent="-342900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羅</a:t>
            </a:r>
            <a:r>
              <a:rPr kumimoji="1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1:20 …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神的永能和神性是明明可知的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、雖是眼不能見、但藉著所造之物、就可以曉得、</a:t>
            </a:r>
            <a:r>
              <a:rPr kumimoji="1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endParaRPr kumimoji="1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詩</a:t>
            </a:r>
            <a:r>
              <a:rPr kumimoji="1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19:1 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諸天述說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神的榮耀．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穹蒼傳揚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他的手段。</a:t>
            </a:r>
          </a:p>
        </p:txBody>
      </p:sp>
      <p:sp>
        <p:nvSpPr>
          <p:cNvPr id="23557" name="標題 1">
            <a:extLst>
              <a:ext uri="{FF2B5EF4-FFF2-40B4-BE49-F238E27FC236}">
                <a16:creationId xmlns:a16="http://schemas.microsoft.com/office/drawing/2014/main" id="{CD6B4086-67CE-B9CE-A128-73407115E06F}"/>
              </a:ext>
            </a:extLst>
          </p:cNvPr>
          <p:cNvSpPr txBox="1">
            <a:spLocks/>
          </p:cNvSpPr>
          <p:nvPr/>
        </p:nvSpPr>
        <p:spPr bwMode="auto">
          <a:xfrm>
            <a:off x="407988" y="188913"/>
            <a:ext cx="11304587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充滿萬有者的神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內容版面配置區 2">
            <a:extLst>
              <a:ext uri="{FF2B5EF4-FFF2-40B4-BE49-F238E27FC236}">
                <a16:creationId xmlns:a16="http://schemas.microsoft.com/office/drawing/2014/main" id="{E38CDE08-2C32-515A-82F5-3511F31F2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052513"/>
            <a:ext cx="8355013" cy="2590800"/>
          </a:xfrm>
        </p:spPr>
        <p:txBody>
          <a:bodyPr/>
          <a:lstStyle/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1:23 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那充滿萬有者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所充滿的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marL="347663" indent="-347663">
              <a:lnSpc>
                <a:spcPts val="3700"/>
              </a:lnSpc>
              <a:spcBef>
                <a:spcPts val="1200"/>
              </a:spcBef>
            </a:pP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所充滿的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the (pleroma (play’-ro-mah)) of him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神的充滿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[NIV]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教會是神的充滿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滿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en-US" altLang="zh-CN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pleroma 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名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詞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一個事實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狀態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4579" name="標題 1">
            <a:extLst>
              <a:ext uri="{FF2B5EF4-FFF2-40B4-BE49-F238E27FC236}">
                <a16:creationId xmlns:a16="http://schemas.microsoft.com/office/drawing/2014/main" id="{5238D986-430F-504B-AA8C-53406AFFBE51}"/>
              </a:ext>
            </a:extLst>
          </p:cNvPr>
          <p:cNvSpPr txBox="1">
            <a:spLocks/>
          </p:cNvSpPr>
          <p:nvPr/>
        </p:nvSpPr>
        <p:spPr bwMode="auto">
          <a:xfrm>
            <a:off x="479425" y="188913"/>
            <a:ext cx="11304588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神對與教會的約定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 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教會是神的充注</a:t>
            </a:r>
            <a:endParaRPr kumimoji="1" lang="en-US" altLang="zh-TW" sz="36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4580" name="Picture 1">
            <a:extLst>
              <a:ext uri="{FF2B5EF4-FFF2-40B4-BE49-F238E27FC236}">
                <a16:creationId xmlns:a16="http://schemas.microsoft.com/office/drawing/2014/main" id="{A52FD08B-F224-9806-1225-A9A55CE50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1052513"/>
            <a:ext cx="3384550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2">
            <a:extLst>
              <a:ext uri="{FF2B5EF4-FFF2-40B4-BE49-F238E27FC236}">
                <a16:creationId xmlns:a16="http://schemas.microsoft.com/office/drawing/2014/main" id="{A54C1926-AE29-101E-423F-BBED0EDCF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3819525"/>
            <a:ext cx="3454400" cy="3841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582" name="內容版面配置區 2">
            <a:extLst>
              <a:ext uri="{FF2B5EF4-FFF2-40B4-BE49-F238E27FC236}">
                <a16:creationId xmlns:a16="http://schemas.microsoft.com/office/drawing/2014/main" id="{DE45C623-803C-90C3-4FBB-D61AD36B56E5}"/>
              </a:ext>
            </a:extLst>
          </p:cNvPr>
          <p:cNvSpPr txBox="1">
            <a:spLocks/>
          </p:cNvSpPr>
          <p:nvPr/>
        </p:nvSpPr>
        <p:spPr bwMode="auto">
          <a:xfrm>
            <a:off x="550863" y="3068638"/>
            <a:ext cx="11306175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Pleroma, </a:t>
            </a:r>
            <a:r>
              <a:rPr kumimoji="1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pleroo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名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詞</a:t>
            </a:r>
            <a:r>
              <a:rPr kumimoji="1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kumimoji="1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filling </a:t>
            </a: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被</a:t>
            </a: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注的行動</a:t>
            </a: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</a:t>
            </a:r>
            <a:endParaRPr kumimoji="1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滿的過程 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教會是在被神自己充注的行動</a:t>
            </a: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之中</a:t>
            </a: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神不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斷從頭的地位把自己充注進身體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 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教會常在接受神的充注的狀態</a:t>
            </a: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之中</a:t>
            </a: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會是用來盛裝</a:t>
            </a: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神自己的器皿</a:t>
            </a:r>
            <a:endParaRPr kumimoji="1" lang="zh-TW" altLang="zh-TW" sz="3200" b="1" i="1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4">
            <a:extLst>
              <a:ext uri="{FF2B5EF4-FFF2-40B4-BE49-F238E27FC236}">
                <a16:creationId xmlns:a16="http://schemas.microsoft.com/office/drawing/2014/main" id="{6C54BDA8-0788-6C42-CC1D-3B4C02621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125" y="796925"/>
            <a:ext cx="6267450" cy="5656263"/>
          </a:xfrm>
        </p:spPr>
        <p:txBody>
          <a:bodyPr/>
          <a:lstStyle/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過去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年裡有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4000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萬美國人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(~1/7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過去經常上教堂的成年人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不再上教堂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¼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在教會受了傷害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教會言行不一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政見分歧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濫權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神職人員醜聞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掩蓋真相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…)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¾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不方便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搬家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結婚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生孩子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ts val="3700"/>
              </a:lnSpc>
              <a:spcBef>
                <a:spcPct val="0"/>
              </a:spcBef>
            </a:pP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9" name="Picture 2" descr="The Great Dechurching: Who's Leaving, Why Are They Going, and What Will It  Take to Bring Them Back?">
            <a:extLst>
              <a:ext uri="{FF2B5EF4-FFF2-40B4-BE49-F238E27FC236}">
                <a16:creationId xmlns:a16="http://schemas.microsoft.com/office/drawing/2014/main" id="{EFEDF644-C905-6BE1-3341-A2C9A70C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796925"/>
            <a:ext cx="2935287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The virus is accelerating dechurching in America">
            <a:extLst>
              <a:ext uri="{FF2B5EF4-FFF2-40B4-BE49-F238E27FC236}">
                <a16:creationId xmlns:a16="http://schemas.microsoft.com/office/drawing/2014/main" id="{A233722A-FCC2-50FA-6879-5B77ECDF0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3716338"/>
            <a:ext cx="2655887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6">
            <a:extLst>
              <a:ext uri="{FF2B5EF4-FFF2-40B4-BE49-F238E27FC236}">
                <a16:creationId xmlns:a16="http://schemas.microsoft.com/office/drawing/2014/main" id="{0F72D73E-3DCD-BB5A-37C4-C6EEDC578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188913"/>
            <a:ext cx="2935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教會大出走</a:t>
            </a: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102" name="TextBox 7">
            <a:extLst>
              <a:ext uri="{FF2B5EF4-FFF2-40B4-BE49-F238E27FC236}">
                <a16:creationId xmlns:a16="http://schemas.microsoft.com/office/drawing/2014/main" id="{93243E66-9B91-D356-9606-8E728E305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5146675"/>
            <a:ext cx="100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2023</a:t>
            </a:r>
          </a:p>
        </p:txBody>
      </p:sp>
      <p:sp>
        <p:nvSpPr>
          <p:cNvPr id="4104" name="TextBox 8">
            <a:extLst>
              <a:ext uri="{FF2B5EF4-FFF2-40B4-BE49-F238E27FC236}">
                <a16:creationId xmlns:a16="http://schemas.microsoft.com/office/drawing/2014/main" id="{3DE3A43D-8F2A-1F50-6506-E0E52E255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2888" y="4797425"/>
            <a:ext cx="39671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我愛耶穌但我不喜歡</a:t>
            </a:r>
            <a:r>
              <a:rPr kumimoji="1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甚至恨惡</a:t>
            </a:r>
            <a:r>
              <a:rPr kumimoji="1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kumimoji="0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15AB1B2-B9FF-97E6-0813-D6301F876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113" y="4273550"/>
            <a:ext cx="12239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%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上教堂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105" name="TextBox 10">
            <a:extLst>
              <a:ext uri="{FF2B5EF4-FFF2-40B4-BE49-F238E27FC236}">
                <a16:creationId xmlns:a16="http://schemas.microsoft.com/office/drawing/2014/main" id="{5E429161-E1B6-2C57-B4EF-8DAF80737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6165850"/>
            <a:ext cx="2524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內容版面配置區 2">
            <a:extLst>
              <a:ext uri="{FF2B5EF4-FFF2-40B4-BE49-F238E27FC236}">
                <a16:creationId xmlns:a16="http://schemas.microsoft.com/office/drawing/2014/main" id="{05A48866-1B80-D455-8354-5EEA9005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052513"/>
            <a:ext cx="7704137" cy="4392612"/>
          </a:xfrm>
        </p:spPr>
        <p:txBody>
          <a:bodyPr/>
          <a:lstStyle/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1:23  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那充滿萬有者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所充滿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CN" altLang="en-US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ts val="1200"/>
              </a:spcBef>
            </a:pP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Pleroma, fullness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豐滿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豐盛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the church is the fullness of Him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教會是神的豐滿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豐盛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[KJV] </a:t>
            </a: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充滿的品質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神本性裡一切可以給人的豐富都放在教會中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豐滿只能在教會中被徹底地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清楚地彰顯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</a:pP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zh-CN" altLang="en-US" b="1" i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5603" name="Picture 7" descr="http://www.thedebutanteball.com/wp-content/uploads/2011/06/cup-of-coffee11.jpg">
            <a:extLst>
              <a:ext uri="{FF2B5EF4-FFF2-40B4-BE49-F238E27FC236}">
                <a16:creationId xmlns:a16="http://schemas.microsoft.com/office/drawing/2014/main" id="{EF877110-D592-15DC-22DA-6C830092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13" y="1196975"/>
            <a:ext cx="378936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標題 1">
            <a:extLst>
              <a:ext uri="{FF2B5EF4-FFF2-40B4-BE49-F238E27FC236}">
                <a16:creationId xmlns:a16="http://schemas.microsoft.com/office/drawing/2014/main" id="{EF9298C5-9333-8F8A-435C-2528DBB6795A}"/>
              </a:ext>
            </a:extLst>
          </p:cNvPr>
          <p:cNvSpPr txBox="1">
            <a:spLocks/>
          </p:cNvSpPr>
          <p:nvPr/>
        </p:nvSpPr>
        <p:spPr bwMode="auto">
          <a:xfrm>
            <a:off x="407988" y="115888"/>
            <a:ext cx="1144905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神對與教會的約定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 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教會是神的豐滿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內容版面配置區 2">
            <a:extLst>
              <a:ext uri="{FF2B5EF4-FFF2-40B4-BE49-F238E27FC236}">
                <a16:creationId xmlns:a16="http://schemas.microsoft.com/office/drawing/2014/main" id="{705DA6C7-72EE-4E1E-6AE3-1C606432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908050"/>
            <a:ext cx="6423025" cy="3529013"/>
          </a:xfrm>
        </p:spPr>
        <p:txBody>
          <a:bodyPr/>
          <a:lstStyle/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1:23  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r>
              <a:rPr lang="en-US" altLang="zh-TW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zh-TW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那充滿萬有者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所充滿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CN" altLang="en-US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CN" b="1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ts val="1200"/>
              </a:spcBef>
            </a:pP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pleroma, completion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完全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完成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完整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教會是神的全部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the full measures of Him [Amp] </a:t>
            </a: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充滿的程度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神可以給人的神都給了教會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只有整體的教會才有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</a:pP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6627" name="Picture 5" descr="http://vendyxiao.com/pictures/cup-of-coffee.jpg">
            <a:extLst>
              <a:ext uri="{FF2B5EF4-FFF2-40B4-BE49-F238E27FC236}">
                <a16:creationId xmlns:a16="http://schemas.microsoft.com/office/drawing/2014/main" id="{04940036-5A8E-547C-51ED-ACF166C88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1052513"/>
            <a:ext cx="47847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內容版面配置區 2">
            <a:extLst>
              <a:ext uri="{FF2B5EF4-FFF2-40B4-BE49-F238E27FC236}">
                <a16:creationId xmlns:a16="http://schemas.microsoft.com/office/drawing/2014/main" id="{D432F672-A1DF-ABA3-273C-79BC7F1EB53A}"/>
              </a:ext>
            </a:extLst>
          </p:cNvPr>
          <p:cNvSpPr txBox="1">
            <a:spLocks/>
          </p:cNvSpPr>
          <p:nvPr/>
        </p:nvSpPr>
        <p:spPr bwMode="auto">
          <a:xfrm>
            <a:off x="407988" y="4325938"/>
            <a:ext cx="1137602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7663" indent="-347663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347663" marR="0" lvl="0" indent="-347663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足夠的容量去盛裝神全部的豐盛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347663" marR="0" lvl="0" indent="-347663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會讓神完全管理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教會盛裝神的容量被極大化了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教會就成顯出神完全的豐滿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神的榮耀就完全得著稱讚</a:t>
            </a:r>
          </a:p>
        </p:txBody>
      </p:sp>
      <p:sp>
        <p:nvSpPr>
          <p:cNvPr id="26629" name="標題 1">
            <a:extLst>
              <a:ext uri="{FF2B5EF4-FFF2-40B4-BE49-F238E27FC236}">
                <a16:creationId xmlns:a16="http://schemas.microsoft.com/office/drawing/2014/main" id="{6835739E-1C1E-E958-8B85-900B4B135D50}"/>
              </a:ext>
            </a:extLst>
          </p:cNvPr>
          <p:cNvSpPr txBox="1">
            <a:spLocks/>
          </p:cNvSpPr>
          <p:nvPr/>
        </p:nvSpPr>
        <p:spPr bwMode="auto">
          <a:xfrm>
            <a:off x="407988" y="203200"/>
            <a:ext cx="113760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神對與教會的約定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 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教會是神的全部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C05F09D5-2FBA-2021-3A7E-80D493885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913"/>
            <a:ext cx="11376025" cy="633412"/>
          </a:xfrm>
        </p:spPr>
        <p:txBody>
          <a:bodyPr/>
          <a:lstStyle/>
          <a:p>
            <a:r>
              <a:rPr lang="zh-CN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為教會發出的警告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7651" name="TextBox 1">
            <a:extLst>
              <a:ext uri="{FF2B5EF4-FFF2-40B4-BE49-F238E27FC236}">
                <a16:creationId xmlns:a16="http://schemas.microsoft.com/office/drawing/2014/main" id="{A1A5B8BE-257B-FE12-A19A-1276BD180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908050"/>
            <a:ext cx="11090275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3:17  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若有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人毀壞　神的殿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　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神必要毀壞那人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．因為　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神的殿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是聖的、這殿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就是你們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啟</a:t>
            </a:r>
            <a:r>
              <a:rPr kumimoji="0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2:5 …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你若不悔改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、我就臨到你那裡、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把你的燈檯從原處挪去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神的殿就是你們 </a:t>
            </a:r>
            <a:endParaRPr kumimoji="0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是你們 </a:t>
            </a:r>
            <a:r>
              <a:rPr kumimoji="0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神的殿 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眾信徒 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endParaRPr kumimoji="0" lang="en-US" altLang="zh-TW" sz="3200" b="1" i="1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人毀壞神的殿</a:t>
            </a:r>
            <a:r>
              <a:rPr kumimoji="0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毀壞那人 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神為</a:t>
            </a: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毀壞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教會施行審判與刑罰</a:t>
            </a:r>
            <a:endParaRPr kumimoji="1" lang="en-US" altLang="zh-TW" sz="3200" b="1" i="1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你</a:t>
            </a:r>
            <a:r>
              <a:rPr kumimoji="0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以弗所教會</a:t>
            </a:r>
            <a:r>
              <a:rPr kumimoji="0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若不悔改</a:t>
            </a:r>
            <a:r>
              <a:rPr kumimoji="0" lang="en-US" altLang="zh-TW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– </a:t>
            </a: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向地方教會發出的警告</a:t>
            </a:r>
            <a:endParaRPr kumimoji="0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不悔改 </a:t>
            </a:r>
            <a:r>
              <a:rPr kumimoji="0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不再發揮功用的地方教會</a:t>
            </a:r>
            <a:endParaRPr kumimoji="1" lang="en-US" altLang="zh-TW" sz="3200" b="1" i="1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從原處 </a:t>
            </a:r>
            <a:r>
              <a:rPr kumimoji="0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能夠發揮影響力的位置</a:t>
            </a:r>
            <a:endParaRPr kumimoji="1" lang="en-US" altLang="zh-TW" sz="3200" b="1" i="1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把你的燈檯從原處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挪去 </a:t>
            </a:r>
            <a:r>
              <a:rPr kumimoji="1" lang="en-US" altLang="zh-TW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kumimoji="1" lang="zh-CN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kumimoji="1" lang="zh-TW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會放棄</a:t>
            </a:r>
            <a:endParaRPr kumimoji="1" lang="en-US" altLang="en-US" sz="3200" b="1" i="1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>
            <a:extLst>
              <a:ext uri="{FF2B5EF4-FFF2-40B4-BE49-F238E27FC236}">
                <a16:creationId xmlns:a16="http://schemas.microsoft.com/office/drawing/2014/main" id="{DE79BFAE-02C7-0FD4-288C-73D1CA3D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60350"/>
            <a:ext cx="6337300" cy="633413"/>
          </a:xfrm>
        </p:spPr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實現神的定意的平台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9699" name="內容版面配置區 2">
            <a:extLst>
              <a:ext uri="{FF2B5EF4-FFF2-40B4-BE49-F238E27FC236}">
                <a16:creationId xmlns:a16="http://schemas.microsoft.com/office/drawing/2014/main" id="{7EC86D45-FA12-22E2-A045-5952DBE2D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981075"/>
            <a:ext cx="6337300" cy="4464050"/>
          </a:xfrm>
        </p:spPr>
        <p:txBody>
          <a:bodyPr/>
          <a:lstStyle/>
          <a:p>
            <a:pPr>
              <a:lnSpc>
                <a:spcPts val="3700"/>
              </a:lnSpc>
              <a:spcBef>
                <a:spcPts val="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神的作為都是為教會的</a:t>
            </a:r>
          </a:p>
          <a:p>
            <a:pPr>
              <a:lnSpc>
                <a:spcPts val="3700"/>
              </a:lnSpc>
              <a:spcBef>
                <a:spcPts val="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教會是一群蒙召讓基督作主的人</a:t>
            </a:r>
          </a:p>
          <a:p>
            <a:pPr>
              <a:lnSpc>
                <a:spcPts val="3700"/>
              </a:lnSpc>
              <a:spcBef>
                <a:spcPts val="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教會是盛裝神的豐滿的器皿﻿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建造自己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→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建造別人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→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建造教會 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→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神的豐滿被顯出→ 神的榮耀得著稱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讚</a:t>
            </a:r>
          </a:p>
          <a:p>
            <a:pPr>
              <a:lnSpc>
                <a:spcPts val="3700"/>
              </a:lnSpc>
              <a:spcBef>
                <a:spcPct val="0"/>
              </a:spcBef>
              <a:defRPr/>
            </a:pPr>
            <a:r>
              <a:rPr lang="zh-TW" altLang="en-US" b="1" i="1" dirty="0">
                <a:solidFill>
                  <a:srgbClr val="C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人的不是不能廢掉神的是</a:t>
            </a:r>
            <a:r>
              <a:rPr lang="en-US" altLang="en-US" b="1" i="1" dirty="0">
                <a:solidFill>
                  <a:srgbClr val="C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!!</a:t>
            </a: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kumimoji="0"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kumimoji="0" lang="en-US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3:17  </a:t>
            </a:r>
            <a:r>
              <a:rPr kumimoji="0"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若有人毀壞　神的殿、　神必要毀壞那人．</a:t>
            </a:r>
            <a:r>
              <a:rPr kumimoji="0"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endParaRPr lang="en-US" altLang="en-US" dirty="0"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defRPr/>
            </a:pPr>
            <a:endParaRPr lang="zh-CN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9700" name="Picture 13">
            <a:extLst>
              <a:ext uri="{FF2B5EF4-FFF2-40B4-BE49-F238E27FC236}">
                <a16:creationId xmlns:a16="http://schemas.microsoft.com/office/drawing/2014/main" id="{23D8D0CE-D6E6-8D6B-BD64-C7AF6C080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1750"/>
            <a:ext cx="3303588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">
            <a:extLst>
              <a:ext uri="{FF2B5EF4-FFF2-40B4-BE49-F238E27FC236}">
                <a16:creationId xmlns:a16="http://schemas.microsoft.com/office/drawing/2014/main" id="{A6665209-2FB3-FEF2-2192-023F7D45A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00" y="893763"/>
            <a:ext cx="2722563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702" name="Object 4">
            <a:extLst>
              <a:ext uri="{FF2B5EF4-FFF2-40B4-BE49-F238E27FC236}">
                <a16:creationId xmlns:a16="http://schemas.microsoft.com/office/drawing/2014/main" id="{267F774E-5993-DD2E-2722-0116B4F43B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42100" y="1985963"/>
          <a:ext cx="3227388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10160000" imgH="6997700" progId="AcroExch.Document.7">
                  <p:embed/>
                </p:oleObj>
              </mc:Choice>
              <mc:Fallback>
                <p:oleObj name="Acrobat Document" r:id="rId4" imgW="10160000" imgH="6997700" progId="AcroExch.Document.7">
                  <p:embed/>
                  <p:pic>
                    <p:nvPicPr>
                      <p:cNvPr id="29702" name="Object 4">
                        <a:extLst>
                          <a:ext uri="{FF2B5EF4-FFF2-40B4-BE49-F238E27FC236}">
                            <a16:creationId xmlns:a16="http://schemas.microsoft.com/office/drawing/2014/main" id="{267F774E-5993-DD2E-2722-0116B4F43B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100" y="1985963"/>
                        <a:ext cx="3227388" cy="222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3" name="Picture 2" descr="F:\WD120\All Pictures\Topics\Taiwan Work &amp; Ministry\Neihoo Church\02P8200002.JPG">
            <a:extLst>
              <a:ext uri="{FF2B5EF4-FFF2-40B4-BE49-F238E27FC236}">
                <a16:creationId xmlns:a16="http://schemas.microsoft.com/office/drawing/2014/main" id="{4DA75229-3C02-00ED-CB87-5BA5AB65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50" y="2949575"/>
            <a:ext cx="273526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">
            <a:extLst>
              <a:ext uri="{FF2B5EF4-FFF2-40B4-BE49-F238E27FC236}">
                <a16:creationId xmlns:a16="http://schemas.microsoft.com/office/drawing/2014/main" id="{65A2D964-41F8-2A06-3C80-51DD3C0061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079875"/>
            <a:ext cx="2982912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18">
            <a:extLst>
              <a:ext uri="{FF2B5EF4-FFF2-40B4-BE49-F238E27FC236}">
                <a16:creationId xmlns:a16="http://schemas.microsoft.com/office/drawing/2014/main" id="{68C4E679-941C-6FA8-C6C6-38E35F5E4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0" y="4959350"/>
            <a:ext cx="27559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>
            <a:extLst>
              <a:ext uri="{FF2B5EF4-FFF2-40B4-BE49-F238E27FC236}">
                <a16:creationId xmlns:a16="http://schemas.microsoft.com/office/drawing/2014/main" id="{9A7A0C29-6B0B-9642-8BC1-D621E9EBF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15888"/>
            <a:ext cx="11233150" cy="720725"/>
          </a:xfrm>
        </p:spPr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以弗所書簡介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339" name="內容版面配置區 2">
            <a:extLst>
              <a:ext uri="{FF2B5EF4-FFF2-40B4-BE49-F238E27FC236}">
                <a16:creationId xmlns:a16="http://schemas.microsoft.com/office/drawing/2014/main" id="{4F4FA2AC-1186-7572-4176-08802F65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836613"/>
            <a:ext cx="11233150" cy="5616575"/>
          </a:xfrm>
        </p:spPr>
        <p:txBody>
          <a:bodyPr/>
          <a:lstStyle/>
          <a:p>
            <a:pPr>
              <a:lnSpc>
                <a:spcPts val="3800"/>
              </a:lnSpc>
              <a:spcBef>
                <a:spcPts val="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主題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基督裡</a:t>
            </a:r>
            <a:r>
              <a:rPr lang="zh-TW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的教會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神有終極的目標和定意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有旣定的工作方法叫祂的定意得以成就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而教會就是神的工作的核心點</a:t>
            </a:r>
            <a:endParaRPr lang="en-US" altLang="zh-TW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人是在與神同心同工去達成神的定意中得到生命的意義 </a:t>
            </a:r>
            <a:endParaRPr lang="en-US" altLang="zh-TW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分段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en-US" altLang="zh-TW" b="1" dirty="0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8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1-3</a:t>
            </a:r>
            <a:r>
              <a:rPr lang="zh-TW" altLang="en-US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章 </a:t>
            </a:r>
            <a:r>
              <a:rPr lang="en-US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– </a:t>
            </a:r>
            <a:r>
              <a:rPr lang="zh-TW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神的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定意與</a:t>
            </a:r>
            <a:r>
              <a:rPr lang="zh-TW" altLang="en-US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作工的方法和原則</a:t>
            </a:r>
            <a:endParaRPr lang="en-US" altLang="zh-TW" b="1" i="1" dirty="0">
              <a:solidFill>
                <a:srgbClr val="006600"/>
              </a:solidFill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4-6</a:t>
            </a:r>
            <a:r>
              <a:rPr lang="zh-TW" altLang="en-US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章 </a:t>
            </a:r>
            <a:r>
              <a:rPr lang="en-US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– </a:t>
            </a:r>
            <a:r>
              <a:rPr lang="zh-TW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在</a:t>
            </a:r>
            <a:r>
              <a:rPr lang="zh-TW" altLang="en-US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生活上的操練成為配合</a:t>
            </a:r>
            <a:r>
              <a:rPr lang="zh-TW" altLang="zh-TW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神</a:t>
            </a:r>
            <a:r>
              <a:rPr lang="zh-TW" altLang="en-US" b="1" i="1" dirty="0">
                <a:solidFill>
                  <a:srgbClr val="0066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的人 </a:t>
            </a:r>
            <a:endParaRPr lang="en-US" altLang="zh-TW" b="1" i="1" dirty="0">
              <a:solidFill>
                <a:srgbClr val="006600"/>
              </a:solidFill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第一章 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整本書的提綱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ts val="3800"/>
              </a:lnSpc>
              <a:spcBef>
                <a:spcPts val="0"/>
              </a:spcBef>
              <a:buFontTx/>
              <a:buNone/>
              <a:defRPr/>
            </a:pP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zh-TW" altLang="zh-TW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800"/>
              </a:lnSpc>
              <a:spcBef>
                <a:spcPts val="0"/>
              </a:spcBef>
              <a:defRPr/>
            </a:pP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>
              <a:lnSpc>
                <a:spcPts val="3800"/>
              </a:lnSpc>
              <a:spcBef>
                <a:spcPts val="0"/>
              </a:spcBef>
              <a:buFontTx/>
              <a:buNone/>
              <a:defRPr/>
            </a:pPr>
            <a:endParaRPr lang="zh-TW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>
              <a:lnSpc>
                <a:spcPts val="3800"/>
              </a:lnSpc>
              <a:spcBef>
                <a:spcPts val="0"/>
              </a:spcBef>
              <a:defRPr/>
            </a:pPr>
            <a:endParaRPr lang="zh-TW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>
              <a:lnSpc>
                <a:spcPts val="3800"/>
              </a:lnSpc>
              <a:spcBef>
                <a:spcPts val="0"/>
              </a:spcBef>
              <a:defRPr/>
            </a:pP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>
            <a:extLst>
              <a:ext uri="{FF2B5EF4-FFF2-40B4-BE49-F238E27FC236}">
                <a16:creationId xmlns:a16="http://schemas.microsoft.com/office/drawing/2014/main" id="{BD964020-B921-CEE8-2469-60C6FE12E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913"/>
            <a:ext cx="11304588" cy="633412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一點回顧</a:t>
            </a:r>
          </a:p>
        </p:txBody>
      </p:sp>
      <p:sp>
        <p:nvSpPr>
          <p:cNvPr id="6147" name="內容版面配置區 2">
            <a:extLst>
              <a:ext uri="{FF2B5EF4-FFF2-40B4-BE49-F238E27FC236}">
                <a16:creationId xmlns:a16="http://schemas.microsoft.com/office/drawing/2014/main" id="{4CD8D597-1B57-E6D8-56D1-CCCC9826D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822325"/>
            <a:ext cx="11376025" cy="5472113"/>
          </a:xfrm>
        </p:spPr>
        <p:txBody>
          <a:bodyPr/>
          <a:lstStyle/>
          <a:p>
            <a:pPr>
              <a:lnSpc>
                <a:spcPts val="3800"/>
              </a:lnSpc>
              <a:spcBef>
                <a:spcPct val="0"/>
              </a:spcBef>
            </a:pPr>
            <a:r>
              <a:rPr kumimoji="0"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活出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有意義</a:t>
            </a:r>
            <a:r>
              <a:rPr kumimoji="0"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的人生的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基礎</a:t>
            </a:r>
            <a:r>
              <a:rPr kumimoji="0"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kumimoji="0"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有所本 </a:t>
            </a:r>
            <a:r>
              <a:rPr kumimoji="0"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神的定意</a:t>
            </a:r>
            <a:r>
              <a:rPr kumimoji="0"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 </a:t>
            </a:r>
            <a:r>
              <a:rPr kumimoji="0"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有所屬</a:t>
            </a:r>
            <a:r>
              <a:rPr kumimoji="0"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 </a:t>
            </a:r>
            <a:r>
              <a:rPr kumimoji="0"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有所是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0"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有所作 </a:t>
            </a:r>
            <a:endParaRPr kumimoji="0"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神的定意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神要使祂的榮耀得著稱讚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神的所是與所作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榮耀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在受造中得到該得的承認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尊重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接納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稱讚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神的方法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8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把人放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在基督裡去享用天上各樣屬靈的福氣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神的豐富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ts val="38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讓</a:t>
            </a:r>
            <a:r>
              <a:rPr lang="zh-CN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透過真知道去經歷神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把人留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在基督裡 </a:t>
            </a:r>
          </a:p>
          <a:p>
            <a:pPr>
              <a:lnSpc>
                <a:spcPts val="38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聚集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的人成為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有更大的容量去承裝神的豐富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把神更完整地表明出來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166961C4-E947-DD8B-03FE-28B7249BC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實現神的定意的平台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171" name="Content Placeholder 1">
            <a:extLst>
              <a:ext uri="{FF2B5EF4-FFF2-40B4-BE49-F238E27FC236}">
                <a16:creationId xmlns:a16="http://schemas.microsoft.com/office/drawing/2014/main" id="{C8A86BF3-7761-4638-66EE-7A0B49E02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708525"/>
          </a:xfrm>
        </p:spPr>
        <p:txBody>
          <a:bodyPr/>
          <a:lstStyle/>
          <a:p>
            <a:pPr algn="ctr"/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神作工的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焦點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認識教會</a:t>
            </a:r>
            <a:endParaRPr lang="en-US" altLang="zh-TW" b="1">
              <a:solidFill>
                <a:srgbClr val="B3B3B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CN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為教會所預備</a:t>
            </a:r>
            <a:r>
              <a:rPr lang="zh-CN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endParaRPr lang="en-US" altLang="en-US">
              <a:solidFill>
                <a:srgbClr val="B3B3B3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>
            <a:extLst>
              <a:ext uri="{FF2B5EF4-FFF2-40B4-BE49-F238E27FC236}">
                <a16:creationId xmlns:a16="http://schemas.microsoft.com/office/drawing/2014/main" id="{9430BF7B-10BB-62B2-AE7F-BE688DCC0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30175"/>
            <a:ext cx="11376025" cy="7778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神作工是為了教會</a:t>
            </a:r>
          </a:p>
        </p:txBody>
      </p:sp>
      <p:sp>
        <p:nvSpPr>
          <p:cNvPr id="14339" name="內容版面配置區 2">
            <a:extLst>
              <a:ext uri="{FF2B5EF4-FFF2-40B4-BE49-F238E27FC236}">
                <a16:creationId xmlns:a16="http://schemas.microsoft.com/office/drawing/2014/main" id="{843F1023-61C6-BCDC-9F1A-C911265FB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836613"/>
            <a:ext cx="11376025" cy="5473700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1:19 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並知道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向我們這信的人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所顯的能力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、是何等浩大、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 …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使他從死裡復活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8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(and 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</a:t>
            </a:r>
            <a:r>
              <a:rPr lang="en-US" altLang="zh-TW" sz="28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叫他在天上坐在自己的右邊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 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 </a:t>
            </a:r>
            <a:r>
              <a:rPr lang="zh-TW" altLang="en-US" b="1" u="sng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將萬有服在他的腳下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使他</a:t>
            </a:r>
            <a:r>
              <a:rPr lang="zh-TW" altLang="en-US" b="1" u="sng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作萬有之首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 </a:t>
            </a:r>
            <a:endParaRPr lang="zh-CN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ts val="120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平排敘述父</a:t>
            </a:r>
            <a:r>
              <a:rPr 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顯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力叫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得榮耀權柄的</a:t>
            </a:r>
            <a:r>
              <a:rPr 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的三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個</a:t>
            </a:r>
            <a:r>
              <a:rPr 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大工程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1:20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和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” 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中譯略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), 1:22 “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又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–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連接三個平排的子句</a:t>
            </a:r>
            <a:endParaRPr lang="en-US" altLang="zh-TW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使他從死裡復活</a:t>
            </a: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– </a:t>
            </a:r>
            <a:r>
              <a:rPr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</a:t>
            </a:r>
            <a:r>
              <a:rPr 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完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成</a:t>
            </a:r>
            <a:r>
              <a:rPr 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救恩</a:t>
            </a: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人有出路</a:t>
            </a:r>
            <a:endParaRPr lang="en-US" altLang="zh-TW" b="1" dirty="0">
              <a:solidFill>
                <a:srgbClr val="C000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叫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他</a:t>
            </a:r>
            <a:r>
              <a:rPr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坐在自己的右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邊 </a:t>
            </a: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掌權的地位</a:t>
            </a: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</a:t>
            </a:r>
            <a:r>
              <a:rPr 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恢復他有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權</a:t>
            </a:r>
            <a:r>
              <a:rPr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柄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地位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將萬有服在他的腳下 </a:t>
            </a: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</a:t>
            </a:r>
            <a:r>
              <a:rPr 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行使權力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為教會作萬有之首</a:t>
            </a:r>
            <a:r>
              <a:rPr lang="zh-TW" altLang="en-US" b="1" i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作工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的目的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神顯能力</a:t>
            </a:r>
            <a:r>
              <a:rPr 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基督作萬有之首</a:t>
            </a:r>
            <a:r>
              <a:rPr 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是為教會</a:t>
            </a:r>
            <a:endParaRPr lang="en-US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得權柄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作萬有之首</a:t>
            </a:r>
            <a:r>
              <a:rPr 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是為教會</a:t>
            </a:r>
            <a:endParaRPr lang="zh-CN" altLang="en-US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>
            <a:extLst>
              <a:ext uri="{FF2B5EF4-FFF2-40B4-BE49-F238E27FC236}">
                <a16:creationId xmlns:a16="http://schemas.microsoft.com/office/drawing/2014/main" id="{46722543-9239-FAD2-8430-2B1EC639F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01613"/>
            <a:ext cx="11376025" cy="706437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認識體貼神的心</a:t>
            </a:r>
          </a:p>
        </p:txBody>
      </p:sp>
      <p:sp>
        <p:nvSpPr>
          <p:cNvPr id="10243" name="內容版面配置區 2">
            <a:extLst>
              <a:ext uri="{FF2B5EF4-FFF2-40B4-BE49-F238E27FC236}">
                <a16:creationId xmlns:a16="http://schemas.microsoft.com/office/drawing/2014/main" id="{9A3202F8-F6CB-BF86-C24E-5EB3381B3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350" y="949325"/>
            <a:ext cx="11376025" cy="5359400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1:22  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將萬有服在他的腳下、使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他為教會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作萬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有之首．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反面看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為基督自己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不是為個別信徒</a:t>
            </a:r>
            <a:endParaRPr lang="zh-CN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正面看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都是為了整體的教會</a:t>
            </a:r>
            <a:endParaRPr lang="en-US" altLang="zh-TW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教會是神作工的對象與焦點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是實現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神的定意的唯一平台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教會得建造是基督的終極目的 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神一定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會照顧整體的教會</a:t>
            </a:r>
            <a:endParaRPr lang="zh-CN" altLang="en-US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愛耶穌卻不喜歡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恨惡</a:t>
            </a:r>
            <a:r>
              <a:rPr lang="en-US" alt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b="1" dirty="0">
                <a:solidFill>
                  <a:srgbClr val="00206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祂的教會是個矛盾的說法</a:t>
            </a:r>
            <a:endParaRPr lang="zh-CN" altLang="en-US" b="1" dirty="0">
              <a:solidFill>
                <a:srgbClr val="00206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>
            <a:extLst>
              <a:ext uri="{FF2B5EF4-FFF2-40B4-BE49-F238E27FC236}">
                <a16:creationId xmlns:a16="http://schemas.microsoft.com/office/drawing/2014/main" id="{7FC47186-F13C-DE90-3EF9-9DDC210F4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74638"/>
            <a:ext cx="11304588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對教會</a:t>
            </a:r>
            <a:r>
              <a:rPr lang="zh-CN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意義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6627" name="內容版面配置區 2">
            <a:extLst>
              <a:ext uri="{FF2B5EF4-FFF2-40B4-BE49-F238E27FC236}">
                <a16:creationId xmlns:a16="http://schemas.microsoft.com/office/drawing/2014/main" id="{DFB0E058-8160-291C-4371-64CAA27AB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981075"/>
            <a:ext cx="11304588" cy="5111750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1:22  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萬有服在他的腳下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、使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他為教會作萬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有之首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的核心性 </a:t>
            </a:r>
            <a:r>
              <a:rPr lang="en-US" altLang="zh-C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(centrality)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一切受造的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環境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潮流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政治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…)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基督是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萬有之首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基督作的一切都是為了教會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基督是萬有的中心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教會是基督作工的中心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教會是萬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有的中心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眾信徒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不是萬有的邊緣份子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;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萬有繞著教會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走</a:t>
            </a:r>
            <a:endParaRPr lang="en-US" altLang="zh-CN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信徒不能以教會以外的活動取代教會生活</a:t>
            </a:r>
            <a:endParaRPr lang="en-US" altLang="zh-CN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>
            <a:extLst>
              <a:ext uri="{FF2B5EF4-FFF2-40B4-BE49-F238E27FC236}">
                <a16:creationId xmlns:a16="http://schemas.microsoft.com/office/drawing/2014/main" id="{2CEBB762-3AF9-3C8D-6211-AA2F7140A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913"/>
            <a:ext cx="11304588" cy="5619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為教會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對教會</a:t>
            </a:r>
            <a:r>
              <a:rPr lang="zh-CN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意義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CN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8675" name="內容版面配置區 2">
            <a:extLst>
              <a:ext uri="{FF2B5EF4-FFF2-40B4-BE49-F238E27FC236}">
                <a16:creationId xmlns:a16="http://schemas.microsoft.com/office/drawing/2014/main" id="{E56020E8-3BF8-20DC-7889-55D33B412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836613"/>
            <a:ext cx="11304588" cy="5545137"/>
          </a:xfrm>
        </p:spPr>
        <p:txBody>
          <a:bodyPr/>
          <a:lstStyle/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lang="en-US" altLang="zh-CN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1:22  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萬有服在他的腳下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、使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他為教會作萬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有之首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．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詩 </a:t>
            </a:r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50:12 …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世界、和其中所充滿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都是我的</a:t>
            </a:r>
            <a:r>
              <a:rPr lang="zh-CN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marL="358775" indent="-358775">
              <a:lnSpc>
                <a:spcPts val="3700"/>
              </a:lnSpc>
              <a:spcBef>
                <a:spcPts val="1200"/>
              </a:spcBef>
              <a:defRPr/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會的豐足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 </a:t>
            </a:r>
            <a:r>
              <a:rPr lang="en-US" altLang="zh-TW" sz="2800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(abundance), 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教會的權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益</a:t>
            </a:r>
            <a:endParaRPr lang="en-US" altLang="zh-CN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萬有服在他的腳下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神掌管萬有</a:t>
            </a:r>
            <a:endParaRPr lang="en-US" altLang="zh-TW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都是我的 </a:t>
            </a:r>
            <a:r>
              <a:rPr lang="en-US" altLang="zh-CN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–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神擁有萬有</a:t>
            </a:r>
            <a:endParaRPr lang="en-US" altLang="zh-CN" b="1" i="1" dirty="0">
              <a:solidFill>
                <a:srgbClr val="006600"/>
              </a:solidFill>
              <a:latin typeface="Times New Roman" panose="02020603050405020304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萬有在基督的權柄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所有權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之下 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基督以教會為著眼點 </a:t>
            </a:r>
            <a:r>
              <a:rPr lang="en-US" altLang="zh-TW" sz="2800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基督調配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支使萬有去滿足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配合教會</a:t>
            </a:r>
            <a:r>
              <a:rPr lang="zh-CN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的需要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萬有是教會的機會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358775" indent="-358775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萬有是教會的資源</a:t>
            </a:r>
            <a:r>
              <a:rPr lang="en-US" altLang="zh-TW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en-US" b="1" i="1" dirty="0">
                <a:solidFill>
                  <a:srgbClr val="0066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教會不會缺乏</a:t>
            </a:r>
            <a:endParaRPr lang="zh-CN" altLang="en-US" b="1" i="1" dirty="0">
              <a:solidFill>
                <a:srgbClr val="0066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70218</TotalTime>
  <Words>2449</Words>
  <Application>Microsoft Macintosh PowerPoint</Application>
  <PresentationFormat>Widescreen</PresentationFormat>
  <Paragraphs>170</Paragraphs>
  <Slides>23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標楷體</vt:lpstr>
      <vt:lpstr>標楷體</vt:lpstr>
      <vt:lpstr>新細明體</vt:lpstr>
      <vt:lpstr>Aptos</vt:lpstr>
      <vt:lpstr>Arial</vt:lpstr>
      <vt:lpstr>Times New Roman</vt:lpstr>
      <vt:lpstr>Wingdings</vt:lpstr>
      <vt:lpstr>預設簡報設計</vt:lpstr>
      <vt:lpstr>Acrobat Document</vt:lpstr>
      <vt:lpstr>PowerPoint Presentation</vt:lpstr>
      <vt:lpstr>PowerPoint Presentation</vt:lpstr>
      <vt:lpstr>以弗所書簡介</vt:lpstr>
      <vt:lpstr>一點回顧</vt:lpstr>
      <vt:lpstr>教會: 實現神的定意的平台</vt:lpstr>
      <vt:lpstr>神作工是為了教會</vt:lpstr>
      <vt:lpstr>為教會: 認識體貼神的心</vt:lpstr>
      <vt:lpstr>為教會: 對教會的意義 (1)</vt:lpstr>
      <vt:lpstr>為教會: 對教會的意義 (2)</vt:lpstr>
      <vt:lpstr>為教會: 對教會的意義 (3)</vt:lpstr>
      <vt:lpstr>教會: 實現神的定意的平台</vt:lpstr>
      <vt:lpstr>教會是什麽? – 教會的本質</vt:lpstr>
      <vt:lpstr>教會的五個特性 (1)</vt:lpstr>
      <vt:lpstr>教會的五個特性 (2)</vt:lpstr>
      <vt:lpstr>教會的五個特性 (3)</vt:lpstr>
      <vt:lpstr>教會的五個特性 (4)</vt:lpstr>
      <vt:lpstr>教會: 實現神的定意的平台</vt:lpstr>
      <vt:lpstr>PowerPoint Presentation</vt:lpstr>
      <vt:lpstr>PowerPoint Presentation</vt:lpstr>
      <vt:lpstr>PowerPoint Presentation</vt:lpstr>
      <vt:lpstr>PowerPoint Presentation</vt:lpstr>
      <vt:lpstr>神為教會發出的警告</vt:lpstr>
      <vt:lpstr>教會: 實現神的定意的平台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Li, Christine</dc:creator>
  <cp:lastModifiedBy>Yanxin Li</cp:lastModifiedBy>
  <cp:revision>393</cp:revision>
  <dcterms:created xsi:type="dcterms:W3CDTF">2025-01-11T20:33:46Z</dcterms:created>
  <dcterms:modified xsi:type="dcterms:W3CDTF">2026-08-02T19:41:56Z</dcterms:modified>
</cp:coreProperties>
</file>