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28" r:id="rId1"/>
  </p:sldMasterIdLst>
  <p:notesMasterIdLst>
    <p:notesMasterId r:id="rId12"/>
  </p:notesMasterIdLst>
  <p:sldIdLst>
    <p:sldId id="866" r:id="rId2"/>
    <p:sldId id="877" r:id="rId3"/>
    <p:sldId id="786" r:id="rId4"/>
    <p:sldId id="892" r:id="rId5"/>
    <p:sldId id="882" r:id="rId6"/>
    <p:sldId id="875" r:id="rId7"/>
    <p:sldId id="893" r:id="rId8"/>
    <p:sldId id="890" r:id="rId9"/>
    <p:sldId id="887" r:id="rId10"/>
    <p:sldId id="518" r:id="rId1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BBA3E79-FA6A-4CED-802F-70E5DE55154E}">
          <p14:sldIdLst>
            <p14:sldId id="866"/>
            <p14:sldId id="877"/>
            <p14:sldId id="786"/>
            <p14:sldId id="892"/>
            <p14:sldId id="882"/>
            <p14:sldId id="875"/>
            <p14:sldId id="893"/>
            <p14:sldId id="890"/>
            <p14:sldId id="887"/>
            <p14:sldId id="5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lvin Tran" initials="CT" lastIdx="1" clrIdx="0">
    <p:extLst>
      <p:ext uri="{19B8F6BF-5375-455C-9EA6-DF929625EA0E}">
        <p15:presenceInfo xmlns:p15="http://schemas.microsoft.com/office/powerpoint/2012/main" userId="f775b601eb0a2a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242424"/>
    <a:srgbClr val="262626"/>
    <a:srgbClr val="FF0000"/>
    <a:srgbClr val="292929"/>
    <a:srgbClr val="1C1C1C"/>
    <a:srgbClr val="333333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6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6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4-22T11:17:41.339" idx="1">
    <p:pos x="5460" y="3093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3T16:44:19.7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6553,'0'5'241,"0"1"-241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5T20:57:51.95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5T20:57:58.9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5T20:57:59.62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5T20:58:09.99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5T20:58:11.29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13:34:51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192 379 24575,'0'-5'0,"-1"-1"0,0 1 0,0-1 0,-1 1 0,1 0 0,-1-1 0,-4-8 0,-23-37 0,17 31 0,-27-43 0,-17-32 0,22 14-1365,27 64-5461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13:34:53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24575,'2'0'0,"0"1"0,-1-1 0,1 1 0,0-1 0,0 1 0,0 0 0,0 0 0,0 0 0,-1 0 0,1 0 0,0 1 0,-1-1 0,1 0 0,-1 1 0,1-1 0,-1 1 0,2 2 0,19 31 0,54 99 0,-47-84 0,-14-27 0,29 35 0,-29-41 0,-2 0 0,0 1 0,18 33 0,14 27-1365,-37-59-5461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3T16:44:46.26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5T20:58:09.99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13:34:51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192 379 24575,'0'-5'0,"-1"-1"0,0 1 0,0-1 0,-1 1 0,1 0 0,-1-1 0,-4-8 0,-23-37 0,17 31 0,-27-43 0,-17-32 0,22 14-1365,27 64-5461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13:34:53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24575,'2'0'0,"0"1"0,-1-1 0,1 1 0,0-1 0,0 1 0,0 0 0,0 0 0,0 0 0,-1 0 0,1 0 0,0 1 0,-1-1 0,1 0 0,-1 1 0,1-1 0,-1 1 0,2 2 0,19 31 0,54 99 0,-47-84 0,-14-27 0,29 35 0,-29-41 0,-2 0 0,0 1 0,18 33 0,14 27-1365,-37-59-5461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3T16:44:19.7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6553,'0'5'241,"0"1"-241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3T16:44:46.26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5T20:40:16.81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5 24575,'0'-5'0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5T20:40:24.07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C06B8BD-E766-6340-96EB-4DB953C3A4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62326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AEADCD-B969-4814-80CF-366B468326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839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7AF66-E73B-35E7-BB6A-6D2305896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3DD6FB-E5C6-20B9-D64E-A697594E3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52E677-0C2D-ACD0-B1DE-29A3EB7BF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7046C-097B-B27D-BD3A-E42672B13D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15010-784A-43B7-A7EB-CCCA848A52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769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F04A4-2569-B4A5-5A31-27C6BC53F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CAFBBCAC-8011-317D-B81D-D5D8A84862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92D2D35A-BF8E-2EB6-A73D-BE59DD9FBC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EC95B8AE-2C8E-15AA-68B8-62EFD5465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55897D-14A7-417B-BD76-F8E04F5517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082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dirty="0"/>
              <a:t>一</a:t>
            </a: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55897D-14A7-417B-BD76-F8E04F5517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721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1348C-5229-D297-06E7-9E1587A40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A8942B26-7063-1437-5A1A-EB397A0B21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1FE40F48-A13F-FEA0-6B8D-0A01727D5A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D736AD65-6A00-4D5E-35A3-4A68D693B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AEADCD-B969-4814-80CF-366B468326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625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3E113-910E-F794-6915-73293A47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CF97A8BD-72A7-BCC0-9EC8-7DAEAE8CDD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B8BDC6B3-2D82-79B3-8345-D5ECAC1020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37D82A57-0642-AEAE-399A-F65E99B650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AEADCD-B969-4814-80CF-366B468326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494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59AE8-8981-3A1C-9624-DB968FF57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C4E7A3AC-2B19-ED37-8CE1-7C2847DBA9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AFBA6CBD-468F-98CE-C1E9-21E2F4E213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8DD219D0-6DA7-B981-490A-98283A3305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AEADCD-B969-4814-80CF-366B468326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302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AFB2-DADD-A7D4-C0C4-12E25BD12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C3A2F220-B631-572A-CB4D-20EFC6F19F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C2E784A0-09B2-BFDF-B680-3903457CA5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12DA22E6-A930-569C-D07A-6C24629D06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AEADCD-B969-4814-80CF-366B468326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562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6F8EB-D62E-FF05-7B15-481E89C19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4C37334E-2640-ABA0-4766-CE7EE880B9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4705EAE-F1B7-B9E7-35D8-5F300743E6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CE6044A1-DFD8-4140-BC44-38D779EE76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AEADCD-B969-4814-80CF-366B468326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336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68640-C283-D224-B5C6-3DF4EE178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41507AC6-0AE2-E93F-889F-E0DF73A048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F7AB214-DE76-C4C8-4AD0-C41CDFE5EA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83CE4C72-06B2-3A47-4113-E8CCFCD41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AEADCD-B969-4814-80CF-366B468326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9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C7513507-384D-423A-B285-8A997FEDDC34}" type="datetimeFigureOut">
              <a:rPr lang="en-US" smtClean="0">
                <a:solidFill>
                  <a:srgbClr val="D6ECFF"/>
                </a:solidFill>
                <a:latin typeface="Corbel"/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7/19/2026</a:t>
            </a:fld>
            <a:endParaRPr lang="en-US" dirty="0">
              <a:solidFill>
                <a:srgbClr val="D6ECFF"/>
              </a:solidFill>
              <a:latin typeface="Corbel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D6ECFF"/>
              </a:solidFill>
              <a:latin typeface="Corbel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FCA0E912-941A-4C27-8F47-451172A90349}" type="slidenum">
              <a:rPr lang="en-US" smtClean="0">
                <a:solidFill>
                  <a:srgbClr val="D6ECFF"/>
                </a:solidFill>
                <a:latin typeface="Corbel"/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D6ECFF"/>
              </a:solidFill>
              <a:latin typeface="Corbe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01628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C7513507-384D-423A-B285-8A997FEDDC34}" type="datetimeFigureOut">
              <a:rPr lang="en-US" smtClean="0">
                <a:solidFill>
                  <a:srgbClr val="D6ECFF"/>
                </a:solidFill>
                <a:latin typeface="Corbel"/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7/19/2026</a:t>
            </a:fld>
            <a:endParaRPr lang="en-US" dirty="0">
              <a:solidFill>
                <a:srgbClr val="D6ECFF"/>
              </a:solidFill>
              <a:latin typeface="Corbel"/>
              <a:ea typeface="+mn-ea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D6ECFF"/>
              </a:solidFill>
              <a:latin typeface="Corbel"/>
              <a:ea typeface="+mn-ea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FCA0E912-941A-4C27-8F47-451172A90349}" type="slidenum">
              <a:rPr lang="en-US" smtClean="0">
                <a:solidFill>
                  <a:srgbClr val="D6ECFF"/>
                </a:solidFill>
                <a:latin typeface="Corbel"/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D6ECFF"/>
              </a:solidFill>
              <a:latin typeface="Corbel"/>
              <a:ea typeface="+mn-ea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38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Rectangle 7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Rectangle 8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Rectangle 9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1" name="Rectangle 10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7" name="Rectangle 16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783560"/>
            <a:ext cx="103632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7513507-384D-423A-B285-8A997FEDDC34}" type="datetimeFigureOut">
              <a:rPr lang="en-US" smtClean="0"/>
              <a:pPr/>
              <a:t>7/19/2026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CA0E912-941A-4C27-8F47-451172A903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982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29" r:id="rId1"/>
    <p:sldLayoutId id="2147484830" r:id="rId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ustomXml" Target="../ink/ink1.xml"/><Relationship Id="rId63" Type="http://schemas.openxmlformats.org/officeDocument/2006/relationships/image" Target="../media/image9.png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2.xml"/><Relationship Id="rId65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customXml" Target="../ink/ink4.xml"/><Relationship Id="rId64" Type="http://schemas.openxmlformats.org/officeDocument/2006/relationships/customXml" Target="../ink/ink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13.xml"/><Relationship Id="rId3" Type="http://schemas.openxmlformats.org/officeDocument/2006/relationships/customXml" Target="../ink/ink6.xml"/><Relationship Id="rId63" Type="http://schemas.openxmlformats.org/officeDocument/2006/relationships/image" Target="../media/image9.png"/><Relationship Id="rId7" Type="http://schemas.openxmlformats.org/officeDocument/2006/relationships/customXml" Target="../ink/ink8.xml"/><Relationship Id="rId12" Type="http://schemas.openxmlformats.org/officeDocument/2006/relationships/customXml" Target="../ink/ink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customXml" Target="../ink/ink11.xml"/><Relationship Id="rId5" Type="http://schemas.openxmlformats.org/officeDocument/2006/relationships/customXml" Target="../ink/ink7.xml"/><Relationship Id="rId15" Type="http://schemas.openxmlformats.org/officeDocument/2006/relationships/customXml" Target="../ink/ink15.xml"/><Relationship Id="rId10" Type="http://schemas.openxmlformats.org/officeDocument/2006/relationships/customXml" Target="../ink/ink10.xml"/><Relationship Id="rId65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customXml" Target="../ink/ink9.xml"/><Relationship Id="rId14" Type="http://schemas.openxmlformats.org/officeDocument/2006/relationships/customXml" Target="../ink/ink14.xml"/><Relationship Id="rId64" Type="http://schemas.openxmlformats.org/officeDocument/2006/relationships/customXml" Target="../ink/ink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524000" y="45720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279525" lvl="2" indent="-995363" defTabSz="457200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TW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古印體" pitchFamily="65" charset="-120"/>
                <a:ea typeface="華康古印體" pitchFamily="65" charset="-120"/>
                <a:cs typeface="華康楷書體W7" pitchFamily="65" charset="-120"/>
              </a:rPr>
              <a:t>		</a:t>
            </a:r>
            <a:endParaRPr lang="en-US" altLang="zh-TW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華康楷書體W3" pitchFamily="65" charset="-120"/>
              <a:ea typeface="華康楷書體W3" pitchFamily="65" charset="-120"/>
              <a:cs typeface="華康楷書體W3" pitchFamily="65" charset="-120"/>
            </a:endParaRPr>
          </a:p>
          <a:p>
            <a:pPr marL="1279525" lvl="2" indent="-995363" defTabSz="457200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TW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古印體" pitchFamily="65" charset="-120"/>
                <a:ea typeface="華康古印體" pitchFamily="65" charset="-120"/>
                <a:cs typeface="華康楷書體W7" pitchFamily="65" charset="-120"/>
              </a:rPr>
              <a:t>            </a:t>
            </a:r>
            <a:r>
              <a:rPr lang="en-US" altLang="zh-TW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古印體" pitchFamily="65" charset="-120"/>
                <a:ea typeface="華康古印體" pitchFamily="65" charset="-120"/>
                <a:cs typeface="華康楷書體W7" pitchFamily="65" charset="-120"/>
              </a:rPr>
              <a:t>【</a:t>
            </a:r>
            <a:r>
              <a:rPr lang="zh-TW" alt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古印體" pitchFamily="65" charset="-120"/>
                <a:ea typeface="華康古印體" pitchFamily="65" charset="-120"/>
                <a:cs typeface="華康楷書體W7" pitchFamily="65" charset="-120"/>
              </a:rPr>
              <a:t>在後與在前</a:t>
            </a:r>
            <a:r>
              <a:rPr lang="en-US" altLang="zh-TW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古印體" pitchFamily="65" charset="-120"/>
                <a:ea typeface="華康古印體" pitchFamily="65" charset="-120"/>
                <a:cs typeface="華康楷書體W7" pitchFamily="65" charset="-120"/>
              </a:rPr>
              <a:t>】</a:t>
            </a:r>
          </a:p>
          <a:p>
            <a:pPr marL="1279525" lvl="2" indent="-995363" defTabSz="457200" fontAlgn="auto">
              <a:spcBef>
                <a:spcPts val="600"/>
              </a:spcBef>
              <a:spcAft>
                <a:spcPts val="0"/>
              </a:spcAft>
            </a:pPr>
            <a:r>
              <a:rPr lang="en-US" altLang="zh-TW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古印體" pitchFamily="65" charset="-120"/>
                <a:ea typeface="華康古印體" pitchFamily="65" charset="-120"/>
                <a:cs typeface="華康楷書體W7" pitchFamily="65" charset="-120"/>
              </a:rPr>
              <a:t>               </a:t>
            </a:r>
            <a:r>
              <a:rPr lang="zh-TW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古印體" pitchFamily="65" charset="-120"/>
                <a:ea typeface="華康古印體" pitchFamily="65" charset="-120"/>
                <a:cs typeface="華康楷書體W7" pitchFamily="65" charset="-120"/>
              </a:rPr>
              <a:t>馬太福音二十</a:t>
            </a:r>
            <a:r>
              <a:rPr lang="en-US" altLang="zh-TW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華康古印體" pitchFamily="65" charset="-120"/>
                <a:cs typeface="Times New Roman" pitchFamily="18" charset="0"/>
              </a:rPr>
              <a:t>1</a:t>
            </a:r>
            <a:r>
              <a:rPr lang="zh-TW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華康古印體" pitchFamily="65" charset="-120"/>
                <a:cs typeface="Times New Roman" pitchFamily="18" charset="0"/>
              </a:rPr>
              <a:t>～</a:t>
            </a:r>
            <a:r>
              <a:rPr lang="en-US" altLang="zh-TW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華康古印體" pitchFamily="65" charset="-120"/>
                <a:cs typeface="Times New Roman" pitchFamily="18" charset="0"/>
              </a:rPr>
              <a:t>16</a:t>
            </a:r>
            <a:endParaRPr lang="en-US" altLang="zh-TW" sz="4000" dirty="0">
              <a:solidFill>
                <a:srgbClr val="FFFFFF"/>
              </a:solidFill>
              <a:latin typeface="Times New Roman" pitchFamily="18" charset="0"/>
              <a:ea typeface="華康特粗楷體" pitchFamily="65" charset="-120"/>
              <a:cs typeface="Times New Roman" pitchFamily="18" charset="0"/>
            </a:endParaRPr>
          </a:p>
        </p:txBody>
      </p:sp>
      <p:pic>
        <p:nvPicPr>
          <p:cNvPr id="4" name="Picture 3" descr="sset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3581401"/>
            <a:ext cx="3429000" cy="236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2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8AD016E-B681-8BA8-DD7C-3374BC09B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69E670-37E0-65C5-F56E-AD804FB7AA50}"/>
              </a:ext>
            </a:extLst>
          </p:cNvPr>
          <p:cNvSpPr txBox="1"/>
          <p:nvPr/>
        </p:nvSpPr>
        <p:spPr>
          <a:xfrm>
            <a:off x="1503948" y="0"/>
            <a:ext cx="9164053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		             </a:t>
            </a:r>
            <a:r>
              <a:rPr lang="zh-TW" altLang="en-US" sz="3200" dirty="0">
                <a:solidFill>
                  <a:prstClr val="white"/>
                </a:solidFill>
                <a:latin typeface="DFFangSongW6-B5" panose="02020609000000000000" pitchFamily="49" charset="-120"/>
                <a:ea typeface="DFFangSongW6-B5" panose="02020609000000000000" pitchFamily="49" charset="-120"/>
                <a:cs typeface="Times New Roman" pitchFamily="18" charset="0"/>
              </a:rPr>
              <a:t>我知所信的是誰</a:t>
            </a:r>
            <a:endParaRPr lang="en-US" altLang="zh-TW" sz="3200" dirty="0">
              <a:solidFill>
                <a:prstClr val="white"/>
              </a:solidFill>
              <a:latin typeface="DFFangSongW6-B5" panose="02020609000000000000" pitchFamily="49" charset="-120"/>
              <a:ea typeface="DFFangSongW6-B5" panose="02020609000000000000" pitchFamily="49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0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            C       Dm7    Em7   Am7          Dm7    D         G    G7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1) 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不知何以上主恩惠，竟然臨到我身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2) 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不知何以因信得救，恩門向我敞開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3) 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不知如何聖靈感動，使我承認罪污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4) 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不知明日將遇何事，前途或順或逆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zh-TW" sz="9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         </a:t>
            </a:r>
            <a:r>
              <a:rPr lang="en-US" altLang="zh-TW" sz="20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C       Dm7    Em7   Am7          Dm7   G7       C      C7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1) 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不堪如我亦蒙選召，何等奇妙主恩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2) 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不知何以一信主話，平安便滿心懷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3) 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由聖經中顯明耶穌，引人信靠救主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4) 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但主慈愛永不更改，主必撫養到底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〔</a:t>
            </a: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副歌</a:t>
            </a:r>
            <a:r>
              <a:rPr lang="en-US" altLang="zh-TW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〕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0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             F        Dm7        Em7   Am7               Dm7  G7              C          C7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惟我深知所信的是誰，並且也深信他能保全我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20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       F        Dm7         Em7    Am7        Dm7    G7       C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2800" dirty="0">
                <a:solidFill>
                  <a:prstClr val="white"/>
                </a:solidFill>
                <a:latin typeface="Times New Roman" pitchFamily="18" charset="0"/>
                <a:ea typeface="華康楷書體W3" pitchFamily="65" charset="-120"/>
                <a:cs typeface="Times New Roman" pitchFamily="18" charset="0"/>
              </a:rPr>
              <a:t>也保全我交付他的，都全備直到那日。</a:t>
            </a: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zh-TW" sz="2800" dirty="0">
              <a:solidFill>
                <a:prstClr val="white"/>
              </a:solidFill>
              <a:latin typeface="Times New Roman" pitchFamily="18" charset="0"/>
              <a:ea typeface="華康楷書體W3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7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5402F-5C5C-8088-3744-5B0F102CD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>
            <a:extLst>
              <a:ext uri="{FF2B5EF4-FFF2-40B4-BE49-F238E27FC236}">
                <a16:creationId xmlns:a16="http://schemas.microsoft.com/office/drawing/2014/main" id="{6BD9F887-B44B-6CED-B644-12401F6FA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600164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  『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因為天國好像家主，清早去雇人，進他的葡萄園作工。和工人講定，一天一錢銀子，就打發他們進葡萄園去。約在已初出去，看見市上還有閒站的人。就對他們說，你們也進葡萄園去，所當給的，我必給你們，他們也進去了。約在午正和申初又出去，也是這樣行。約在酉初出去，看見還有人站在那裏，就問他們說，你們為甚麼整天在這裏閒站呢？他們說，因為沒有人雇我們。他說，你們也進萄萄園去。到了晚上，園主對管事的說，叫工人都來，給他們工錢，從後來的起，到先來的為止。約在酉初雇的人來了，各人得了一錢銀子。及至那先雇的來了，他們以為必要多得，誰知也是各得一錢。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』 </a:t>
            </a:r>
            <a:r>
              <a:rPr lang="en-US" altLang="zh-TW" sz="3200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                                          </a:t>
            </a:r>
            <a:endParaRPr lang="zh-TW" altLang="en-US" sz="3200" dirty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華康楷書體W3" pitchFamily="65" charset="-120"/>
              <a:ea typeface="華康楷書體W3" pitchFamily="65" charset="-120"/>
              <a:cs typeface="華康楷書體W3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732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524000" y="0"/>
            <a:ext cx="9144000" cy="4678204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  『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他們得了，就埋怨家主說，我們整天勞苦受熱，那後來的只做了一小時，你竟叫他們和我們一樣麼？家主回答其中的一人說，朋友，我不虧負你。你與我講定的，不是一錢銀子麼？拿你的走罷，我給那後來的和給你一樣，這是我願意的。我的東西難道不可隨我的意思用麼？因為我作好人，你就紅了眼睛麼？這樣，那在後的將要在前，在前的將要在後了。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』</a:t>
            </a:r>
          </a:p>
          <a:p>
            <a:pPr defTabSz="457200" eaLnBrk="1" fontAlgn="auto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               〔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馬太福音二十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16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〕 </a:t>
            </a:r>
            <a:r>
              <a:rPr lang="en-US" altLang="zh-TW" sz="3200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                                          </a:t>
            </a:r>
            <a:endParaRPr lang="zh-TW" altLang="en-US" sz="3200" dirty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華康楷書體W3" pitchFamily="65" charset="-120"/>
              <a:ea typeface="華康楷書體W3" pitchFamily="65" charset="-120"/>
              <a:cs typeface="華康楷書體W3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951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20E20-36EC-2BCC-B19F-B65BD668E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>
            <a:extLst>
              <a:ext uri="{FF2B5EF4-FFF2-40B4-BE49-F238E27FC236}">
                <a16:creationId xmlns:a16="http://schemas.microsoft.com/office/drawing/2014/main" id="{2B442DCF-1A0C-B468-B4EC-9E60B8BF1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678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95288" indent="-336550" defTabSz="4572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zh-TW" altLang="en-US" sz="3200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解經原則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：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514350" indent="-514350" defTabSz="457200" eaLnBrk="1" fontAlgn="auto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zh-TW" altLang="en-US" sz="3200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掌握書卷主題</a:t>
            </a:r>
            <a:endParaRPr lang="en-US" altLang="zh-TW" sz="3200" dirty="0">
              <a:solidFill>
                <a:srgbClr val="FFFFFF"/>
              </a:solidFill>
              <a:latin typeface="Times New Roman" panose="02020603050405020304" pitchFamily="18" charset="0"/>
              <a:ea typeface="華康楷書體W3(P)" panose="03000300000000000000" pitchFamily="66" charset="-128"/>
              <a:cs typeface="Times New Roman" panose="02020603050405020304" pitchFamily="18" charset="0"/>
            </a:endParaRPr>
          </a:p>
          <a:p>
            <a:pPr marL="53975" lvl="2" indent="4763" defTabSz="457200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馬太福音書卷主題是甚麼？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馬太福音書作者如何收集及安排內容，顯示及講解該主題？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</a:p>
          <a:p>
            <a:pPr marL="53975" lvl="2" indent="4763" defTabSz="457200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馬太福音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講章式大綱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568325" lvl="2" indent="-514350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290513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天國子民的資格要求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有福了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第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5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7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章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568325" lvl="2" indent="-514350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290513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天國使者的差派：第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10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章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568325" lvl="2" indent="-514350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290513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天國的比喻：第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13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章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568325" lvl="2" indent="-514350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290513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天國的倫理：第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18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章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568325" lvl="2" indent="-514350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290513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天國的成全：第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24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25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章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341313" lvl="2" indent="-287338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90513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葡萄園的比喻，馬太福音第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20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章開始，進入有關天國成全前的教導與事蹟。當天國降臨的時候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6375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7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7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7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7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380DA-EDA6-AE70-199B-A3175207C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>
            <a:extLst>
              <a:ext uri="{FF2B5EF4-FFF2-40B4-BE49-F238E27FC236}">
                <a16:creationId xmlns:a16="http://schemas.microsoft.com/office/drawing/2014/main" id="{4AC7FC42-E0A1-5606-6E6E-8BB2F83EB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77" y="1"/>
            <a:ext cx="9126523" cy="700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3225" indent="-403225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 startAt="2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zh-TW" altLang="en-US" sz="3200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解釋比喻原則</a:t>
            </a:r>
            <a:endParaRPr lang="en-US" altLang="zh-TW" sz="3200" dirty="0">
              <a:solidFill>
                <a:srgbClr val="FFFFFF"/>
              </a:solidFill>
              <a:latin typeface="Times New Roman" panose="02020603050405020304" pitchFamily="18" charset="0"/>
              <a:ea typeface="華康楷書體W3(P)" panose="03000300000000000000" pitchFamily="66" charset="-128"/>
              <a:cs typeface="Times New Roman" panose="02020603050405020304" pitchFamily="18" charset="0"/>
            </a:endParaRPr>
          </a:p>
          <a:p>
            <a:pPr marL="53975" lvl="2" indent="4763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解釋比喻的原則：掌握中心，不能解入細節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</a:p>
          <a:p>
            <a:pPr marL="53975" lvl="2" indent="4763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290513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葡萄園僱工比喻中心信息：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341313" lvl="2" indent="-341313" defTabSz="457200" eaLnBrk="1" fontAlgn="auto" hangingPunct="1">
              <a:spcBef>
                <a:spcPts val="0"/>
              </a:spcBef>
              <a:spcAft>
                <a:spcPts val="2400"/>
              </a:spcAft>
              <a:buFont typeface="+mj-lt"/>
              <a:buAutoNum type="arabicPeriod"/>
              <a:tabLst>
                <a:tab pos="290513" algn="l"/>
              </a:tabLst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上文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十九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23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30</a:t>
            </a:r>
            <a:r>
              <a:rPr lang="en-US" altLang="zh-TW" sz="1800" dirty="0">
                <a:solidFill>
                  <a:prstClr val="white"/>
                </a:solidFill>
                <a:latin typeface="Corbel"/>
                <a:ea typeface="新細明體" panose="02020500000000000000" pitchFamily="18" charset="-120"/>
              </a:rPr>
              <a:t>〕『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看哪，我們已經撇下所有的跟從你，將來我們要得甚麼呢？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』 </a:t>
            </a:r>
          </a:p>
          <a:p>
            <a:pPr lvl="2" indent="-115888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¬"/>
              <a:tabLst>
                <a:tab pos="290513" algn="l"/>
              </a:tabLst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『</a:t>
            </a:r>
            <a:r>
              <a:rPr lang="zh-TW" altLang="en-US" sz="3200" i="1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在前的將要在後，在後的將要在前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』</a:t>
            </a:r>
          </a:p>
          <a:p>
            <a:pPr marL="0" lvl="2" defTabSz="457200" eaLnBrk="1" fontAlgn="auto" hangingPunct="1">
              <a:spcBef>
                <a:spcPts val="0"/>
              </a:spcBef>
              <a:spcAft>
                <a:spcPts val="0"/>
              </a:spcAft>
              <a:tabLst>
                <a:tab pos="290513" algn="l"/>
              </a:tabLst>
            </a:pPr>
            <a:endParaRPr lang="en-US" altLang="zh-TW" sz="10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971550" lvl="2" indent="-514350" defTabSz="457200" eaLnBrk="1" fontAlgn="auto" hangingPunct="1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2"/>
              <a:tabLst>
                <a:tab pos="511175" algn="l"/>
                <a:tab pos="914400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本文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二十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16 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，葡萄園雇工比喻，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lvl="2" indent="-53975" defTabSz="457200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¬"/>
              <a:tabLst>
                <a:tab pos="511175" algn="l"/>
                <a:tab pos="914400" algn="l"/>
              </a:tabLst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『</a:t>
            </a:r>
            <a:r>
              <a:rPr lang="zh-TW" altLang="en-US" sz="3200" i="1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那在後的將要在前，在前的將要在後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』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 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  <a:sym typeface="Wingdings" pitchFamily="2" charset="2"/>
            </a:endParaRPr>
          </a:p>
          <a:p>
            <a:pPr marL="514350" lvl="2" indent="-514350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  <a:sym typeface="Wingdings" pitchFamily="2" charset="2"/>
              </a:rPr>
              <a:t>下文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二十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28 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 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『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願你叫我這兩個兒子在你國裏，一個坐在你右邊，一個坐在你左邊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。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』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511175" lvl="2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90513" algn="l"/>
              </a:tabLst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這比喻的上文下文有甚麼同通點，比喻怎樣把上文下文連接起來？要帶出甚麼信息？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C5A9B64-3D9A-F363-AB2E-AC2E5B6A09BA}"/>
                  </a:ext>
                </a:extLst>
              </p14:cNvPr>
              <p14:cNvContentPartPr/>
              <p14:nvPr/>
            </p14:nvContentPartPr>
            <p14:xfrm>
              <a:off x="2285675" y="3827725"/>
              <a:ext cx="360" cy="3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C5A9B64-3D9A-F363-AB2E-AC2E5B6A09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67675" y="3811225"/>
                <a:ext cx="36000" cy="366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BB33196-3795-72FC-D1E6-2E9AD67C2FF3}"/>
                  </a:ext>
                </a:extLst>
              </p14:cNvPr>
              <p14:cNvContentPartPr/>
              <p14:nvPr/>
            </p14:nvContentPartPr>
            <p14:xfrm>
              <a:off x="4240115" y="6355645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BB33196-3795-72FC-D1E6-2E9AD67C2FF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33995" y="634952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A3C94294-DCE5-A8BA-689E-52A105129CAD}"/>
                  </a:ext>
                </a:extLst>
              </p14:cNvPr>
              <p14:cNvContentPartPr/>
              <p14:nvPr/>
            </p14:nvContentPartPr>
            <p14:xfrm>
              <a:off x="13132913" y="1882645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A3C94294-DCE5-A8BA-689E-52A105129CA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123913" y="187364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7CDFD329-99F2-FFD5-3387-2E7126250D22}"/>
              </a:ext>
            </a:extLst>
          </p:cNvPr>
          <p:cNvGrpSpPr/>
          <p:nvPr/>
        </p:nvGrpSpPr>
        <p:grpSpPr>
          <a:xfrm>
            <a:off x="1783793" y="2196205"/>
            <a:ext cx="123840" cy="233640"/>
            <a:chOff x="259793" y="2196205"/>
            <a:chExt cx="123840" cy="23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2D3C79A-99CA-A9C3-7665-18A15E9F6046}"/>
                    </a:ext>
                  </a:extLst>
                </p14:cNvPr>
                <p14:cNvContentPartPr/>
                <p14:nvPr/>
              </p14:nvContentPartPr>
              <p14:xfrm>
                <a:off x="280673" y="2293045"/>
                <a:ext cx="69120" cy="136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2D3C79A-99CA-A9C3-7665-18A15E9F604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71673" y="2284045"/>
                  <a:ext cx="867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ED4BE11-ABAD-3EE7-7181-B56EE0453A90}"/>
                    </a:ext>
                  </a:extLst>
                </p14:cNvPr>
                <p14:cNvContentPartPr/>
                <p14:nvPr/>
              </p14:nvContentPartPr>
              <p14:xfrm>
                <a:off x="259793" y="2196205"/>
                <a:ext cx="123840" cy="187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ED4BE11-ABAD-3EE7-7181-B56EE0453A9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51153" y="2187565"/>
                  <a:ext cx="141480" cy="2055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Up-Down Arrow 9">
            <a:extLst>
              <a:ext uri="{FF2B5EF4-FFF2-40B4-BE49-F238E27FC236}">
                <a16:creationId xmlns:a16="http://schemas.microsoft.com/office/drawing/2014/main" id="{F1512509-473D-7FE3-5D60-4DD78D43D0B4}"/>
              </a:ext>
            </a:extLst>
          </p:cNvPr>
          <p:cNvSpPr/>
          <p:nvPr/>
        </p:nvSpPr>
        <p:spPr>
          <a:xfrm>
            <a:off x="1649681" y="1978461"/>
            <a:ext cx="257952" cy="290107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highlight>
                <a:srgbClr val="FFFF00"/>
              </a:highlight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08907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1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E19AE-9240-2700-373E-5DF026FA8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>
            <a:extLst>
              <a:ext uri="{FF2B5EF4-FFF2-40B4-BE49-F238E27FC236}">
                <a16:creationId xmlns:a16="http://schemas.microsoft.com/office/drawing/2014/main" id="{2EDD23EF-2DB0-BF0B-807C-9F39E838A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-228600"/>
            <a:ext cx="9144000" cy="769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8738" defTabSz="457200" eaLnBrk="1" fontAlgn="auto" hangingPunct="1">
              <a:spcBef>
                <a:spcPts val="600"/>
              </a:spcBef>
              <a:spcAft>
                <a:spcPts val="600"/>
              </a:spcAft>
            </a:pPr>
            <a:endParaRPr lang="en-US" altLang="zh-TW" sz="800" u="sng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630238" lvl="2" indent="-571500" defTabSz="457200" eaLnBrk="1" fontAlgn="auto" hangingPunct="1">
              <a:spcBef>
                <a:spcPts val="600"/>
              </a:spcBef>
              <a:spcAft>
                <a:spcPts val="600"/>
              </a:spcAft>
              <a:buFont typeface="+mj-lt"/>
              <a:buAutoNum type="romanUcPeriod" startAt="2"/>
              <a:tabLst>
                <a:tab pos="174625" algn="l"/>
              </a:tabLst>
            </a:pPr>
            <a:r>
              <a:rPr lang="zh-TW" altLang="en-US" sz="3200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比喻的中心信息</a:t>
            </a:r>
            <a:endParaRPr lang="en-US" altLang="zh-TW" sz="3200" u="sng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514350" lvl="2" indent="-514350" defTabSz="457200" fontAlgn="auto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zh-TW" altLang="en-US" sz="3200" u="sng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事奉不是一場交易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 </a:t>
            </a:r>
          </a:p>
          <a:p>
            <a:pPr marL="0" lvl="2" indent="109538" defTabSz="457200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 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跟隨耶穌，為天國作工，並不是一場交易，乃是神憑祂主權賞賜的恩典。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0" lvl="2" indent="109538" defTabSz="457200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跟隨事奉主，不在乎先後，而在乎動機與目的。 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287338" lvl="2" indent="-287338" defTabSz="457200"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神要用甚麼人，要怎樣用人，全在乎祂的主權，都是恩典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  <a:sym typeface="Wingdings" panose="05000000000000000000" pitchFamily="2" charset="2"/>
              </a:rPr>
              <a:t>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  <a:sym typeface="Wingdings" panose="05000000000000000000" pitchFamily="2" charset="2"/>
              </a:rPr>
              <a:t>事奉者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不應計較待回報，更不應該和別人比較，期待在別人之上。羅馬書十二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1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2</a:t>
            </a:r>
          </a:p>
          <a:p>
            <a:pPr marL="457200" lvl="2" indent="-457200" defTabSz="457200"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¬"/>
            </a:pP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“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有古卷在此有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 ‘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被召的人多，選上的人少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’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。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”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太二十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16 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，二十二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14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</a:t>
            </a:r>
            <a:endParaRPr lang="en-US" altLang="zh-TW" sz="3200" dirty="0">
              <a:solidFill>
                <a:srgbClr val="FFFFFF"/>
              </a:solidFill>
              <a:latin typeface="Times New Roman" panose="02020603050405020304" pitchFamily="18" charset="0"/>
              <a:ea typeface="華康楷書體W3(P)" panose="03000300000000000000" pitchFamily="66" charset="-128"/>
              <a:cs typeface="Times New Roman" panose="02020603050405020304" pitchFamily="18" charset="0"/>
            </a:endParaRPr>
          </a:p>
          <a:p>
            <a:pPr marL="0" lvl="2" defTabSz="457200"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Ä"/>
            </a:pP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神邀請許多人赴筳席，回應的人卻少，而其中，竟然還有人沒穿禮服的，結果被拒在主人筳席之外。</a:t>
            </a:r>
            <a:endParaRPr lang="en-US" altLang="zh-TW" sz="3200" dirty="0">
              <a:solidFill>
                <a:srgbClr val="FFFFFF"/>
              </a:solidFill>
              <a:latin typeface="Times New Roman" panose="02020603050405020304" pitchFamily="18" charset="0"/>
              <a:ea typeface="華康楷書體W3(P)" panose="03000300000000000000" pitchFamily="66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30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FC439-D809-453F-5D84-7ED0A6718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>
            <a:extLst>
              <a:ext uri="{FF2B5EF4-FFF2-40B4-BE49-F238E27FC236}">
                <a16:creationId xmlns:a16="http://schemas.microsoft.com/office/drawing/2014/main" id="{EA47EAA1-AB68-E7B1-DB7F-C91CC7C3B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77" y="1"/>
            <a:ext cx="9126523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3225" indent="-403225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 startAt="2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zh-TW" altLang="en-US" sz="3200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天國好比家主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：</a:t>
            </a:r>
            <a:endParaRPr lang="en-US" altLang="zh-TW" sz="3200" dirty="0">
              <a:solidFill>
                <a:srgbClr val="FFFFFF"/>
              </a:solidFill>
              <a:latin typeface="Times New Roman" panose="02020603050405020304" pitchFamily="18" charset="0"/>
              <a:ea typeface="華康楷書體W3(P)" panose="03000300000000000000" pitchFamily="66" charset="-128"/>
              <a:cs typeface="Times New Roman" panose="02020603050405020304" pitchFamily="18" charset="0"/>
            </a:endParaRPr>
          </a:p>
          <a:p>
            <a:pPr marL="53975" lvl="2" indent="4763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290513" algn="l"/>
              </a:tabLst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『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清早去雇人，進他的葡萄園作工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』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二十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 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 </a:t>
            </a:r>
          </a:p>
          <a:p>
            <a:pPr marL="233363" lvl="2" indent="-233363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這葡萄園比喻的目的，是回應彼得上文的問題，跟從主的人必得賞賜，但卻不是交易，而是恩典。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233363" lvl="2" indent="-233363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整個比喻中的工人，都是由家主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“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雇請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”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的，不是工人主動自薦而取得的。我們得以在神家事奉，是出於神的恩召，工作長短及崗位，由家主決定，分派。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不是我們配得的，不是因為我們比別人強。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233363" lvl="2" indent="-233363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『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若有人用金，銀，寶石，草木，禾稭，在這根基上建造，各人的工程必然顯露，因為那日子要將他表明出來，有火發現，這火要試練各人的工程怎樣。</a:t>
            </a:r>
            <a:r>
              <a:rPr lang="en-US" altLang="zh-TW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』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林前三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 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10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</a:t>
            </a:r>
          </a:p>
          <a:p>
            <a:pPr marL="457200" lvl="2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【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對神溫柔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】--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三十年，回到主恩堂</a:t>
            </a:r>
            <a:endParaRPr lang="en-US" altLang="zh-TW" sz="3200" dirty="0">
              <a:solidFill>
                <a:srgbClr val="FFFFFF"/>
              </a:solidFill>
              <a:latin typeface="華康楷書體W3" pitchFamily="65" charset="-120"/>
              <a:ea typeface="華康楷書體W3" pitchFamily="65" charset="-120"/>
              <a:cs typeface="華康楷書體W3" pitchFamily="65" charset="-12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CEBEA04-BDD7-6656-5430-C9CBA17645FD}"/>
                  </a:ext>
                </a:extLst>
              </p14:cNvPr>
              <p14:cNvContentPartPr/>
              <p14:nvPr/>
            </p14:nvContentPartPr>
            <p14:xfrm>
              <a:off x="2285675" y="3827725"/>
              <a:ext cx="360" cy="3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CEBEA04-BDD7-6656-5430-C9CBA17645F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67675" y="3811225"/>
                <a:ext cx="36000" cy="366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5CF823E-9A65-062C-DDE4-0B27FC7D8C88}"/>
                  </a:ext>
                </a:extLst>
              </p14:cNvPr>
              <p14:cNvContentPartPr/>
              <p14:nvPr/>
            </p14:nvContentPartPr>
            <p14:xfrm>
              <a:off x="4240115" y="6355645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5CF823E-9A65-062C-DDE4-0B27FC7D8C8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33995" y="634952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8674A8FA-2C57-AFB9-573C-93B9FFC943DB}"/>
                  </a:ext>
                </a:extLst>
              </p14:cNvPr>
              <p14:cNvContentPartPr/>
              <p14:nvPr/>
            </p14:nvContentPartPr>
            <p14:xfrm>
              <a:off x="7664435" y="3960819"/>
              <a:ext cx="360" cy="180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8674A8FA-2C57-AFB9-573C-93B9FFC943D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55435" y="3953319"/>
                <a:ext cx="18000" cy="16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5BC629A8-EDC9-5361-9648-882B98DDF7D6}"/>
                  </a:ext>
                </a:extLst>
              </p14:cNvPr>
              <p14:cNvContentPartPr/>
              <p14:nvPr/>
            </p14:nvContentPartPr>
            <p14:xfrm>
              <a:off x="2590595" y="4222179"/>
              <a:ext cx="360" cy="3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5BC629A8-EDC9-5361-9648-882B98DDF7D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81595" y="421317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1A44CBE3-3E7D-C8B4-1B6D-96532F54941B}"/>
                  </a:ext>
                </a:extLst>
              </p14:cNvPr>
              <p14:cNvContentPartPr/>
              <p14:nvPr/>
            </p14:nvContentPartPr>
            <p14:xfrm>
              <a:off x="5835953" y="1802005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1A44CBE3-3E7D-C8B4-1B6D-96532F54941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26953" y="179300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B2C8386A-C477-494E-542C-B87A2EE048F0}"/>
                  </a:ext>
                </a:extLst>
              </p14:cNvPr>
              <p14:cNvContentPartPr/>
              <p14:nvPr/>
            </p14:nvContentPartPr>
            <p14:xfrm>
              <a:off x="5656673" y="2743045"/>
              <a:ext cx="360" cy="3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B2C8386A-C477-494E-542C-B87A2EE048F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47673" y="27340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B9B03C84-565B-5BC8-CCCF-8412D82CD3A5}"/>
                  </a:ext>
                </a:extLst>
              </p14:cNvPr>
              <p14:cNvContentPartPr/>
              <p14:nvPr/>
            </p14:nvContentPartPr>
            <p14:xfrm>
              <a:off x="5566673" y="2581405"/>
              <a:ext cx="360" cy="3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B9B03C84-565B-5BC8-CCCF-8412D82CD3A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57673" y="257240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997B75C5-6734-D75E-DC29-5C88136BB1E6}"/>
                  </a:ext>
                </a:extLst>
              </p14:cNvPr>
              <p14:cNvContentPartPr/>
              <p14:nvPr/>
            </p14:nvContentPartPr>
            <p14:xfrm>
              <a:off x="13132913" y="1882645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997B75C5-6734-D75E-DC29-5C88136BB1E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123913" y="18736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B4B1406A-E156-ECC6-656D-905D924DD228}"/>
                  </a:ext>
                </a:extLst>
              </p14:cNvPr>
              <p14:cNvContentPartPr/>
              <p14:nvPr/>
            </p14:nvContentPartPr>
            <p14:xfrm>
              <a:off x="6633713" y="1227805"/>
              <a:ext cx="360" cy="36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B4B1406A-E156-ECC6-656D-905D924DD22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24713" y="121880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981DC1F3-0786-EC8A-9372-8EB1F5E9D305}"/>
              </a:ext>
            </a:extLst>
          </p:cNvPr>
          <p:cNvGrpSpPr/>
          <p:nvPr/>
        </p:nvGrpSpPr>
        <p:grpSpPr>
          <a:xfrm>
            <a:off x="1783793" y="2196205"/>
            <a:ext cx="123840" cy="233640"/>
            <a:chOff x="259793" y="2196205"/>
            <a:chExt cx="123840" cy="23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53F9F10E-692A-2D3A-C4AB-BDC19FAD2677}"/>
                    </a:ext>
                  </a:extLst>
                </p14:cNvPr>
                <p14:cNvContentPartPr/>
                <p14:nvPr/>
              </p14:nvContentPartPr>
              <p14:xfrm>
                <a:off x="280673" y="2293045"/>
                <a:ext cx="69120" cy="136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2D3C79A-99CA-A9C3-7665-18A15E9F604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71673" y="2284045"/>
                  <a:ext cx="867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C368263-E1CC-C459-E2F3-1C9CDEA446A8}"/>
                    </a:ext>
                  </a:extLst>
                </p14:cNvPr>
                <p14:cNvContentPartPr/>
                <p14:nvPr/>
              </p14:nvContentPartPr>
              <p14:xfrm>
                <a:off x="259793" y="2196205"/>
                <a:ext cx="123840" cy="187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ED4BE11-ABAD-3EE7-7181-B56EE0453A9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51153" y="2187565"/>
                  <a:ext cx="141480" cy="205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8886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0CBDD-4F42-35AB-66E2-103DEC986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>
            <a:extLst>
              <a:ext uri="{FF2B5EF4-FFF2-40B4-BE49-F238E27FC236}">
                <a16:creationId xmlns:a16="http://schemas.microsoft.com/office/drawing/2014/main" id="{1F2CA6A5-6349-3DEC-CE5F-C6F8E0293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763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30238" indent="-571500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romanUcPeriod" startAt="3"/>
            </a:pPr>
            <a:r>
              <a:rPr lang="zh-TW" altLang="en-US" sz="3200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事奉的再思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太</a:t>
            </a:r>
            <a:r>
              <a:rPr lang="zh-TW" altLang="en-US" sz="3200" dirty="0">
                <a:solidFill>
                  <a:srgbClr val="FFFFFF"/>
                </a:solidFill>
                <a:latin typeface="華康楷書體W3" pitchFamily="65" charset="-120"/>
                <a:ea typeface="華康楷書體W3" pitchFamily="65" charset="-120"/>
                <a:cs typeface="華康楷書體W3" pitchFamily="65" charset="-120"/>
              </a:rPr>
              <a:t>十八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21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35 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</a:t>
            </a:r>
          </a:p>
          <a:p>
            <a:pPr marL="58738" indent="-58738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『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這樣，那在後的將要在前，在前的將要在後了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』  </a:t>
            </a:r>
          </a:p>
          <a:p>
            <a:pPr marL="514350" indent="-514350" defTabSz="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zh-TW" altLang="en-US" sz="3200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事奉是神塑造人的學校</a:t>
            </a:r>
            <a:endParaRPr lang="en-US" altLang="zh-TW" sz="3200" u="sng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287338" lvl="2" indent="-287338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  <a:sym typeface="Wingdings" panose="05000000000000000000" pitchFamily="2" charset="2"/>
              </a:rPr>
              <a:t>事奉是神塑造工人的學校：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神賜工作機會，最終目的，是要幫助工人真正認識祂，也認識自己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  <a:sym typeface="Wingdings" panose="05000000000000000000" pitchFamily="2" charset="2"/>
              </a:rPr>
              <a:t>。</a:t>
            </a:r>
            <a:endParaRPr lang="en-US" altLang="zh-TW" sz="3200" dirty="0">
              <a:solidFill>
                <a:srgbClr val="FFFFFF"/>
              </a:solidFill>
              <a:latin typeface="Times New Roman" panose="02020603050405020304" pitchFamily="18" charset="0"/>
              <a:ea typeface="華康楷書體W3(P)" panose="03000300000000000000" pitchFamily="66" charset="-128"/>
              <a:cs typeface="Times New Roman" panose="02020603050405020304" pitchFamily="18" charset="0"/>
            </a:endParaRPr>
          </a:p>
          <a:p>
            <a:pPr marL="282575" indent="-282575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耶利米書十八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1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6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，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『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耶和華的話臨到耶利米說，你起來，下到窰匠的家裏去，我在那裏要使你聽我的話。我就下到窰匠的家裏去，正遇他轉輪作器皿，在他手中作壞了，他又用這泥另作別的器皿。窰匠看怎樣好，就怎樣作。耶和華的話就臨到我說，耶和華說，以色列家阿，我待你們，豈不能照這窰匠弄泥麼？以色列家阿，泥在窰匠的手中怎樣，你們在我的手中也怎樣。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』</a:t>
            </a:r>
          </a:p>
          <a:p>
            <a:pPr marL="282575" indent="-282575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摩西，大衛，約拿，哈巴谷，耶利米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zh-TW" sz="10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457200" lvl="2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3975" algn="l"/>
              </a:tabLst>
            </a:pP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379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1BB4F-C83D-8475-A222-66CA89B34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>
            <a:extLst>
              <a:ext uri="{FF2B5EF4-FFF2-40B4-BE49-F238E27FC236}">
                <a16:creationId xmlns:a16="http://schemas.microsoft.com/office/drawing/2014/main" id="{A236EDB3-A2D9-A3B1-CC11-B2746D8FA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60375" lvl="8" indent="-460375" defTabSz="457200" eaLnBrk="0" hangingPunct="0">
              <a:spcAft>
                <a:spcPts val="600"/>
              </a:spcAft>
              <a:buFont typeface="+mj-lt"/>
              <a:buAutoNum type="alphaUcPeriod" startAt="2"/>
            </a:pPr>
            <a:r>
              <a:rPr lang="zh-TW" altLang="en-US" sz="3200" u="sng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事奉的基本意義</a:t>
            </a:r>
            <a:endParaRPr lang="en-US" altLang="zh-TW" sz="3200" u="sng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457200" lvl="8" indent="-341313" defTabSz="457200" eaLnBrk="0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真正的事奉由三種因素組成：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630237" lvl="8" indent="-514350" defTabSz="457200" eaLnBrk="0" hangingPunct="0">
              <a:spcAft>
                <a:spcPts val="600"/>
              </a:spcAft>
              <a:buFont typeface="+mj-lt"/>
              <a:buAutoNum type="arabicParenR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本位的事奉：站在被造的地位上敬拜。啟示錄的敬拜三項不可少的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白衣，棕樹枝，冠冕</a:t>
            </a:r>
            <a:endParaRPr lang="en-US" altLang="zh-TW" sz="3200" dirty="0">
              <a:solidFill>
                <a:srgbClr val="FFFFFF"/>
              </a:solidFill>
              <a:latin typeface="華康楷書體W3(P)" panose="03000300000000000000" pitchFamily="66" charset="-128"/>
              <a:ea typeface="華康楷書體W3(P)" panose="03000300000000000000" pitchFamily="66" charset="-128"/>
              <a:cs typeface="華康楷書體W3(P)" panose="03000300000000000000" pitchFamily="66" charset="-128"/>
            </a:endParaRPr>
          </a:p>
          <a:p>
            <a:pPr marL="630237" lvl="8" indent="-514350" defTabSz="457200" eaLnBrk="0" hangingPunct="0">
              <a:spcAft>
                <a:spcPts val="600"/>
              </a:spcAft>
              <a:buFont typeface="+mj-lt"/>
              <a:buAutoNum type="arabicParenR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生活的事奉：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“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你們是我的見證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”</a:t>
            </a:r>
            <a:r>
              <a:rPr lang="en-US" sz="3200" i="1" dirty="0">
                <a:solidFill>
                  <a:prstClr val="white"/>
                </a:solidFill>
                <a:latin typeface="Corbel"/>
                <a:ea typeface="+mn-ea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Corbel"/>
                <a:ea typeface="+mn-ea"/>
              </a:rPr>
              <a:t>(</a:t>
            </a:r>
            <a:r>
              <a:rPr lang="el-GR" sz="2800" dirty="0">
                <a:solidFill>
                  <a:prstClr val="white"/>
                </a:solidFill>
                <a:latin typeface="Corbel"/>
                <a:ea typeface="+mn-ea"/>
              </a:rPr>
              <a:t>μάρτυς)</a:t>
            </a:r>
            <a:r>
              <a:rPr lang="el-GR" sz="1800" dirty="0">
                <a:solidFill>
                  <a:prstClr val="white"/>
                </a:solidFill>
                <a:latin typeface="Corbel"/>
                <a:ea typeface="+mn-ea"/>
              </a:rPr>
              <a:t> 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徒一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18 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 </a:t>
            </a:r>
          </a:p>
          <a:p>
            <a:pPr marL="630237" lvl="8" indent="-514350" defTabSz="457200" eaLnBrk="0" hangingPunct="0">
              <a:spcAft>
                <a:spcPts val="600"/>
              </a:spcAft>
              <a:buFont typeface="+mj-lt"/>
              <a:buAutoNum type="arabicParenR"/>
            </a:pP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工作的事奉：在神預備的崗位上服侍，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“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所求於管家的，是要他有忠心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” 〔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林前四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～</a:t>
            </a:r>
            <a:r>
              <a:rPr lang="en-US" altLang="zh-TW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" pitchFamily="65" charset="-120"/>
                <a:cs typeface="Times New Roman" panose="02020603050405020304" pitchFamily="18" charset="0"/>
              </a:rPr>
              <a:t>5 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〕 </a:t>
            </a:r>
          </a:p>
          <a:p>
            <a:pPr marL="233363" lvl="8" indent="-233363" defTabSz="457200" eaLnBrk="0" hangingPunct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我在神學院生病的那一天</a:t>
            </a:r>
            <a:endParaRPr lang="en-US" altLang="zh-TW" sz="3200" dirty="0">
              <a:solidFill>
                <a:srgbClr val="FFFFFF"/>
              </a:solidFill>
              <a:latin typeface="Times New Roman" panose="02020603050405020304" pitchFamily="18" charset="0"/>
              <a:ea typeface="華康楷書體W3(P)" panose="03000300000000000000" pitchFamily="66" charset="-128"/>
              <a:cs typeface="Times New Roman" panose="02020603050405020304" pitchFamily="18" charset="0"/>
            </a:endParaRPr>
          </a:p>
          <a:p>
            <a:pPr marL="457200" lvl="8" indent="-457200" defTabSz="457200" eaLnBrk="0" hangingPunct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華康楷書體W3(P)" panose="03000300000000000000" pitchFamily="66" charset="-128"/>
                <a:cs typeface="Times New Roman" panose="02020603050405020304" pitchFamily="18" charset="0"/>
              </a:rPr>
              <a:t>這三種真正事奉的因素，你我最欠缺的是那一種？記得主耶穌的話，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 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天國中的詫異，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『</a:t>
            </a:r>
            <a:r>
              <a:rPr lang="zh-TW" altLang="en-US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那在後的將要在前，在前的將要在後</a:t>
            </a:r>
            <a:r>
              <a:rPr lang="en-US" altLang="zh-TW" sz="3200" dirty="0">
                <a:solidFill>
                  <a:srgbClr val="FFFFFF"/>
                </a:solidFill>
                <a:latin typeface="華康楷書體W3(P)" panose="03000300000000000000" pitchFamily="66" charset="-128"/>
                <a:ea typeface="華康楷書體W3(P)" panose="03000300000000000000" pitchFamily="66" charset="-128"/>
                <a:cs typeface="華康楷書體W3(P)" panose="03000300000000000000" pitchFamily="66" charset="-128"/>
              </a:rPr>
              <a:t>』</a:t>
            </a:r>
            <a:endParaRPr lang="en-US" altLang="zh-TW" sz="3200" dirty="0">
              <a:solidFill>
                <a:srgbClr val="FFFFFF"/>
              </a:solidFill>
              <a:latin typeface="Times New Roman" panose="02020603050405020304" pitchFamily="18" charset="0"/>
              <a:ea typeface="華康楷書體W3(P)" panose="03000300000000000000" pitchFamily="66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33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3523</TotalTime>
  <Words>1977</Words>
  <Application>Microsoft Office PowerPoint</Application>
  <PresentationFormat>Widescreen</PresentationFormat>
  <Paragraphs>81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DFFangSongW6-B5</vt:lpstr>
      <vt:lpstr>華康古印體</vt:lpstr>
      <vt:lpstr>華康楷書體W3</vt:lpstr>
      <vt:lpstr>華康楷書體W3(P)</vt:lpstr>
      <vt:lpstr>Arial</vt:lpstr>
      <vt:lpstr>Calibri</vt:lpstr>
      <vt:lpstr>Consolas</vt:lpstr>
      <vt:lpstr>Corbel</vt:lpstr>
      <vt:lpstr>Times New Roman</vt:lpstr>
      <vt:lpstr>Wingdings</vt:lpstr>
      <vt:lpstr>Wingdings 2</vt:lpstr>
      <vt:lpstr>Wingdings 3</vt:lpstr>
      <vt:lpstr>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惟耶和華在祂的聖殿中；全地的人都當在他面前肅敬靜默。 （哈巴谷書二：20）</dc:title>
  <dc:creator>Li Ma</dc:creator>
  <cp:lastModifiedBy>nc tccf</cp:lastModifiedBy>
  <cp:revision>22</cp:revision>
  <dcterms:created xsi:type="dcterms:W3CDTF">2015-10-24T22:09:50Z</dcterms:created>
  <dcterms:modified xsi:type="dcterms:W3CDTF">2026-07-20T02:44:45Z</dcterms:modified>
</cp:coreProperties>
</file>