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35"/>
  </p:notesMasterIdLst>
  <p:sldIdLst>
    <p:sldId id="122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7426F67-6C8C-48F2-892E-2FA7F0D64391}">
          <p14:sldIdLst>
            <p14:sldId id="1224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3214"/>
    <a:srgbClr val="481F67"/>
    <a:srgbClr val="00467A"/>
    <a:srgbClr val="A40000"/>
    <a:srgbClr val="753E33"/>
    <a:srgbClr val="223E42"/>
    <a:srgbClr val="745953"/>
    <a:srgbClr val="D8D9D1"/>
    <a:srgbClr val="3E737A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20" autoAdjust="0"/>
    <p:restoredTop sz="87605" autoAdjust="0"/>
  </p:normalViewPr>
  <p:slideViewPr>
    <p:cSldViewPr snapToGrid="0">
      <p:cViewPr varScale="1">
        <p:scale>
          <a:sx n="94" d="100"/>
          <a:sy n="94" d="100"/>
        </p:scale>
        <p:origin x="110" y="10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62883-BF61-4236-BFF8-2FE3F6A5B1FB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5747F-E678-4574-8ED2-C9BA88CC8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02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f45d9e49e1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f45d9e49e1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f45d9e49e1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f45d9e49e1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f45d9e49e1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f45d9e49e1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f45d9e49e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f45d9e49e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45d9e49e1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f45d9e49e1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45d9e49e1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f45d9e49e1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f45d9e49e1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f45d9e49e1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45d9e49e1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f45d9e49e1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45d9e49e1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f45d9e49e1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45d9e49e1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f45d9e49e1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f45d9e49e1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f45d9e49e1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f45d9e49e1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f45d9e49e1_0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45d9e49e1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f45d9e49e1_0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f45d9e49e1_0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f45d9e49e1_0_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f45d9e49e1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f45d9e49e1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f45d9e49e1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f45d9e49e1_0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f45d9e49e1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f45d9e49e1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45d9e49e1_0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f45d9e49e1_0_2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f45d9e49e1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f45d9e49e1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45d9e49e1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f45d9e49e1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f45d9e49e1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f45d9e49e1_0_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45d9e49e1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45d9e49e1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f45d9e49e1_0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f45d9e49e1_0_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f45d9e49e1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f45d9e49e1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f45d9e49e1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f45d9e49e1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f45d9e49e1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f45d9e49e1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45d9e49e1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45d9e49e1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45d9e49e1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f45d9e49e1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45d9e49e1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f45d9e49e1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45d9e49e1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45d9e49e1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45d9e49e1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45d9e49e1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45d9e49e1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f45d9e49e1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658685" y="1008934"/>
            <a:ext cx="1442167" cy="1499933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7091134" y="4355634"/>
            <a:ext cx="1442167" cy="1499933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059600" y="1925673"/>
            <a:ext cx="4072800" cy="20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4059600" y="4155440"/>
            <a:ext cx="4072800" cy="9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8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8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8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8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8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8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8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8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8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01401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6727600"/>
            <a:ext cx="12192000" cy="13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276167"/>
            <a:ext cx="11360800" cy="28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21333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21333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21333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21333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21333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21333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21333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21333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21333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415600" y="4216000"/>
            <a:ext cx="11360800" cy="14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05744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0876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10127918" y="613634"/>
            <a:ext cx="1442167" cy="1499933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7" name="Google Shape;17;p3"/>
          <p:cNvSpPr/>
          <p:nvPr/>
        </p:nvSpPr>
        <p:spPr>
          <a:xfrm rot="10800000" flipH="1">
            <a:off x="621901" y="4744434"/>
            <a:ext cx="1442167" cy="1499933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1031600" y="2408600"/>
            <a:ext cx="10128800" cy="20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86336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6727600"/>
            <a:ext cx="12192000" cy="13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15600" y="421233"/>
            <a:ext cx="11360800" cy="11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15600" y="1633633"/>
            <a:ext cx="11360800" cy="44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1904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415600" y="421233"/>
            <a:ext cx="11360800" cy="11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415600" y="1633633"/>
            <a:ext cx="5333200" cy="44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6443200" y="1633633"/>
            <a:ext cx="5333200" cy="44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74865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415600" y="421233"/>
            <a:ext cx="11360800" cy="11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50629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415600" y="1865867"/>
            <a:ext cx="3744000" cy="37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19915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6727600"/>
            <a:ext cx="12192000" cy="13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7838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88526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6096000" y="-33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43" name="Google Shape;43;p9"/>
          <p:cNvCxnSpPr/>
          <p:nvPr/>
        </p:nvCxnSpPr>
        <p:spPr>
          <a:xfrm>
            <a:off x="6706233" y="5994000"/>
            <a:ext cx="624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354000" y="1239033"/>
            <a:ext cx="5393600" cy="238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354000" y="3692001"/>
            <a:ext cx="5393600" cy="20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32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32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32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32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32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32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32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32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32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32986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426000" y="5625233"/>
            <a:ext cx="79984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32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99409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21233"/>
            <a:ext cx="11360800" cy="11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633633"/>
            <a:ext cx="11360800" cy="44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333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333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333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333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333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333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333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333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778507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>
            <a:off x="4059600" y="1925673"/>
            <a:ext cx="4072800" cy="2049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r>
              <a:rPr lang="en"/>
              <a:t>基督徒生命的见证</a:t>
            </a:r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"/>
          </p:nvPr>
        </p:nvSpPr>
        <p:spPr>
          <a:xfrm>
            <a:off x="4059600" y="4155440"/>
            <a:ext cx="4072800" cy="93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/>
            <a:r>
              <a:rPr lang="en"/>
              <a:t>歌罗西书 3:18-4:1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>
            <a:spLocks noGrp="1"/>
          </p:cNvSpPr>
          <p:nvPr>
            <p:ph type="body" idx="1"/>
          </p:nvPr>
        </p:nvSpPr>
        <p:spPr>
          <a:xfrm>
            <a:off x="848967" y="1524333"/>
            <a:ext cx="10882800" cy="446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800"/>
              <a:t>18 你们做妻子的，当</a:t>
            </a:r>
            <a:r>
              <a:rPr lang="en" sz="4800">
                <a:highlight>
                  <a:srgbClr val="FFFF00"/>
                </a:highlight>
              </a:rPr>
              <a:t>顺服</a:t>
            </a:r>
            <a:r>
              <a:rPr lang="en" sz="4800"/>
              <a:t>自己的丈夫，这在主里面是相宜的。 </a:t>
            </a:r>
            <a:endParaRPr sz="4800"/>
          </a:p>
        </p:txBody>
      </p:sp>
      <p:sp>
        <p:nvSpPr>
          <p:cNvPr id="114" name="Google Shape;114;p22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应用场景 1 - 夫妻关系</a:t>
            </a:r>
            <a:endParaRPr sz="5227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>
            <a:spLocks noGrp="1"/>
          </p:cNvSpPr>
          <p:nvPr>
            <p:ph type="body" idx="1"/>
          </p:nvPr>
        </p:nvSpPr>
        <p:spPr>
          <a:xfrm>
            <a:off x="849167" y="1497733"/>
            <a:ext cx="11062400" cy="511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4800"/>
              <a:t>顺服：（侧重在于</a:t>
            </a:r>
            <a:r>
              <a:rPr lang="en" sz="4800">
                <a:highlight>
                  <a:srgbClr val="FFFF00"/>
                </a:highlight>
              </a:rPr>
              <a:t>相对的次序</a:t>
            </a:r>
            <a:r>
              <a:rPr lang="en" sz="4800"/>
              <a:t>）</a:t>
            </a:r>
            <a:endParaRPr sz="4800"/>
          </a:p>
          <a:p>
            <a:pPr indent="0">
              <a:buNone/>
            </a:pPr>
            <a:r>
              <a:rPr lang="en" sz="4800"/>
              <a:t>ὑποτάσσω 弗 5:21,22, 24; 林前15:28</a:t>
            </a:r>
            <a:endParaRPr sz="4800"/>
          </a:p>
          <a:p>
            <a:pPr marL="0" indent="0">
              <a:buSzPts val="1100"/>
              <a:buNone/>
            </a:pPr>
            <a:r>
              <a:rPr lang="en" sz="4800"/>
              <a:t>听从：（泛指对于</a:t>
            </a:r>
            <a:r>
              <a:rPr lang="en" sz="4800">
                <a:highlight>
                  <a:srgbClr val="FFFF00"/>
                </a:highlight>
              </a:rPr>
              <a:t>命令的听从</a:t>
            </a:r>
            <a:r>
              <a:rPr lang="en" sz="4800"/>
              <a:t>）</a:t>
            </a:r>
            <a:endParaRPr sz="4800"/>
          </a:p>
          <a:p>
            <a:pPr marL="0" indent="609585">
              <a:buNone/>
            </a:pPr>
            <a:r>
              <a:rPr lang="en" sz="4800"/>
              <a:t>ὑπακούω 腓 2:8; 来 5:9</a:t>
            </a:r>
            <a:endParaRPr sz="4800"/>
          </a:p>
          <a:p>
            <a:pPr marL="0" indent="0">
              <a:buNone/>
            </a:pPr>
            <a:r>
              <a:rPr lang="en" sz="4800"/>
              <a:t>顺从：（特指对于</a:t>
            </a:r>
            <a:r>
              <a:rPr lang="en" sz="4800">
                <a:highlight>
                  <a:srgbClr val="FFFF00"/>
                </a:highlight>
              </a:rPr>
              <a:t>权柄的听从</a:t>
            </a:r>
            <a:r>
              <a:rPr lang="en" sz="4800"/>
              <a:t>）</a:t>
            </a:r>
            <a:endParaRPr sz="4800"/>
          </a:p>
          <a:p>
            <a:pPr marL="0" indent="0">
              <a:buNone/>
            </a:pPr>
            <a:r>
              <a:rPr lang="en" sz="4800"/>
              <a:t>	πειθαρχέω 徒 5:29; </a:t>
            </a:r>
            <a:endParaRPr sz="4800"/>
          </a:p>
        </p:txBody>
      </p:sp>
      <p:sp>
        <p:nvSpPr>
          <p:cNvPr id="120" name="Google Shape;120;p23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应用场景 1 - 夫妻关系</a:t>
            </a:r>
            <a:endParaRPr sz="5227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body" idx="1"/>
          </p:nvPr>
        </p:nvSpPr>
        <p:spPr>
          <a:xfrm>
            <a:off x="848967" y="1524333"/>
            <a:ext cx="10882800" cy="446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800"/>
              <a:t>18 你们做妻子的，当</a:t>
            </a:r>
            <a:r>
              <a:rPr lang="en" sz="4800">
                <a:highlight>
                  <a:srgbClr val="FFFF00"/>
                </a:highlight>
              </a:rPr>
              <a:t>顺服</a:t>
            </a:r>
            <a:r>
              <a:rPr lang="en" sz="4800"/>
              <a:t>自己的丈夫，这在</a:t>
            </a:r>
            <a:r>
              <a:rPr lang="en" sz="4800">
                <a:highlight>
                  <a:srgbClr val="F4CCCC"/>
                </a:highlight>
              </a:rPr>
              <a:t>主里面</a:t>
            </a:r>
            <a:r>
              <a:rPr lang="en" sz="4800"/>
              <a:t>是</a:t>
            </a:r>
            <a:r>
              <a:rPr lang="en" sz="4800">
                <a:highlight>
                  <a:srgbClr val="FFFF00"/>
                </a:highlight>
              </a:rPr>
              <a:t>相宜</a:t>
            </a:r>
            <a:r>
              <a:rPr lang="en" sz="4800"/>
              <a:t>的。</a:t>
            </a:r>
            <a:endParaRPr sz="4800"/>
          </a:p>
        </p:txBody>
      </p:sp>
      <p:sp>
        <p:nvSpPr>
          <p:cNvPr id="126" name="Google Shape;126;p24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应用场景 1 - 夫妻关系</a:t>
            </a:r>
            <a:endParaRPr sz="5227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>
            <a:spLocks noGrp="1"/>
          </p:cNvSpPr>
          <p:nvPr>
            <p:ph type="body" idx="1"/>
          </p:nvPr>
        </p:nvSpPr>
        <p:spPr>
          <a:xfrm>
            <a:off x="848967" y="1524333"/>
            <a:ext cx="10882800" cy="446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4800"/>
              <a:t>以弗所书 5:23-24 </a:t>
            </a:r>
            <a:endParaRPr sz="480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4800"/>
              <a:t>23 因为丈夫是妻子的</a:t>
            </a:r>
            <a:r>
              <a:rPr lang="en" sz="4800">
                <a:highlight>
                  <a:srgbClr val="F4CCCC"/>
                </a:highlight>
              </a:rPr>
              <a:t>头</a:t>
            </a:r>
            <a:r>
              <a:rPr lang="en" sz="4800"/>
              <a:t>，如同基督是教会的</a:t>
            </a:r>
            <a:r>
              <a:rPr lang="en" sz="4800">
                <a:highlight>
                  <a:srgbClr val="F4CCCC"/>
                </a:highlight>
              </a:rPr>
              <a:t>头</a:t>
            </a:r>
            <a:r>
              <a:rPr lang="en" sz="4800"/>
              <a:t>，他又是教会全体的救主。 24 教会怎样</a:t>
            </a:r>
            <a:r>
              <a:rPr lang="en" sz="4800">
                <a:highlight>
                  <a:srgbClr val="FFFF00"/>
                </a:highlight>
              </a:rPr>
              <a:t>顺服</a:t>
            </a:r>
            <a:r>
              <a:rPr lang="en" sz="4800"/>
              <a:t>基督，妻子也要怎样凡事</a:t>
            </a:r>
            <a:r>
              <a:rPr lang="en" sz="4800">
                <a:highlight>
                  <a:srgbClr val="FFFF00"/>
                </a:highlight>
              </a:rPr>
              <a:t>顺服</a:t>
            </a:r>
            <a:r>
              <a:rPr lang="en" sz="4800"/>
              <a:t>丈夫。</a:t>
            </a:r>
            <a:endParaRPr sz="4800"/>
          </a:p>
        </p:txBody>
      </p:sp>
      <p:sp>
        <p:nvSpPr>
          <p:cNvPr id="132" name="Google Shape;132;p25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应用场景 1 - 夫妻关系</a:t>
            </a:r>
            <a:endParaRPr sz="5227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应用场景 1 - 夫妻关系</a:t>
            </a:r>
            <a:endParaRPr sz="5227"/>
          </a:p>
        </p:txBody>
      </p:sp>
      <p:pic>
        <p:nvPicPr>
          <p:cNvPr id="138" name="Google Shape;13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6851" y="1434851"/>
            <a:ext cx="5109436" cy="5109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>
            <a:spLocks noGrp="1"/>
          </p:cNvSpPr>
          <p:nvPr>
            <p:ph type="ctrTitle"/>
          </p:nvPr>
        </p:nvSpPr>
        <p:spPr>
          <a:xfrm>
            <a:off x="3788800" y="1943199"/>
            <a:ext cx="4614400" cy="232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6267"/>
              <a:t>为基督而做</a:t>
            </a:r>
            <a:endParaRPr sz="6267"/>
          </a:p>
          <a:p>
            <a:pPr marL="609585" indent="-702716">
              <a:buSzPts val="4700"/>
              <a:buChar char="-"/>
            </a:pPr>
            <a:r>
              <a:rPr lang="en" sz="6267"/>
              <a:t>建立次序</a:t>
            </a:r>
            <a:endParaRPr sz="6267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8"/>
          <p:cNvSpPr txBox="1">
            <a:spLocks noGrp="1"/>
          </p:cNvSpPr>
          <p:nvPr>
            <p:ph type="body" idx="1"/>
          </p:nvPr>
        </p:nvSpPr>
        <p:spPr>
          <a:xfrm>
            <a:off x="848967" y="1524333"/>
            <a:ext cx="10882800" cy="446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4800"/>
              <a:t>19 你们做丈夫的，要</a:t>
            </a:r>
            <a:r>
              <a:rPr lang="en" sz="4800">
                <a:highlight>
                  <a:srgbClr val="FFFF00"/>
                </a:highlight>
              </a:rPr>
              <a:t>爱</a:t>
            </a:r>
            <a:r>
              <a:rPr lang="en" sz="4800"/>
              <a:t>你们的妻子，</a:t>
            </a:r>
            <a:r>
              <a:rPr lang="en" sz="4800">
                <a:highlight>
                  <a:srgbClr val="FFFF00"/>
                </a:highlight>
              </a:rPr>
              <a:t>不可苦待</a:t>
            </a:r>
            <a:r>
              <a:rPr lang="en" sz="4800"/>
              <a:t>她们。</a:t>
            </a:r>
            <a:endParaRPr sz="4800"/>
          </a:p>
          <a:p>
            <a:pPr marL="0" indent="0">
              <a:spcBef>
                <a:spcPts val="1600"/>
              </a:spcBef>
              <a:buNone/>
            </a:pPr>
            <a:r>
              <a:rPr lang="en" sz="4800"/>
              <a:t>	爱：神的爱、基督舍己的爱</a:t>
            </a:r>
            <a:endParaRPr sz="480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4800"/>
              <a:t>	苦待：(被动式) 使...觉得苦毒、怨恨</a:t>
            </a:r>
            <a:endParaRPr sz="4800"/>
          </a:p>
        </p:txBody>
      </p:sp>
      <p:sp>
        <p:nvSpPr>
          <p:cNvPr id="149" name="Google Shape;149;p28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应用场景 1 - 夫妻关系</a:t>
            </a:r>
            <a:endParaRPr sz="5227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9"/>
          <p:cNvSpPr txBox="1">
            <a:spLocks noGrp="1"/>
          </p:cNvSpPr>
          <p:nvPr>
            <p:ph type="body" idx="1"/>
          </p:nvPr>
        </p:nvSpPr>
        <p:spPr>
          <a:xfrm>
            <a:off x="849167" y="1401700"/>
            <a:ext cx="10882800" cy="52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4800"/>
              <a:t>以弗所书 5:25-28</a:t>
            </a:r>
            <a:endParaRPr sz="480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4800"/>
              <a:t>25 你们做丈夫的，要爱你们的妻子，</a:t>
            </a:r>
            <a:r>
              <a:rPr lang="en" sz="4800">
                <a:highlight>
                  <a:srgbClr val="FFFF00"/>
                </a:highlight>
              </a:rPr>
              <a:t>正如基督</a:t>
            </a:r>
            <a:r>
              <a:rPr lang="en" sz="4800"/>
              <a:t>爱教会，为教会</a:t>
            </a:r>
            <a:r>
              <a:rPr lang="en" sz="4800">
                <a:highlight>
                  <a:srgbClr val="FFFF00"/>
                </a:highlight>
              </a:rPr>
              <a:t>舍己</a:t>
            </a:r>
            <a:r>
              <a:rPr lang="en" sz="4800"/>
              <a:t>， 26 要用</a:t>
            </a:r>
            <a:r>
              <a:rPr lang="en" sz="4800">
                <a:highlight>
                  <a:srgbClr val="F4CCCC"/>
                </a:highlight>
              </a:rPr>
              <a:t>水</a:t>
            </a:r>
            <a:r>
              <a:rPr lang="en" sz="4800"/>
              <a:t>借着</a:t>
            </a:r>
            <a:r>
              <a:rPr lang="en" sz="4800">
                <a:highlight>
                  <a:srgbClr val="F4CCCC"/>
                </a:highlight>
              </a:rPr>
              <a:t>道</a:t>
            </a:r>
            <a:r>
              <a:rPr lang="en" sz="4800"/>
              <a:t>把教会洗净，成为圣洁... 28 丈夫也当照样爱妻子，</a:t>
            </a:r>
            <a:r>
              <a:rPr lang="en" sz="4800">
                <a:highlight>
                  <a:srgbClr val="FFFF00"/>
                </a:highlight>
              </a:rPr>
              <a:t>如同爱自己的身子</a:t>
            </a:r>
            <a:r>
              <a:rPr lang="en" sz="4800"/>
              <a:t>，爱妻子便是爱自己了。</a:t>
            </a:r>
            <a:endParaRPr sz="4800"/>
          </a:p>
        </p:txBody>
      </p:sp>
      <p:sp>
        <p:nvSpPr>
          <p:cNvPr id="155" name="Google Shape;155;p29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应用场景 1 - 夫妻关系</a:t>
            </a:r>
            <a:endParaRPr sz="5227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0"/>
          <p:cNvSpPr txBox="1">
            <a:spLocks noGrp="1"/>
          </p:cNvSpPr>
          <p:nvPr>
            <p:ph type="body" idx="1"/>
          </p:nvPr>
        </p:nvSpPr>
        <p:spPr>
          <a:xfrm>
            <a:off x="849167" y="1401700"/>
            <a:ext cx="10300400" cy="52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4800"/>
              <a:t>马可福音 10:42-45</a:t>
            </a:r>
            <a:endParaRPr sz="480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4800"/>
              <a:t>…你们中间谁愿为大，就必做你们的</a:t>
            </a:r>
            <a:r>
              <a:rPr lang="en" sz="4800">
                <a:highlight>
                  <a:srgbClr val="FFFF00"/>
                </a:highlight>
              </a:rPr>
              <a:t>用人</a:t>
            </a:r>
            <a:r>
              <a:rPr lang="en" sz="4800"/>
              <a:t>； 44 在你们中间谁愿为首，就必做众人的</a:t>
            </a:r>
            <a:r>
              <a:rPr lang="en" sz="4800">
                <a:highlight>
                  <a:srgbClr val="FFFF00"/>
                </a:highlight>
              </a:rPr>
              <a:t>仆人</a:t>
            </a:r>
            <a:r>
              <a:rPr lang="en" sz="4800"/>
              <a:t>。 45 因为</a:t>
            </a:r>
            <a:r>
              <a:rPr lang="en" sz="4800">
                <a:highlight>
                  <a:srgbClr val="F4CCCC"/>
                </a:highlight>
              </a:rPr>
              <a:t>人子来</a:t>
            </a:r>
            <a:r>
              <a:rPr lang="en" sz="4800"/>
              <a:t>并不是要受人的服侍，乃是要</a:t>
            </a:r>
            <a:r>
              <a:rPr lang="en" sz="4800">
                <a:highlight>
                  <a:srgbClr val="F4CCCC"/>
                </a:highlight>
              </a:rPr>
              <a:t>服侍人</a:t>
            </a:r>
            <a:r>
              <a:rPr lang="en" sz="4800"/>
              <a:t>，并且要舍命做多人的赎价。”</a:t>
            </a:r>
            <a:endParaRPr sz="4800"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应用场景 1 - 夫妻关系</a:t>
            </a:r>
            <a:endParaRPr sz="5227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>
            <a:spLocks noGrp="1"/>
          </p:cNvSpPr>
          <p:nvPr>
            <p:ph type="ctrTitle"/>
          </p:nvPr>
        </p:nvSpPr>
        <p:spPr>
          <a:xfrm>
            <a:off x="3788800" y="1943199"/>
            <a:ext cx="4614400" cy="232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6267"/>
              <a:t>为基督而做</a:t>
            </a:r>
            <a:endParaRPr sz="6267"/>
          </a:p>
          <a:p>
            <a:pPr marL="609585" indent="-702716">
              <a:buSzPts val="4700"/>
              <a:buChar char="-"/>
            </a:pPr>
            <a:r>
              <a:rPr lang="en" sz="6267"/>
              <a:t>服事妻子</a:t>
            </a:r>
            <a:endParaRPr sz="6267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>
            <a:spLocks noGrp="1"/>
          </p:cNvSpPr>
          <p:nvPr>
            <p:ph type="body" idx="1"/>
          </p:nvPr>
        </p:nvSpPr>
        <p:spPr>
          <a:xfrm>
            <a:off x="761867" y="1708267"/>
            <a:ext cx="10970000" cy="446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" sz="4800"/>
              <a:t>18 你们做</a:t>
            </a:r>
            <a:r>
              <a:rPr lang="en" sz="4800">
                <a:highlight>
                  <a:srgbClr val="FFFF00"/>
                </a:highlight>
              </a:rPr>
              <a:t>妻子</a:t>
            </a:r>
            <a:r>
              <a:rPr lang="en" sz="4800"/>
              <a:t>的...19 你们做</a:t>
            </a:r>
            <a:r>
              <a:rPr lang="en" sz="4800">
                <a:highlight>
                  <a:srgbClr val="F4CCCC"/>
                </a:highlight>
              </a:rPr>
              <a:t>丈夫</a:t>
            </a:r>
            <a:r>
              <a:rPr lang="en" sz="4800"/>
              <a:t>的... </a:t>
            </a: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" sz="4800"/>
              <a:t>20 你们做</a:t>
            </a:r>
            <a:r>
              <a:rPr lang="en" sz="4800">
                <a:highlight>
                  <a:srgbClr val="FFFF00"/>
                </a:highlight>
              </a:rPr>
              <a:t>儿女</a:t>
            </a:r>
            <a:r>
              <a:rPr lang="en" sz="4800"/>
              <a:t>的... 21 你们做</a:t>
            </a:r>
            <a:r>
              <a:rPr lang="en" sz="4800">
                <a:highlight>
                  <a:srgbClr val="F4CCCC"/>
                </a:highlight>
              </a:rPr>
              <a:t>父亲</a:t>
            </a:r>
            <a:r>
              <a:rPr lang="en" sz="4800"/>
              <a:t>的...</a:t>
            </a: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" sz="4800"/>
              <a:t>22 你们做</a:t>
            </a:r>
            <a:r>
              <a:rPr lang="en" sz="4800">
                <a:highlight>
                  <a:srgbClr val="FFFF00"/>
                </a:highlight>
              </a:rPr>
              <a:t>仆人</a:t>
            </a:r>
            <a:r>
              <a:rPr lang="en" sz="4800"/>
              <a:t>的... 4:1 你们做</a:t>
            </a:r>
            <a:r>
              <a:rPr lang="en" sz="4800">
                <a:highlight>
                  <a:srgbClr val="F4CCCC"/>
                </a:highlight>
              </a:rPr>
              <a:t>主人</a:t>
            </a:r>
            <a:r>
              <a:rPr lang="en" sz="4800"/>
              <a:t>的...</a:t>
            </a: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4800"/>
              <a:t>23 - 25 </a:t>
            </a:r>
            <a:r>
              <a:rPr lang="en" sz="4800" u="sng"/>
              <a:t>无论做什么，...是给主做的...</a:t>
            </a:r>
            <a:endParaRPr sz="4800" u="sng"/>
          </a:p>
        </p:txBody>
      </p:sp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经文大纲</a:t>
            </a:r>
            <a:endParaRPr sz="5227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2"/>
          <p:cNvSpPr txBox="1">
            <a:spLocks noGrp="1"/>
          </p:cNvSpPr>
          <p:nvPr>
            <p:ph type="body" idx="1"/>
          </p:nvPr>
        </p:nvSpPr>
        <p:spPr>
          <a:xfrm>
            <a:off x="848967" y="1524333"/>
            <a:ext cx="10882800" cy="446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800"/>
              <a:t>20 你们做儿女的，要</a:t>
            </a:r>
            <a:r>
              <a:rPr lang="en" sz="4800">
                <a:highlight>
                  <a:srgbClr val="FFFF00"/>
                </a:highlight>
              </a:rPr>
              <a:t>凡事听从</a:t>
            </a:r>
            <a:r>
              <a:rPr lang="en" sz="4800"/>
              <a:t>父母，因为这是</a:t>
            </a:r>
            <a:r>
              <a:rPr lang="en" sz="4800">
                <a:highlight>
                  <a:srgbClr val="F4CCCC"/>
                </a:highlight>
              </a:rPr>
              <a:t>主所喜悦</a:t>
            </a:r>
            <a:r>
              <a:rPr lang="en" sz="4800"/>
              <a:t>的。 </a:t>
            </a:r>
            <a:endParaRPr sz="4800"/>
          </a:p>
        </p:txBody>
      </p:sp>
      <p:sp>
        <p:nvSpPr>
          <p:cNvPr id="172" name="Google Shape;172;p32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应用场景 2 - 亲子关系</a:t>
            </a:r>
            <a:endParaRPr sz="5227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3"/>
          <p:cNvSpPr txBox="1">
            <a:spLocks noGrp="1"/>
          </p:cNvSpPr>
          <p:nvPr>
            <p:ph type="body" idx="1"/>
          </p:nvPr>
        </p:nvSpPr>
        <p:spPr>
          <a:xfrm>
            <a:off x="849167" y="1497733"/>
            <a:ext cx="11062400" cy="511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4800"/>
              <a:t>顺服：（侧重在于</a:t>
            </a:r>
            <a:r>
              <a:rPr lang="en" sz="4800">
                <a:highlight>
                  <a:srgbClr val="FFFF00"/>
                </a:highlight>
              </a:rPr>
              <a:t>相对的次序</a:t>
            </a:r>
            <a:r>
              <a:rPr lang="en" sz="4800"/>
              <a:t>）</a:t>
            </a:r>
            <a:endParaRPr sz="4800"/>
          </a:p>
          <a:p>
            <a:pPr indent="0">
              <a:buNone/>
            </a:pPr>
            <a:r>
              <a:rPr lang="en" sz="4800"/>
              <a:t>ὑποτάσσω 弗 5:21,22, 24; 林前15:28</a:t>
            </a:r>
            <a:endParaRPr sz="4800"/>
          </a:p>
          <a:p>
            <a:pPr marL="0" indent="0">
              <a:buNone/>
            </a:pPr>
            <a:r>
              <a:rPr lang="en" sz="4800"/>
              <a:t>听从：（泛指对于</a:t>
            </a:r>
            <a:r>
              <a:rPr lang="en" sz="4800">
                <a:highlight>
                  <a:srgbClr val="FFFF00"/>
                </a:highlight>
              </a:rPr>
              <a:t>命令的听从</a:t>
            </a:r>
            <a:r>
              <a:rPr lang="en" sz="4800"/>
              <a:t>）</a:t>
            </a:r>
            <a:endParaRPr sz="4800"/>
          </a:p>
          <a:p>
            <a:pPr marL="0" indent="609585">
              <a:buNone/>
            </a:pPr>
            <a:r>
              <a:rPr lang="en" sz="4800"/>
              <a:t>ὑπακούω 腓 2:8; 来 5:9</a:t>
            </a:r>
            <a:endParaRPr sz="4800"/>
          </a:p>
          <a:p>
            <a:pPr marL="0" indent="0">
              <a:buNone/>
            </a:pPr>
            <a:r>
              <a:rPr lang="en" sz="4800"/>
              <a:t>顺从：（特指对于</a:t>
            </a:r>
            <a:r>
              <a:rPr lang="en" sz="4800">
                <a:highlight>
                  <a:srgbClr val="FFFF00"/>
                </a:highlight>
              </a:rPr>
              <a:t>权柄的听从</a:t>
            </a:r>
            <a:r>
              <a:rPr lang="en" sz="4800"/>
              <a:t>）</a:t>
            </a:r>
            <a:endParaRPr sz="4800"/>
          </a:p>
          <a:p>
            <a:pPr marL="0" indent="0">
              <a:buNone/>
            </a:pPr>
            <a:r>
              <a:rPr lang="en" sz="4800"/>
              <a:t>	πειθαρχέω 徒 5:29; </a:t>
            </a:r>
            <a:endParaRPr sz="4800"/>
          </a:p>
        </p:txBody>
      </p:sp>
      <p:sp>
        <p:nvSpPr>
          <p:cNvPr id="178" name="Google Shape;178;p33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应用场景 1 - 夫妻关系</a:t>
            </a:r>
            <a:endParaRPr sz="5227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4"/>
          <p:cNvSpPr txBox="1">
            <a:spLocks noGrp="1"/>
          </p:cNvSpPr>
          <p:nvPr>
            <p:ph type="ctrTitle"/>
          </p:nvPr>
        </p:nvSpPr>
        <p:spPr>
          <a:xfrm>
            <a:off x="3788800" y="1943199"/>
            <a:ext cx="4614400" cy="232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6267"/>
              <a:t>为基督而做</a:t>
            </a:r>
            <a:endParaRPr sz="6267"/>
          </a:p>
          <a:p>
            <a:pPr marL="609585" indent="-702716">
              <a:buSzPts val="4700"/>
              <a:buChar char="-"/>
            </a:pPr>
            <a:r>
              <a:rPr lang="en" sz="6267"/>
              <a:t>听从父母</a:t>
            </a:r>
            <a:endParaRPr sz="6267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5"/>
          <p:cNvSpPr txBox="1">
            <a:spLocks noGrp="1"/>
          </p:cNvSpPr>
          <p:nvPr>
            <p:ph type="body" idx="1"/>
          </p:nvPr>
        </p:nvSpPr>
        <p:spPr>
          <a:xfrm>
            <a:off x="848967" y="1524333"/>
            <a:ext cx="10882800" cy="446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4800"/>
              <a:t>21 你们做父亲的，不要</a:t>
            </a:r>
            <a:r>
              <a:rPr lang="en" sz="4800">
                <a:highlight>
                  <a:srgbClr val="FFFF00"/>
                </a:highlight>
              </a:rPr>
              <a:t>惹</a:t>
            </a:r>
            <a:r>
              <a:rPr lang="en" sz="4800"/>
              <a:t>儿女的气，恐怕他们</a:t>
            </a:r>
            <a:r>
              <a:rPr lang="en" sz="4800">
                <a:highlight>
                  <a:srgbClr val="F4CCCC"/>
                </a:highlight>
              </a:rPr>
              <a:t>失了志气</a:t>
            </a:r>
            <a:r>
              <a:rPr lang="en" sz="4800"/>
              <a:t>。</a:t>
            </a:r>
            <a:endParaRPr sz="4800"/>
          </a:p>
          <a:p>
            <a:pPr marL="0" indent="0">
              <a:spcBef>
                <a:spcPts val="1600"/>
              </a:spcBef>
              <a:buNone/>
            </a:pPr>
            <a:r>
              <a:rPr lang="en" sz="4800"/>
              <a:t>	惹：(主动式) 故意挑动、激起</a:t>
            </a:r>
            <a:endParaRPr sz="4800"/>
          </a:p>
          <a:p>
            <a:pPr marL="0" indent="0">
              <a:spcBef>
                <a:spcPts val="1600"/>
              </a:spcBef>
              <a:buNone/>
            </a:pPr>
            <a:r>
              <a:rPr lang="en" sz="4800"/>
              <a:t>	志气：动力、热情、斗志</a:t>
            </a:r>
            <a:endParaRPr sz="4800"/>
          </a:p>
          <a:p>
            <a:pPr marL="0" indent="0">
              <a:spcBef>
                <a:spcPts val="1600"/>
              </a:spcBef>
              <a:buNone/>
            </a:pPr>
            <a:endParaRPr sz="480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4800"/>
              <a:t>	</a:t>
            </a:r>
            <a:endParaRPr sz="4800"/>
          </a:p>
        </p:txBody>
      </p:sp>
      <p:sp>
        <p:nvSpPr>
          <p:cNvPr id="189" name="Google Shape;189;p35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应用场景 2 - 亲子关系</a:t>
            </a:r>
            <a:endParaRPr sz="5227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6"/>
          <p:cNvSpPr txBox="1">
            <a:spLocks noGrp="1"/>
          </p:cNvSpPr>
          <p:nvPr>
            <p:ph type="body" idx="1"/>
          </p:nvPr>
        </p:nvSpPr>
        <p:spPr>
          <a:xfrm>
            <a:off x="848967" y="1524333"/>
            <a:ext cx="10882800" cy="446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4800"/>
              <a:t>以弗所书6:4 </a:t>
            </a:r>
            <a:endParaRPr sz="4800"/>
          </a:p>
          <a:p>
            <a:pPr marL="0" indent="0">
              <a:spcBef>
                <a:spcPts val="1600"/>
              </a:spcBef>
              <a:spcAft>
                <a:spcPts val="1600"/>
              </a:spcAft>
              <a:buSzPts val="1100"/>
              <a:buNone/>
            </a:pPr>
            <a:r>
              <a:rPr lang="en" sz="4800"/>
              <a:t>你们做父亲的，不要惹儿女的气，只要</a:t>
            </a:r>
            <a:r>
              <a:rPr lang="en" sz="4800">
                <a:highlight>
                  <a:srgbClr val="FFE599"/>
                </a:highlight>
              </a:rPr>
              <a:t>照着主的教训和警戒</a:t>
            </a:r>
            <a:r>
              <a:rPr lang="en" sz="4800"/>
              <a:t>养育他们。</a:t>
            </a:r>
            <a:endParaRPr sz="4800"/>
          </a:p>
        </p:txBody>
      </p:sp>
      <p:sp>
        <p:nvSpPr>
          <p:cNvPr id="195" name="Google Shape;195;p36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应用场景 2 - 亲子关系</a:t>
            </a:r>
            <a:endParaRPr sz="5227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7"/>
          <p:cNvSpPr txBox="1">
            <a:spLocks noGrp="1"/>
          </p:cNvSpPr>
          <p:nvPr>
            <p:ph type="ctrTitle"/>
          </p:nvPr>
        </p:nvSpPr>
        <p:spPr>
          <a:xfrm>
            <a:off x="3788800" y="1943199"/>
            <a:ext cx="4614400" cy="232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6267"/>
              <a:t>为基督而做</a:t>
            </a:r>
            <a:endParaRPr sz="6267"/>
          </a:p>
          <a:p>
            <a:pPr marL="609585" indent="-702716">
              <a:buSzPts val="4700"/>
              <a:buChar char="-"/>
            </a:pPr>
            <a:r>
              <a:rPr lang="en" sz="6267"/>
              <a:t>教训真道</a:t>
            </a:r>
            <a:endParaRPr sz="6267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8"/>
          <p:cNvSpPr txBox="1">
            <a:spLocks noGrp="1"/>
          </p:cNvSpPr>
          <p:nvPr>
            <p:ph type="body" idx="1"/>
          </p:nvPr>
        </p:nvSpPr>
        <p:spPr>
          <a:xfrm>
            <a:off x="848967" y="1524333"/>
            <a:ext cx="10747600" cy="446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4800"/>
              <a:t>3:22 你们做仆人的，要凡事</a:t>
            </a:r>
            <a:r>
              <a:rPr lang="en" sz="4800">
                <a:highlight>
                  <a:srgbClr val="F4CCCC"/>
                </a:highlight>
              </a:rPr>
              <a:t>听从</a:t>
            </a:r>
            <a:r>
              <a:rPr lang="en" sz="4800"/>
              <a:t>你们肉身的主人；不要只在</a:t>
            </a:r>
            <a:r>
              <a:rPr lang="en" sz="4800">
                <a:solidFill>
                  <a:srgbClr val="FF0000"/>
                </a:solidFill>
              </a:rPr>
              <a:t>眼前侍奉</a:t>
            </a:r>
            <a:r>
              <a:rPr lang="en" sz="4800"/>
              <a:t>，像是</a:t>
            </a:r>
            <a:r>
              <a:rPr lang="en" sz="4800">
                <a:solidFill>
                  <a:srgbClr val="FF0000"/>
                </a:solidFill>
              </a:rPr>
              <a:t>讨人喜欢</a:t>
            </a:r>
            <a:r>
              <a:rPr lang="en" sz="4800"/>
              <a:t>的，总要</a:t>
            </a:r>
            <a:r>
              <a:rPr lang="en" sz="4800">
                <a:highlight>
                  <a:srgbClr val="F4CCCC"/>
                </a:highlight>
              </a:rPr>
              <a:t>存心</a:t>
            </a:r>
            <a:r>
              <a:rPr lang="en" sz="4800">
                <a:highlight>
                  <a:srgbClr val="EA9999"/>
                </a:highlight>
              </a:rPr>
              <a:t>诚实</a:t>
            </a:r>
            <a:r>
              <a:rPr lang="en" sz="4800">
                <a:highlight>
                  <a:srgbClr val="E06666"/>
                </a:highlight>
              </a:rPr>
              <a:t>敬畏主</a:t>
            </a:r>
            <a:r>
              <a:rPr lang="en" sz="4800"/>
              <a:t>。 </a:t>
            </a:r>
            <a:endParaRPr sz="480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sz="4800"/>
          </a:p>
        </p:txBody>
      </p:sp>
      <p:sp>
        <p:nvSpPr>
          <p:cNvPr id="206" name="Google Shape;206;p38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应用场景 3 - 主仆关系</a:t>
            </a:r>
            <a:endParaRPr sz="5227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9"/>
          <p:cNvSpPr txBox="1">
            <a:spLocks noGrp="1"/>
          </p:cNvSpPr>
          <p:nvPr>
            <p:ph type="body" idx="1"/>
          </p:nvPr>
        </p:nvSpPr>
        <p:spPr>
          <a:xfrm>
            <a:off x="848967" y="1524333"/>
            <a:ext cx="10747600" cy="446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4800"/>
              <a:t>存心:  心里发出（不是表面行为）</a:t>
            </a:r>
            <a:endParaRPr sz="4800"/>
          </a:p>
          <a:p>
            <a:pPr marL="0" indent="0">
              <a:spcBef>
                <a:spcPts val="1600"/>
              </a:spcBef>
              <a:buNone/>
            </a:pPr>
            <a:r>
              <a:rPr lang="en" sz="4800"/>
              <a:t>诚实：单纯 (林后11:3)、专一 (罗12:8)</a:t>
            </a:r>
            <a:endParaRPr sz="480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4800"/>
              <a:t>敬畏主：畏惧、不敢僭越或亵慢</a:t>
            </a:r>
            <a:endParaRPr sz="4800"/>
          </a:p>
        </p:txBody>
      </p:sp>
      <p:sp>
        <p:nvSpPr>
          <p:cNvPr id="212" name="Google Shape;212;p39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应用场景 3 - 主仆关系</a:t>
            </a:r>
            <a:endParaRPr sz="5227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0"/>
          <p:cNvSpPr txBox="1">
            <a:spLocks noGrp="1"/>
          </p:cNvSpPr>
          <p:nvPr>
            <p:ph type="ctrTitle"/>
          </p:nvPr>
        </p:nvSpPr>
        <p:spPr>
          <a:xfrm>
            <a:off x="3788800" y="1943199"/>
            <a:ext cx="4614400" cy="232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6267"/>
              <a:t>为基督而做</a:t>
            </a:r>
            <a:endParaRPr sz="6267"/>
          </a:p>
          <a:p>
            <a:pPr marL="609585" indent="-702716">
              <a:buSzPts val="4700"/>
              <a:buChar char="-"/>
            </a:pPr>
            <a:r>
              <a:rPr lang="en" sz="6267"/>
              <a:t>存心敬畏</a:t>
            </a:r>
            <a:endParaRPr sz="6267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1"/>
          <p:cNvSpPr txBox="1">
            <a:spLocks noGrp="1"/>
          </p:cNvSpPr>
          <p:nvPr>
            <p:ph type="body" idx="1"/>
          </p:nvPr>
        </p:nvSpPr>
        <p:spPr>
          <a:xfrm>
            <a:off x="848967" y="1524333"/>
            <a:ext cx="10882800" cy="446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800"/>
              <a:t>23 无论做什么，都要</a:t>
            </a:r>
            <a:r>
              <a:rPr lang="en" sz="4800" u="sng"/>
              <a:t>从心里做</a:t>
            </a:r>
            <a:r>
              <a:rPr lang="en" sz="4800"/>
              <a:t>，像是给主做的，不是给人做的。 24 因你们知道，从主那里必得着</a:t>
            </a:r>
            <a:r>
              <a:rPr lang="en" sz="4800">
                <a:highlight>
                  <a:srgbClr val="B6D7A8"/>
                </a:highlight>
              </a:rPr>
              <a:t>基业</a:t>
            </a:r>
            <a:r>
              <a:rPr lang="en" sz="4800"/>
              <a:t>为</a:t>
            </a:r>
            <a:r>
              <a:rPr lang="en" sz="4800">
                <a:highlight>
                  <a:srgbClr val="FFFF00"/>
                </a:highlight>
              </a:rPr>
              <a:t>赏赐</a:t>
            </a:r>
            <a:r>
              <a:rPr lang="en" sz="4800"/>
              <a:t>，你们所侍奉的乃是主基督。 25 那行不义的必受不义的</a:t>
            </a:r>
            <a:r>
              <a:rPr lang="en" sz="4800">
                <a:highlight>
                  <a:srgbClr val="FFFF00"/>
                </a:highlight>
              </a:rPr>
              <a:t>报应</a:t>
            </a:r>
            <a:r>
              <a:rPr lang="en" sz="4800"/>
              <a:t>，主并不偏待人。</a:t>
            </a:r>
            <a:endParaRPr sz="4800"/>
          </a:p>
        </p:txBody>
      </p:sp>
      <p:sp>
        <p:nvSpPr>
          <p:cNvPr id="223" name="Google Shape;223;p41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应用场景 3 - 主仆关系</a:t>
            </a:r>
            <a:endParaRPr sz="5227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ctrTitle"/>
          </p:nvPr>
        </p:nvSpPr>
        <p:spPr>
          <a:xfrm>
            <a:off x="3801233" y="1865600"/>
            <a:ext cx="4869600" cy="2627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6000"/>
              <a:t>无论做什么，是给主做的</a:t>
            </a:r>
            <a:endParaRPr sz="60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2"/>
          <p:cNvSpPr txBox="1">
            <a:spLocks noGrp="1"/>
          </p:cNvSpPr>
          <p:nvPr>
            <p:ph type="body" idx="1"/>
          </p:nvPr>
        </p:nvSpPr>
        <p:spPr>
          <a:xfrm>
            <a:off x="848967" y="1524333"/>
            <a:ext cx="10747600" cy="446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4800"/>
              <a:t>3:22 你们做仆人的，要凡事听从你们</a:t>
            </a:r>
            <a:r>
              <a:rPr lang="en" sz="4800">
                <a:highlight>
                  <a:srgbClr val="FFFF00"/>
                </a:highlight>
              </a:rPr>
              <a:t>肉身的主人</a:t>
            </a:r>
            <a:r>
              <a:rPr lang="en" sz="4800"/>
              <a:t>；不要只在眼前侍奉，像是讨人喜欢的，总要存心诚实敬畏主。</a:t>
            </a:r>
            <a:endParaRPr sz="4800"/>
          </a:p>
          <a:p>
            <a:pPr marL="0" indent="0">
              <a:spcBef>
                <a:spcPts val="1600"/>
              </a:spcBef>
              <a:buNone/>
            </a:pPr>
            <a:r>
              <a:rPr lang="en" sz="4800"/>
              <a:t>4:1 你们做主人的，要</a:t>
            </a:r>
            <a:r>
              <a:rPr lang="en" sz="4800">
                <a:highlight>
                  <a:srgbClr val="FFD966"/>
                </a:highlight>
              </a:rPr>
              <a:t>公公平平</a:t>
            </a:r>
            <a:r>
              <a:rPr lang="en" sz="4800"/>
              <a:t>地待仆人，因为知道你们也有一位</a:t>
            </a:r>
            <a:r>
              <a:rPr lang="en" sz="4800">
                <a:highlight>
                  <a:srgbClr val="FFFF00"/>
                </a:highlight>
              </a:rPr>
              <a:t>主在天上</a:t>
            </a:r>
            <a:r>
              <a:rPr lang="en" sz="4800"/>
              <a:t>。 </a:t>
            </a:r>
            <a:endParaRPr sz="480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sz="4800"/>
          </a:p>
        </p:txBody>
      </p:sp>
      <p:sp>
        <p:nvSpPr>
          <p:cNvPr id="229" name="Google Shape;229;p42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应用场景 3 - 主仆关系</a:t>
            </a:r>
            <a:endParaRPr sz="5227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3"/>
          <p:cNvSpPr txBox="1">
            <a:spLocks noGrp="1"/>
          </p:cNvSpPr>
          <p:nvPr>
            <p:ph type="ctrTitle"/>
          </p:nvPr>
        </p:nvSpPr>
        <p:spPr>
          <a:xfrm>
            <a:off x="3788800" y="1943199"/>
            <a:ext cx="4614400" cy="232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6267"/>
              <a:t>为基督而做</a:t>
            </a:r>
            <a:endParaRPr sz="6267"/>
          </a:p>
          <a:p>
            <a:pPr marL="609585" indent="-702716">
              <a:buSzPts val="4700"/>
              <a:buChar char="-"/>
            </a:pPr>
            <a:r>
              <a:rPr lang="en" sz="6267"/>
              <a:t>公平公义</a:t>
            </a:r>
            <a:endParaRPr sz="6267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4"/>
          <p:cNvSpPr txBox="1">
            <a:spLocks noGrp="1"/>
          </p:cNvSpPr>
          <p:nvPr>
            <p:ph type="body" idx="1"/>
          </p:nvPr>
        </p:nvSpPr>
        <p:spPr>
          <a:xfrm>
            <a:off x="1751733" y="1016300"/>
            <a:ext cx="9980400" cy="446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" sz="4800"/>
              <a:t>妻子 - 为基督而做 - 建立次序</a:t>
            </a: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" sz="4800"/>
              <a:t>丈夫 - 为基督而做 - 服事妻子</a:t>
            </a: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" sz="4800"/>
              <a:t>子女 - 为基督而做 - 听从父母</a:t>
            </a: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" sz="4800"/>
              <a:t>父亲 - 为基督而做 - 教训真道</a:t>
            </a: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" sz="4800"/>
              <a:t>仆人 - 为基督而做 - 存心敬畏</a:t>
            </a: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" sz="4800"/>
              <a:t>主人 - 为基督而做 - 公平公义</a:t>
            </a: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4800"/>
          </a:p>
        </p:txBody>
      </p:sp>
      <p:sp>
        <p:nvSpPr>
          <p:cNvPr id="240" name="Google Shape;240;p44"/>
          <p:cNvSpPr txBox="1">
            <a:spLocks noGrp="1"/>
          </p:cNvSpPr>
          <p:nvPr>
            <p:ph type="title"/>
          </p:nvPr>
        </p:nvSpPr>
        <p:spPr>
          <a:xfrm>
            <a:off x="371167" y="298300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总结</a:t>
            </a:r>
            <a:endParaRPr sz="5227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5"/>
          <p:cNvSpPr txBox="1">
            <a:spLocks noGrp="1"/>
          </p:cNvSpPr>
          <p:nvPr>
            <p:ph type="ctrTitle"/>
          </p:nvPr>
        </p:nvSpPr>
        <p:spPr>
          <a:xfrm>
            <a:off x="3801233" y="1865600"/>
            <a:ext cx="4869600" cy="2627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6000"/>
              <a:t>无论做什么，是给主做的</a:t>
            </a:r>
            <a:endParaRPr sz="6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761867" y="1708267"/>
            <a:ext cx="10970000" cy="446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" sz="4800"/>
              <a:t>2:6 你们既然</a:t>
            </a:r>
            <a:r>
              <a:rPr lang="en" sz="4800">
                <a:highlight>
                  <a:srgbClr val="FFFF00"/>
                </a:highlight>
              </a:rPr>
              <a:t>接受了主基督耶稣</a:t>
            </a:r>
            <a:endParaRPr sz="4800">
              <a:highlight>
                <a:srgbClr val="FFFF00"/>
              </a:highlight>
            </a:endParaRPr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" sz="4800"/>
              <a:t>2:12 你们既受洗与他</a:t>
            </a:r>
            <a:r>
              <a:rPr lang="en" sz="4800">
                <a:highlight>
                  <a:srgbClr val="FFFF00"/>
                </a:highlight>
              </a:rPr>
              <a:t>一同埋葬</a:t>
            </a:r>
            <a:endParaRPr sz="4800">
              <a:highlight>
                <a:srgbClr val="FFFF00"/>
              </a:highlight>
            </a:endParaRPr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" sz="4800"/>
              <a:t>2:20 你们若是与基督</a:t>
            </a:r>
            <a:r>
              <a:rPr lang="en" sz="4800">
                <a:highlight>
                  <a:srgbClr val="FFFF00"/>
                </a:highlight>
              </a:rPr>
              <a:t>同死</a:t>
            </a:r>
            <a:endParaRPr sz="4800">
              <a:highlight>
                <a:srgbClr val="FFFF00"/>
              </a:highlight>
            </a:endParaRPr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" sz="4800"/>
              <a:t>3:1 你们若真与基督</a:t>
            </a:r>
            <a:r>
              <a:rPr lang="en" sz="4800">
                <a:highlight>
                  <a:srgbClr val="FFFF00"/>
                </a:highlight>
              </a:rPr>
              <a:t>一同复活</a:t>
            </a:r>
            <a:endParaRPr sz="4800">
              <a:highlight>
                <a:srgbClr val="FFFF00"/>
              </a:highlight>
            </a:endParaRPr>
          </a:p>
          <a:p>
            <a:pPr marL="0" indent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4800"/>
              <a:t>3:12 你们既是</a:t>
            </a:r>
            <a:r>
              <a:rPr lang="en" sz="4800">
                <a:highlight>
                  <a:srgbClr val="FFFF00"/>
                </a:highlight>
              </a:rPr>
              <a:t>神的选民</a:t>
            </a:r>
            <a:endParaRPr sz="4800">
              <a:highlight>
                <a:srgbClr val="FFFF00"/>
              </a:highlight>
            </a:endParaRPr>
          </a:p>
        </p:txBody>
      </p:sp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上下文 - 基督徒的生命</a:t>
            </a:r>
            <a:endParaRPr sz="5227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761867" y="1708267"/>
            <a:ext cx="10422800" cy="446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" sz="4800"/>
              <a:t>17 </a:t>
            </a:r>
            <a:r>
              <a:rPr lang="en" sz="4800">
                <a:highlight>
                  <a:srgbClr val="FFFF00"/>
                </a:highlight>
              </a:rPr>
              <a:t>无论做什么</a:t>
            </a:r>
            <a:r>
              <a:rPr lang="en" sz="4800"/>
              <a:t>，或说话或行事，都要</a:t>
            </a:r>
            <a:r>
              <a:rPr lang="en" sz="4800">
                <a:highlight>
                  <a:srgbClr val="F4CCCC"/>
                </a:highlight>
              </a:rPr>
              <a:t>奉主耶稣的名</a:t>
            </a:r>
            <a:r>
              <a:rPr lang="en" sz="4800"/>
              <a:t>，借着他感谢父神。</a:t>
            </a:r>
            <a:endParaRPr sz="4800"/>
          </a:p>
          <a:p>
            <a:pPr marL="0" indent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4800"/>
              <a:t>23 </a:t>
            </a:r>
            <a:r>
              <a:rPr lang="en" sz="4800">
                <a:highlight>
                  <a:srgbClr val="FFFF00"/>
                </a:highlight>
              </a:rPr>
              <a:t>无论做什么</a:t>
            </a:r>
            <a:r>
              <a:rPr lang="en" sz="4800"/>
              <a:t>，都要从心里做，像是</a:t>
            </a:r>
            <a:r>
              <a:rPr lang="en" sz="4800">
                <a:highlight>
                  <a:srgbClr val="F4CCCC"/>
                </a:highlight>
              </a:rPr>
              <a:t>给主做的</a:t>
            </a:r>
            <a:r>
              <a:rPr lang="en" sz="4800"/>
              <a:t>，不是给人做的。</a:t>
            </a:r>
            <a:endParaRPr sz="4800"/>
          </a:p>
        </p:txBody>
      </p:sp>
      <p:sp>
        <p:nvSpPr>
          <p:cNvPr id="86" name="Google Shape;86;p17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上下文 - 基督徒的生命</a:t>
            </a:r>
            <a:endParaRPr sz="5227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ctrTitle"/>
          </p:nvPr>
        </p:nvSpPr>
        <p:spPr>
          <a:xfrm>
            <a:off x="3788800" y="1943199"/>
            <a:ext cx="4614400" cy="232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6267"/>
              <a:t>为基督而做，心里感恩</a:t>
            </a:r>
            <a:endParaRPr sz="6267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body" idx="1"/>
          </p:nvPr>
        </p:nvSpPr>
        <p:spPr>
          <a:xfrm>
            <a:off x="761967" y="1524333"/>
            <a:ext cx="10970000" cy="499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" sz="4800"/>
              <a:t>18 你们做妻子的，当顺服自己的丈夫，这</a:t>
            </a:r>
            <a:r>
              <a:rPr lang="en" sz="4800">
                <a:highlight>
                  <a:srgbClr val="F4CCCC"/>
                </a:highlight>
              </a:rPr>
              <a:t>在主里面是相宜的</a:t>
            </a:r>
            <a:r>
              <a:rPr lang="en" sz="4800"/>
              <a:t>。 </a:t>
            </a: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" sz="4800"/>
              <a:t>20 你们做儿女的，要凡事听从父母，因为这是</a:t>
            </a:r>
            <a:r>
              <a:rPr lang="en" sz="4800">
                <a:highlight>
                  <a:srgbClr val="F4CCCC"/>
                </a:highlight>
              </a:rPr>
              <a:t>主所喜悦的</a:t>
            </a:r>
            <a:r>
              <a:rPr lang="en" sz="4800"/>
              <a:t>。 </a:t>
            </a: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4800"/>
              <a:t>22 你们做仆人的，要凡事听从你们肉身的主人；总要</a:t>
            </a:r>
            <a:r>
              <a:rPr lang="en" sz="4800">
                <a:highlight>
                  <a:srgbClr val="F4CCCC"/>
                </a:highlight>
              </a:rPr>
              <a:t>存心诚实敬畏主</a:t>
            </a:r>
            <a:r>
              <a:rPr lang="en" sz="4800"/>
              <a:t>。</a:t>
            </a:r>
            <a:endParaRPr sz="4800"/>
          </a:p>
        </p:txBody>
      </p:sp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解经 - 重复的用词</a:t>
            </a:r>
            <a:endParaRPr sz="5227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body" idx="1"/>
          </p:nvPr>
        </p:nvSpPr>
        <p:spPr>
          <a:xfrm>
            <a:off x="848967" y="1524333"/>
            <a:ext cx="10882800" cy="446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" sz="4800"/>
              <a:t>23 无论做什么... 像是</a:t>
            </a:r>
            <a:r>
              <a:rPr lang="en" sz="4800">
                <a:highlight>
                  <a:srgbClr val="F4CCCC"/>
                </a:highlight>
              </a:rPr>
              <a:t>给主做的</a:t>
            </a: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" sz="4800"/>
              <a:t>24 因你们知道...</a:t>
            </a:r>
            <a:r>
              <a:rPr lang="en" sz="4800">
                <a:highlight>
                  <a:srgbClr val="F4CCCC"/>
                </a:highlight>
              </a:rPr>
              <a:t>所侍奉的乃是主基督</a:t>
            </a:r>
            <a:r>
              <a:rPr lang="en" sz="4800"/>
              <a:t>。 </a:t>
            </a:r>
            <a:endParaRPr sz="4800"/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" sz="4800"/>
              <a:t>25 …</a:t>
            </a:r>
            <a:r>
              <a:rPr lang="en" sz="4800">
                <a:highlight>
                  <a:srgbClr val="F4CCCC"/>
                </a:highlight>
              </a:rPr>
              <a:t>主并不偏待人。</a:t>
            </a:r>
            <a:endParaRPr sz="4800">
              <a:highlight>
                <a:srgbClr val="F4CCCC"/>
              </a:highlight>
            </a:endParaRPr>
          </a:p>
          <a:p>
            <a:pPr marL="0" indent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4800"/>
              <a:t>4:1你们做主人的，要公公平平地待仆人，因为知道你们也</a:t>
            </a:r>
            <a:r>
              <a:rPr lang="en" sz="4800">
                <a:highlight>
                  <a:srgbClr val="F4CCCC"/>
                </a:highlight>
              </a:rPr>
              <a:t>有一位主在天上</a:t>
            </a:r>
            <a:r>
              <a:rPr lang="en" sz="4800"/>
              <a:t>。</a:t>
            </a:r>
            <a:endParaRPr sz="4800"/>
          </a:p>
        </p:txBody>
      </p:sp>
      <p:sp>
        <p:nvSpPr>
          <p:cNvPr id="103" name="Google Shape;103;p20"/>
          <p:cNvSpPr txBox="1">
            <a:spLocks noGrp="1"/>
          </p:cNvSpPr>
          <p:nvPr>
            <p:ph type="title"/>
          </p:nvPr>
        </p:nvSpPr>
        <p:spPr>
          <a:xfrm>
            <a:off x="371167" y="5785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50000"/>
              </a:lnSpc>
              <a:buSzPts val="990"/>
            </a:pPr>
            <a:r>
              <a:rPr lang="en" sz="5227"/>
              <a:t>解经 - 重复的用词</a:t>
            </a:r>
            <a:endParaRPr sz="5227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ctrTitle"/>
          </p:nvPr>
        </p:nvSpPr>
        <p:spPr>
          <a:xfrm>
            <a:off x="3788800" y="1943199"/>
            <a:ext cx="4614400" cy="232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6267"/>
              <a:t>为基督而做</a:t>
            </a:r>
            <a:endParaRPr sz="6267"/>
          </a:p>
          <a:p>
            <a:pPr marL="609585" indent="-702716">
              <a:buSzPts val="4700"/>
              <a:buChar char="-"/>
            </a:pPr>
            <a:r>
              <a:rPr lang="en" sz="6267"/>
              <a:t>重复七次</a:t>
            </a:r>
            <a:endParaRPr sz="6267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Pine design</Template>
  <TotalTime>45927</TotalTime>
  <Words>495</Words>
  <Application>Microsoft Office PowerPoint</Application>
  <PresentationFormat>Widescreen</PresentationFormat>
  <Paragraphs>106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Economica</vt:lpstr>
      <vt:lpstr>Arial</vt:lpstr>
      <vt:lpstr>Calibri</vt:lpstr>
      <vt:lpstr>Open Sans</vt:lpstr>
      <vt:lpstr>Luxe</vt:lpstr>
      <vt:lpstr>基督徒生命的见证</vt:lpstr>
      <vt:lpstr>经文大纲</vt:lpstr>
      <vt:lpstr>无论做什么，是给主做的</vt:lpstr>
      <vt:lpstr>上下文 - 基督徒的生命</vt:lpstr>
      <vt:lpstr>上下文 - 基督徒的生命</vt:lpstr>
      <vt:lpstr>为基督而做，心里感恩</vt:lpstr>
      <vt:lpstr>解经 - 重复的用词</vt:lpstr>
      <vt:lpstr>解经 - 重复的用词</vt:lpstr>
      <vt:lpstr>为基督而做 重复七次</vt:lpstr>
      <vt:lpstr>应用场景 1 - 夫妻关系</vt:lpstr>
      <vt:lpstr>应用场景 1 - 夫妻关系</vt:lpstr>
      <vt:lpstr>应用场景 1 - 夫妻关系</vt:lpstr>
      <vt:lpstr>应用场景 1 - 夫妻关系</vt:lpstr>
      <vt:lpstr>应用场景 1 - 夫妻关系</vt:lpstr>
      <vt:lpstr>为基督而做 建立次序</vt:lpstr>
      <vt:lpstr>应用场景 1 - 夫妻关系</vt:lpstr>
      <vt:lpstr>应用场景 1 - 夫妻关系</vt:lpstr>
      <vt:lpstr>应用场景 1 - 夫妻关系</vt:lpstr>
      <vt:lpstr>为基督而做 服事妻子</vt:lpstr>
      <vt:lpstr>应用场景 2 - 亲子关系</vt:lpstr>
      <vt:lpstr>应用场景 1 - 夫妻关系</vt:lpstr>
      <vt:lpstr>为基督而做 听从父母</vt:lpstr>
      <vt:lpstr>应用场景 2 - 亲子关系</vt:lpstr>
      <vt:lpstr>应用场景 2 - 亲子关系</vt:lpstr>
      <vt:lpstr>为基督而做 教训真道</vt:lpstr>
      <vt:lpstr>应用场景 3 - 主仆关系</vt:lpstr>
      <vt:lpstr>应用场景 3 - 主仆关系</vt:lpstr>
      <vt:lpstr>为基督而做 存心敬畏</vt:lpstr>
      <vt:lpstr>应用场景 3 - 主仆关系</vt:lpstr>
      <vt:lpstr>应用场景 3 - 主仆关系</vt:lpstr>
      <vt:lpstr>为基督而做 公平公义</vt:lpstr>
      <vt:lpstr>总结</vt:lpstr>
      <vt:lpstr>无论做什么，是给主做的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杜克团契敬拜 DCCF Worship</dc:title>
  <dc:creator>z.boyang@outlook.com</dc:creator>
  <cp:lastModifiedBy>nc tccf</cp:lastModifiedBy>
  <cp:revision>3526</cp:revision>
  <dcterms:created xsi:type="dcterms:W3CDTF">2018-07-27T21:13:16Z</dcterms:created>
  <dcterms:modified xsi:type="dcterms:W3CDTF">2026-07-13T17:50:58Z</dcterms:modified>
</cp:coreProperties>
</file>