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0"/>
  </p:notesMasterIdLst>
  <p:sldIdLst>
    <p:sldId id="964" r:id="rId3"/>
    <p:sldId id="967" r:id="rId4"/>
    <p:sldId id="1027" r:id="rId5"/>
    <p:sldId id="283" r:id="rId6"/>
    <p:sldId id="465" r:id="rId7"/>
    <p:sldId id="466" r:id="rId8"/>
    <p:sldId id="471" r:id="rId9"/>
    <p:sldId id="467" r:id="rId10"/>
    <p:sldId id="396" r:id="rId11"/>
    <p:sldId id="507" r:id="rId12"/>
    <p:sldId id="398" r:id="rId13"/>
    <p:sldId id="476" r:id="rId14"/>
    <p:sldId id="468" r:id="rId15"/>
    <p:sldId id="397" r:id="rId16"/>
    <p:sldId id="508" r:id="rId17"/>
    <p:sldId id="402" r:id="rId18"/>
    <p:sldId id="480" r:id="rId19"/>
    <p:sldId id="412" r:id="rId20"/>
    <p:sldId id="472" r:id="rId21"/>
    <p:sldId id="400" r:id="rId22"/>
    <p:sldId id="490" r:id="rId23"/>
    <p:sldId id="489" r:id="rId24"/>
    <p:sldId id="473" r:id="rId25"/>
    <p:sldId id="452" r:id="rId26"/>
    <p:sldId id="453" r:id="rId27"/>
    <p:sldId id="514" r:id="rId28"/>
    <p:sldId id="5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6"/>
    <p:restoredTop sz="94053"/>
  </p:normalViewPr>
  <p:slideViewPr>
    <p:cSldViewPr snapToGrid="0">
      <p:cViewPr varScale="1">
        <p:scale>
          <a:sx n="59" d="100"/>
          <a:sy n="59" d="100"/>
        </p:scale>
        <p:origin x="91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ECC6-3940-1B44-8832-A0314838E719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4EF21-7C78-7E4D-9BC9-1DD0689D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AC3E-66D6-4D19-50C8-109E190F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5087D-6F00-BE56-9683-A372E632F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079D6-93B4-7122-7396-54864851F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0144-BD0F-E715-573A-727DEB59D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4EF21-7C78-7E4D-9BC9-1DD0689D41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C1FA8-6C35-0A95-60C5-B61E2D94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09E0B-82AA-C323-F2D4-41E7963DC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B822F-74F3-7749-AD93-2EB2EDB4F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188F9-8407-5EF5-DC6E-2C1C02C22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4EF21-7C78-7E4D-9BC9-1DD0689D4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79AA2-C40F-6296-11C6-C1A63508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04843-300A-A48A-1D8F-EAE050115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1F269-C729-1E14-D26E-0FE9051E5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FA5EF-1833-D818-A376-86C6E3D06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4EF21-7C78-7E4D-9BC9-1DD0689D4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6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6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80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2BDFC-7342-049E-BB72-13B3E0A12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AFF46-EA50-B10D-F3D8-769E891E5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C1192-95C1-BAF7-B0D1-DD438B43B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54E0F-C386-F347-8AA7-ADE0B3BFBB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55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EE81F-469D-22AA-4920-D5D72C0C7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4F7A0-4BE7-5F98-585E-D6083EF3F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2F5E9-0BA3-D13D-CD81-F9CE538D8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174D-F1CD-DD49-AB4B-4589C91947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1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50A17-8C7E-D384-A87E-D78BD9F82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DEB88D-D470-65F1-46BE-B22E6F32E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096EF-5702-0C34-7734-B85931F9E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B46A2-D395-9440-BA6F-7515889B14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195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EDBE4-26C5-BAE4-91F6-159AEEAA3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6D38D-7482-1FDD-06C5-B7B6AE7CD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1D557-8456-5C01-5F73-99CF48E3D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3F2C4-23ED-3A44-89E8-AAC19A7CA2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240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70DF04-380F-BEBB-7915-BB0C61D10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FA5D07-E723-5175-3ED6-55EA5BB8E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98F623-C72C-90BF-4FEC-0EEB3A4C8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81223-E9D5-A447-BCBD-3D5D8DD3D0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188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4E160F-1883-5706-6C46-09EB6F878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1AB2C8-C717-F440-E16B-35C0816FA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841333-B773-CECC-34AD-064403E13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8DFAE-490F-344A-B8AF-3DC2510BB3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254DF2-CC33-E24F-C8F9-C6017A397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4D0927-71EA-26E6-1F10-B1B2FA37C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880D51-44D8-1BD8-F292-37BE0562E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D3359-EB8F-F542-8997-D4DE45B7A6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46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27DD3-FBE6-4627-9975-5581E29D5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E1BCF-6AC5-8BB0-669B-1999A8116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20C27-FD46-D100-40A2-912565517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3516A-A26D-8345-9AA7-7C75B4C41D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46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04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4A204-C2EB-8571-46B1-D08756501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AE2CEB-B65D-9BD0-8E61-B844BFA3F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6A4DB-20ED-2FD1-493E-D8388930F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4618B-DA81-C449-9E89-7225683B05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138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59B59-8A99-7019-1A6A-9732CB488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CF93F9-606A-8D91-DE73-4035966A8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A219C-BE33-546C-C52E-42BE75D49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12C06-D075-2F40-8FFF-15B6169BA4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504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45A1C0-E780-9A82-8929-B66BE14EF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B9B43-B58C-C3A0-1BFB-BA760148C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BEF579-77C1-916C-2E46-440C35A6E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AA0C0-4831-2A4F-BA07-2F82A93A03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15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57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37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11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8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38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03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980F-366E-4FE2-A027-FAC9AB4C789E}" type="datetimeFigureOut">
              <a:rPr lang="zh-TW" altLang="en-US" smtClean="0"/>
              <a:t>2026/7/5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8EE1-72E6-4991-BF23-B67B9EC417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6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3693D7-C22D-C3A9-D1F6-99511B580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44A45D-835E-7CDF-486C-FFF4A9298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08B2B536-08E1-BD39-9366-CE6C4595A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671EB89C-17CF-3C19-DEA6-4BEA665D9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BCB7EEA0-AACA-824E-F814-9911C2A56B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fld id="{467EB5FD-724A-114F-9C60-A2BF9DA4FB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6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886AD-0462-2EF2-7FAE-4417E9BC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F6EAC-0292-1EB4-456E-6C12F234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698A86-A37E-3AF0-1056-DB9890E9EAF3}"/>
              </a:ext>
            </a:extLst>
          </p:cNvPr>
          <p:cNvSpPr txBox="1"/>
          <p:nvPr/>
        </p:nvSpPr>
        <p:spPr>
          <a:xfrm>
            <a:off x="1306286" y="774915"/>
            <a:ext cx="9350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神作工的方法：</a:t>
            </a:r>
            <a:endParaRPr lang="en-US" altLang="zh-TW" sz="7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真知道 </a:t>
            </a:r>
            <a:r>
              <a:rPr lang="en-US" altLang="zh-TW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- 2. </a:t>
            </a:r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內容</a:t>
            </a:r>
            <a:r>
              <a:rPr lang="zh-CN" altLang="en-US" sz="72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60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54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TW" altLang="en-US" sz="5400" dirty="0">
                <a:latin typeface="SimSun" panose="02010600030101010101" pitchFamily="2" charset="-122"/>
                <a:ea typeface="SimSun" panose="02010600030101010101" pitchFamily="2" charset="-122"/>
              </a:rPr>
              <a:t>弗</a:t>
            </a:r>
            <a:r>
              <a:rPr lang="en-US" altLang="zh-TW" sz="5400" dirty="0">
                <a:latin typeface="SimSun" panose="02010600030101010101" pitchFamily="2" charset="-122"/>
                <a:ea typeface="SimSun" panose="02010600030101010101" pitchFamily="2" charset="-122"/>
              </a:rPr>
              <a:t>1:17-21</a:t>
            </a:r>
            <a:r>
              <a:rPr lang="zh-CN" altLang="en-US" sz="54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TW" sz="54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6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31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9F70728-5B35-3603-950F-3897F74A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913"/>
            <a:ext cx="11449050" cy="561975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真知道他的效果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664809C-66F7-F73A-72B3-A258D1BD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233150" cy="5543550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弗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1:17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求我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們主耶穌基督的　神、榮耀的父、將那賜人智慧和啟示的靈、賞給你們、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使你們真知道他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</a:p>
          <a:p>
            <a:pPr marL="354013" indent="-354013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回應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全知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全在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神理解我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我要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神坦誠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我無法欺騙神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瞞過神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躲</a:t>
            </a:r>
            <a:r>
              <a:rPr lang="zh-TW" altLang="en-US" b="1" i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神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公義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公平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聖潔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犯罪必有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後果;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我敬畏神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</a:t>
            </a:r>
            <a:r>
              <a:rPr lang="en-US" altLang="zh-TW">
                <a:cs typeface="Times New Roman" panose="02020603050405020304" pitchFamily="18" charset="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不敢放縱自己去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犯罪 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慈愛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神同情我的處境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;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我從不懷疑神的善意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恩典與憐憫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神不會離棄我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;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我總能回到神身邊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信實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守約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不變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我可以依靠神的應許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FD0C9DB-3F9C-A187-12F0-4597F358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88913"/>
            <a:ext cx="1152207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苦難與真知道他</a:t>
            </a:r>
            <a:r>
              <a:rPr lang="en-US" altLang="zh-TW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真知道他幫助人面對苦難</a:t>
            </a:r>
            <a:br>
              <a:rPr lang="en-US" altLang="zh-TW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80008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057ED66-BD94-D641-A92D-3FF916C7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08050"/>
            <a:ext cx="11522075" cy="5616575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5:4 …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喜悅惡事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的神．惡人不能與你同居。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 8…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求你因我的仇敵、憑你的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公義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、引領我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…12  …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你必賜福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與義人．耶和華阿、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你必用恩惠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如同盾牌四面護衛他。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62: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惟獨他是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我的磐石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我的拯救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．他是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我的高臺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．我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必不動搖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 …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我都聽見、就是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能力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都屬乎神。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主阿、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慈愛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也是屬乎你．因為你照著各人所行的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報應他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  <a:defRPr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衛逃避他兒子押沙龍追殺的時候作的詩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不喜悅惡事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公義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能力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慈愛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報應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不喜悅惡事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公義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報應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不義永遠不會獲勝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必有代價</a:t>
            </a:r>
            <a:endParaRPr lang="en-US" altLang="zh-TW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能力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神能隨意改變現狀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慈愛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所經歷的都是出於神的愛</a:t>
            </a:r>
            <a:endParaRPr lang="en-US" altLang="zh-TW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必賜福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用恩惠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必不動搖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坦然無懼面對苦難的日子</a:t>
            </a:r>
            <a:endParaRPr lang="en-US" altLang="zh-CN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defRPr/>
            </a:pP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zh-TW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B812EE1-40B7-0FC0-4C67-12B3E0C1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88913"/>
            <a:ext cx="1152207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苦難與真知道他</a:t>
            </a:r>
            <a:r>
              <a:rPr lang="en-US" altLang="zh-TW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苦難幫助人進入真知道他</a:t>
            </a:r>
            <a:br>
              <a:rPr lang="en-US" altLang="zh-TW" sz="3600" b="1">
                <a:solidFill>
                  <a:srgbClr val="80008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80008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AE23EC5-24AC-8146-367E-57A4DDB8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836613"/>
            <a:ext cx="11522075" cy="5545137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伯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1:21  </a:t>
            </a:r>
            <a:r>
              <a:rPr lang="en-US" altLang="zh-TW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約伯</a:t>
            </a:r>
            <a:r>
              <a:rPr lang="en-US" altLang="zh-TW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說、我赤身出於母胎、也必赤身歸回．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賞賜的是耶和華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收取的也是耶和華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。耶和華的名是應當稱頌的。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伯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2:10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約伯卻對他</a:t>
            </a:r>
            <a:r>
              <a:rPr lang="en-US" altLang="zh-TW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的妻子</a:t>
            </a:r>
            <a:r>
              <a:rPr lang="en-US" altLang="zh-TW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說、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難道我們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　神手裡得福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不也受禍麼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。在這一切的事上、約伯並不以口犯罪。</a:t>
            </a:r>
            <a:endParaRPr lang="en-US" altLang="zh-CN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伯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42:5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我從前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風聞有你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、現在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親眼看見你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CN" altLang="en-US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在苦難中的約伯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賞賜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收取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得福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受禍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有主權的神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經歷過苦難的約伯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從風聞神到眼見神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進入真知道神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人是在艱難的日子裡</a:t>
            </a:r>
            <a:r>
              <a:rPr lang="zh-CN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真知道神的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BAF197E-014A-280D-080F-990EAB32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7875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的內容</a:t>
            </a:r>
            <a:endParaRPr lang="en-US" altLang="en-US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92872EB-0F9D-FF2C-D3CD-F96BFC29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513"/>
            <a:ext cx="10972800" cy="5073650"/>
          </a:xfrm>
        </p:spPr>
        <p:txBody>
          <a:bodyPr/>
          <a:lstStyle/>
          <a:p>
            <a:pPr algn="ctr">
              <a:lnSpc>
                <a:spcPts val="3700"/>
              </a:lnSpc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他的呼召的盼望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他的基業的榮耀的豐盛</a:t>
            </a:r>
            <a:endParaRPr lang="en-US" altLang="zh-TW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他給</a:t>
            </a:r>
            <a:r>
              <a:rPr lang="zh-TW" altLang="zh-TW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的能力的浩大</a:t>
            </a:r>
            <a:endParaRPr lang="en-US" altLang="en-US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3081691-E271-75F4-71ED-BE03E418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913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C17ED59-02E9-8D03-944A-BD34FA65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08050"/>
            <a:ext cx="11376025" cy="5616575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弗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1:18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並且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照明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你們心中的眼睛、使你們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恩召有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指望．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在聖徒中得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基業、有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豐盛的榮耀．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向我們這信的人所顯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能力、是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浩大、</a:t>
            </a:r>
            <a:endParaRPr lang="zh-CN" altLang="en-US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</a:pP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知道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(eido; i’-do) </a:t>
            </a: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祂的 </a:t>
            </a: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完整地知道從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神所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延伸出來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事物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包括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神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已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做成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在進行中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將來要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做成的事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祂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”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祂的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的基礎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祂的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”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祂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的彰顯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“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何等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的知道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何等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what is</a:t>
            </a:r>
            <a:r>
              <a:rPr lang="zh-TW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什麼是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[KJV]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kumimoji="0" lang="zh-CN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超越理性所能完全</a:t>
            </a:r>
            <a:r>
              <a:rPr kumimoji="0"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領會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kumimoji="0"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言語所能表達</a:t>
            </a:r>
            <a:r>
              <a:rPr kumimoji="0"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kumimoji="0"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要透過聖靈的照明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用裏面的眼睛去領會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從經歷去体會</a:t>
            </a:r>
            <a:endParaRPr kumimoji="0"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endParaRPr lang="en-US" altLang="zh-TW" b="1" i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6BDFA899-3136-82B8-5D4E-6F62DC425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782763"/>
            <a:ext cx="676592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>
            <a:extLst>
              <a:ext uri="{FF2B5EF4-FFF2-40B4-BE49-F238E27FC236}">
                <a16:creationId xmlns:a16="http://schemas.microsoft.com/office/drawing/2014/main" id="{ADBD109D-BC29-6344-D614-7CEC88DE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0"/>
            <a:ext cx="479425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3">
            <a:extLst>
              <a:ext uri="{FF2B5EF4-FFF2-40B4-BE49-F238E27FC236}">
                <a16:creationId xmlns:a16="http://schemas.microsoft.com/office/drawing/2014/main" id="{DF055A2F-46FC-081D-43FF-E07AF762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74638"/>
            <a:ext cx="6480175" cy="1143000"/>
          </a:xfrm>
        </p:spPr>
        <p:txBody>
          <a:bodyPr/>
          <a:lstStyle/>
          <a:p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“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何等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endParaRPr lang="en-US" altLang="en-US" sz="36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BE30B1-7CF0-B5E7-BB83-CC7FE2BD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7663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知道的三個內容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1.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他的呼召的指望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118F730-27ED-83CE-CB34-9147E19B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81075"/>
            <a:ext cx="11376025" cy="5400675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1:18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並且照明你們心中的眼睛、使你們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知道他的恩召有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指望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知道他的恩召有何等指望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know what is the hope of his calling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知道他的呼召的指望是什麼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], 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”,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重點在於神對祂的子民的呼召和呼召的指望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 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不是根據人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不是人的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功勞賺來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乃是根據神的恩典與主導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呼召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信徒有未完成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任務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尚未達到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境界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指望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任務完成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達到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境界帶出值得期待的結果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D79DD5E-28D3-6DE9-72A9-892D9AC8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913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神給信徒的有指望的呼召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9E2737C-4FEA-3E51-2C2C-F866B52D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836613"/>
            <a:ext cx="11376025" cy="5543550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彼後</a:t>
            </a:r>
            <a:r>
              <a:rPr lang="en-US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1:3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我們認識那用自己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美德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召我們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的主．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through the knowledge of him that hath </a:t>
            </a:r>
            <a:r>
              <a:rPr lang="en-US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called us to glory and virtue </a:t>
            </a:r>
            <a:r>
              <a:rPr 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藉著認識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就是那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已呼召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到榮耀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德行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[KJV]</a:t>
            </a:r>
            <a:endParaRPr lang="zh-TW" altLang="en-US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的呼召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神從信徒得榮耀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分享耶穌的榮耀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權柄</a:t>
            </a:r>
            <a:r>
              <a:rPr lang="en-US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</a:t>
            </a:r>
            <a:r>
              <a:rPr lang="en-US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力,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主宰權</a:t>
            </a:r>
            <a:r>
              <a:rPr lang="en-US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審判權</a:t>
            </a:r>
            <a:r>
              <a:rPr lang="en-US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…)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1:12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的榮耀從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得著稱讚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1:5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得兒子的名分</a:t>
            </a:r>
            <a:endParaRPr lang="en-US" altLang="en-US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聖潔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的呼召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到德行去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追求聖潔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成聖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1:4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成為聖潔無有瑕疵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指望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在地上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追求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聖潔直到在永世裡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完全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C72B9DC-A1FA-B95E-8B4B-BC9A8054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74638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活在指望中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A163202-0BF1-44CF-99A5-4465FD9D2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52513"/>
            <a:ext cx="11376025" cy="5329237"/>
          </a:xfrm>
        </p:spPr>
        <p:txBody>
          <a:bodyPr/>
          <a:lstStyle/>
          <a:p>
            <a:pPr marL="347663" indent="-34766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lang="en-US" altLang="zh-CN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3:13  …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我只有一件事、就是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忘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背後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努力面前的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  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向著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標竿直跑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、要得　神在基督耶穌裡從上面召我來得的獎賞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4:18  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原來我們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不是顧念所見的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、乃是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顧念所不見的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．因為所見的是暫時的、所不見的是永遠的。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ts val="1200"/>
              </a:spcBef>
              <a:defRPr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過將來的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指望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看現在的生活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忘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背後 </a:t>
            </a:r>
            <a:r>
              <a:rPr lang="en-US" altLang="zh-CN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不沉緬在過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en-US" altLang="zh-CN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不害怕過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</a:t>
            </a:r>
            <a:endParaRPr lang="en-US" altLang="zh-CN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努力面前向著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標竿直跑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不沉醉在現在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不逃避現在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不是顧念所見的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脫離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的事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物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顧念所不見的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愛慕屬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</a:t>
            </a:r>
            <a:r>
              <a:rPr lang="zh-CN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的事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物</a:t>
            </a:r>
            <a:endParaRPr lang="zh-CN" altLang="en-US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DD925A2-D640-F155-C240-3C172263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7875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的內容</a:t>
            </a:r>
            <a:endParaRPr lang="en-US" altLang="en-US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CC408A8-41FF-FBE5-F794-541C58D1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513"/>
            <a:ext cx="10972800" cy="5073650"/>
          </a:xfrm>
        </p:spPr>
        <p:txBody>
          <a:bodyPr/>
          <a:lstStyle/>
          <a:p>
            <a:pPr algn="ctr">
              <a:lnSpc>
                <a:spcPts val="3700"/>
              </a:lnSpc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他的呼召的盼望</a:t>
            </a:r>
            <a:endParaRPr lang="en-US" altLang="zh-TW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他的基業的榮耀的豐盛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他給</a:t>
            </a:r>
            <a:r>
              <a:rPr lang="zh-TW" altLang="zh-TW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的能力的浩大</a:t>
            </a:r>
            <a:endParaRPr lang="en-US" altLang="en-US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CD20-4065-9512-C59C-BE566AAA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1AE31-CB26-BB4C-931C-4B911D7E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D4620-0CE8-B5BC-B081-7E1EE9FEB4A4}"/>
              </a:ext>
            </a:extLst>
          </p:cNvPr>
          <p:cNvSpPr txBox="1"/>
          <p:nvPr/>
        </p:nvSpPr>
        <p:spPr>
          <a:xfrm>
            <a:off x="329183" y="241300"/>
            <a:ext cx="1126540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17 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主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穌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督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榮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耀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父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將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那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賜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慧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啟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靈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賞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給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使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真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知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道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</a:t>
            </a:r>
            <a:r>
              <a:rPr lang="en-US" sz="40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18 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並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且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照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明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心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中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眼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睛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使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知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道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恩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召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何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指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望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聖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徒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中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得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業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何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豐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盛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榮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耀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；</a:t>
            </a:r>
            <a:r>
              <a:rPr lang="en-US" sz="40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19 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並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知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道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們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這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信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所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顯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能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力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何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浩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</a:t>
            </a: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（弗 </a:t>
            </a:r>
            <a:r>
              <a:rPr lang="en-US" alt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1:17-19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zh-TW" alt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65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88F0E0D-14DA-593A-2CFC-A6A9C58B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913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知道的三個內容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他的基業的榮耀的豐盛</a:t>
            </a:r>
            <a:b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8D29F6D-2DCA-0A7C-1FB0-3196ACEC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81075"/>
            <a:ext cx="11376025" cy="5472113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CN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1:18  …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CN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聖徒中得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的基業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豐盛的榮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</a:t>
            </a:r>
            <a:r>
              <a:rPr lang="zh-CN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</a:t>
            </a:r>
            <a:endParaRPr lang="en-US" altLang="zh-CN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1:11  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也在他裡面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得了基業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〔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得或作成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〕…</a:t>
            </a:r>
            <a:endParaRPr lang="zh-CN" altLang="en-US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  <a:defRPr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1:18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riches of the glory of his inheritance in the saints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在聖徒中他的基業的榮耀的豐盛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他的基業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歸屬於神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神得基業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聖徒成了神的基業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同中譯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他的基業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從神來的基業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聖徒從神得到基業</a:t>
            </a:r>
            <a:endParaRPr lang="en-US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呼應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1:11 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信徒得了基業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也成了基業</a:t>
            </a:r>
            <a:endParaRPr lang="zh-CN" altLang="en-US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基業有豐盛的榮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基業的榮耀的豐盛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基業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inheritance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繼承品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可以享用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滿足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值得誇耀的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得了基業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人從神得到了享用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滿足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可以誇耀的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成了基業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人成為神的享用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滿足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可以誇耀的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1B02C6C-668B-3172-A777-9C34D63E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913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信徒得了有豐盛的榮耀的基業</a:t>
            </a:r>
            <a:b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3C6FEA2-D915-5440-2CD3-23E7FDAD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08050"/>
            <a:ext cx="11376025" cy="5472113"/>
          </a:xfrm>
        </p:spPr>
        <p:txBody>
          <a:bodyPr/>
          <a:lstStyle/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1:7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蒙救贖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、過犯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得以赦免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1:4 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使我們在他面前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成為聖潔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無有瑕疵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．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1:5 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兒子的名分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1:12  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我們這首先在基督裡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有盼望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1:9 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叫我們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知道他旨意的奧秘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1:13 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受了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為印記．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  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得基業的憑據、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得了基業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人從神得到了可以享用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滿足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誇耀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視為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得兒子的名分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有盼望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可以知道神的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心思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有聖靈的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….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關鍵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意識到基業的存在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及其內容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按此而活和與神互動</a:t>
            </a:r>
            <a:endParaRPr lang="en-US" altLang="zh-TW" b="1" i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A6ABFFE-328A-E481-B32D-6F4F55F8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913"/>
            <a:ext cx="11376025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信徒成為神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有豐盛的榮耀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的基業</a:t>
            </a:r>
            <a:b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D1B2025-06C3-329C-E2E9-E458A290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09638"/>
            <a:ext cx="11376025" cy="5472112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CN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1:18  …</a:t>
            </a:r>
            <a:r>
              <a:rPr lang="zh-CN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聖徒中得的基業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、有何等豐盛的榮</a:t>
            </a:r>
            <a:r>
              <a:rPr lang="zh-CN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耀．</a:t>
            </a:r>
            <a:endParaRPr lang="en-US" altLang="zh-CN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1:5 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兒子的名分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endParaRPr lang="zh-CN" altLang="en-US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ts val="120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成了基業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人成為神可以享用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滿足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誇耀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信徒成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了聖徒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成了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分別出來歸給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單單屬於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endParaRPr lang="en-US" altLang="zh-TW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兒子的名分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有血緣和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名分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關係</a:t>
            </a:r>
            <a:endParaRPr lang="en-US" altLang="zh-TW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從屬於魔鬼到屬於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從與神隔絕到與神有分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神就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抬舉信徒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為榮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寶貝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負責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endParaRPr lang="en-US" altLang="zh-TW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聖徒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saints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複數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每個信徒都可以成為神的基業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活在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有豐盛的榮耀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的基業中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感恩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珍惜自己的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身分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有自尊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D389D4D-689B-3A80-6ED1-267D5AD7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7875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的內容</a:t>
            </a:r>
            <a:endParaRPr lang="en-US" altLang="en-US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F400520-1A62-4B7A-1CC0-F61A00A4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513"/>
            <a:ext cx="10972800" cy="5073650"/>
          </a:xfrm>
        </p:spPr>
        <p:txBody>
          <a:bodyPr/>
          <a:lstStyle/>
          <a:p>
            <a:pPr algn="ctr">
              <a:lnSpc>
                <a:spcPts val="3700"/>
              </a:lnSpc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他的呼召的盼望</a:t>
            </a:r>
            <a:endParaRPr lang="en-US" altLang="zh-TW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他的基業的榮耀的豐盛</a:t>
            </a:r>
            <a:endParaRPr lang="en-US" altLang="zh-TW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他給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的能力的浩大</a:t>
            </a:r>
            <a:endParaRPr lang="en-US" altLang="en-US" b="1" i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707300D-C4C0-8BA7-6AB2-C6B73309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11376025" cy="633413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知道的三個內容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3.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他給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的能力的浩大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BA6BFDA-A159-F83D-1750-082FE200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52513"/>
            <a:ext cx="11376025" cy="5400675"/>
          </a:xfrm>
        </p:spPr>
        <p:txBody>
          <a:bodyPr/>
          <a:lstStyle/>
          <a:p>
            <a:pPr marL="357188" indent="-3571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1:19 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並知道他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向我們這信的人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顯的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能力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何等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浩大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20  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在基督身上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所運行的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大能大力、使他從死裡復活、叫他在天上坐在自己的右邊、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357188" indent="-357188">
              <a:lnSpc>
                <a:spcPts val="3700"/>
              </a:lnSpc>
              <a:spcBef>
                <a:spcPts val="120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向我們顯的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us</a:t>
            </a:r>
            <a:r>
              <a:rPr lang="zh-TW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為我們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給我們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[NIV] 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僅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是顯示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示範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給人看看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可以支取的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這信的人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只限於眾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>
              <a:lnSpc>
                <a:spcPts val="37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浩大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incomparably great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無可比擬的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 </a:t>
            </a:r>
            <a:r>
              <a:rPr lang="en-US" altLang="zh-TW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[NIV]</a:t>
            </a:r>
            <a:r>
              <a:rPr lang="zh-TW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>
              <a:lnSpc>
                <a:spcPts val="37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就是照在基督身上所運行的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不僅是相似的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是基督得什麼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眾信徒也可以得什麼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CF3D31D-61BB-7452-C509-64005961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74638"/>
            <a:ext cx="11449050" cy="633412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基督身上所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行的大能大力</a:t>
            </a:r>
            <a:b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33DA431-BB18-1B81-075F-417AC2D2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052513"/>
            <a:ext cx="11449050" cy="5400675"/>
          </a:xfrm>
        </p:spPr>
        <p:txBody>
          <a:bodyPr/>
          <a:lstStyle/>
          <a:p>
            <a:pPr marL="357188" indent="-3571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CN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1:20  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就是照他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在基督身上、所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運行的大能大力、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CN" altLang="en-US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使他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從死裡復活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CN" altLang="en-US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叫他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en-US" altLang="zh-CN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在天上坐在自己的右邊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  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遠超過一切執政的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、掌權的、有能的、主治的、和一切有名的．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不但是今世的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連來世的也都超過了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使他從死裡復活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勝過死亡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敗壞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罪的權勢與轄制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叫他坐在自己的右邊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一同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掌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的位置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顯出權柄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遠超過一切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不但是今世的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超過一切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的權柄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權柄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超越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空的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柄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父使他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父叫他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不以自己與神同等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按父的意思去得的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柄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是按次序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柄的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柄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22E70DA-569D-9112-4494-03AB2BA6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11376025" cy="633413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活在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神的能力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2C9901C-42C1-3292-0F10-B31F3240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08050"/>
            <a:ext cx="11376025" cy="5400675"/>
          </a:xfrm>
        </p:spPr>
        <p:txBody>
          <a:bodyPr/>
          <a:lstStyle/>
          <a:p>
            <a:pPr marL="357188" indent="-357188">
              <a:lnSpc>
                <a:spcPts val="37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提後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1:7 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　神賜給我們、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不是膽怯的心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乃是剛強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、仁愛、謹守的心。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不是膽怯的心乃是剛強的心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膽怯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fear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恐懼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剛強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power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能力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[KJV]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活出有能力應是常態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有能力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就無恐懼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180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17 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將那賜人智慧和啟示的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、賞給你們、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…18…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照明你們心中的眼睛、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使你們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…19 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他向我們這信的人所顯的能力、是何等浩大、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36550" indent="-336550">
              <a:lnSpc>
                <a:spcPts val="3700"/>
              </a:lnSpc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禱告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聖靈賜智慧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啟示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照明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立志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經驗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活出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有浩大的能力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生活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4922A250-7294-712F-634F-FD048066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47663"/>
            <a:ext cx="5256213" cy="633412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0"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endParaRPr lang="zh-CN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8A0BA806-3828-6D61-2A89-F83DB2EA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052513"/>
            <a:ext cx="5256213" cy="30988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神的屬性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CN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他的呼召的盼望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他的基業的榮耀的豐盛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他給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的能力的浩大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6628" name="Picture 7" descr="http://blog.boyet.com/blog/files/media/image/Windows-Live-Writer/Stability-in-Insertion-Sort_11392/BridgeHand_3.jpg">
            <a:extLst>
              <a:ext uri="{FF2B5EF4-FFF2-40B4-BE49-F238E27FC236}">
                <a16:creationId xmlns:a16="http://schemas.microsoft.com/office/drawing/2014/main" id="{14B68CCB-0A52-FC50-10EC-64642B13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027113"/>
            <a:ext cx="47386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>
            <a:extLst>
              <a:ext uri="{FF2B5EF4-FFF2-40B4-BE49-F238E27FC236}">
                <a16:creationId xmlns:a16="http://schemas.microsoft.com/office/drawing/2014/main" id="{04D155F7-0A56-08FC-906A-8312ABCB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727575"/>
            <a:ext cx="9491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不是你手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裡拿著什麼牌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而是你如何打手裡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kumimoji="1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真知道”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</a:t>
            </a:r>
            <a:r>
              <a:rPr kumimoji="1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在”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kumimoji="1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就是贏家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30" name="TextBox 2">
            <a:extLst>
              <a:ext uri="{FF2B5EF4-FFF2-40B4-BE49-F238E27FC236}">
                <a16:creationId xmlns:a16="http://schemas.microsoft.com/office/drawing/2014/main" id="{06F99F11-38D1-76FA-E9FB-BD60D3C2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795963"/>
            <a:ext cx="10283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36550" marR="0" lvl="0" indent="-3365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12:48 …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多給誰、就向誰多取．多託誰、就向誰多要。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31" name="TextBox 3">
            <a:extLst>
              <a:ext uri="{FF2B5EF4-FFF2-40B4-BE49-F238E27FC236}">
                <a16:creationId xmlns:a16="http://schemas.microsoft.com/office/drawing/2014/main" id="{FD8B7D72-DCEC-CED1-5827-445A098A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333375"/>
            <a:ext cx="473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誰才是人生的贏家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A0B18-4966-1886-31D3-4CAA84D1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F258A-138B-D78E-0A61-10B05EFA3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882" y="0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6A192B-FEC3-47FC-58EA-A1C9D883D4C8}"/>
              </a:ext>
            </a:extLst>
          </p:cNvPr>
          <p:cNvSpPr txBox="1"/>
          <p:nvPr/>
        </p:nvSpPr>
        <p:spPr>
          <a:xfrm>
            <a:off x="353568" y="203200"/>
            <a:ext cx="11106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20 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就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照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基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督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身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所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運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行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能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力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使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從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死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裡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復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活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叫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天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坐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自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己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右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邊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</a:t>
            </a:r>
            <a:r>
              <a:rPr lang="en-US" sz="40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21 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遠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超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過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一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切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執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政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、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掌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權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、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能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、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主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治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一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切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名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；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不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但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今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世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，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連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來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世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也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都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超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過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了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。</a:t>
            </a: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（弗 </a:t>
            </a:r>
            <a:r>
              <a:rPr lang="en-US" alt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1: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en-US" alt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en-US" alt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zh-TW" alt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33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標題 2">
            <a:extLst>
              <a:ext uri="{FF2B5EF4-FFF2-40B4-BE49-F238E27FC236}">
                <a16:creationId xmlns:a16="http://schemas.microsoft.com/office/drawing/2014/main" id="{AA3181ED-782C-0099-7695-C3F2B9192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448175"/>
            <a:ext cx="4392612" cy="17891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北卡三角區</a:t>
            </a:r>
            <a:endParaRPr lang="en-US" altLang="zh-TW" sz="28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TW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華人基督教會</a:t>
            </a:r>
            <a:endParaRPr lang="en-US" altLang="zh-TW" sz="28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TW" sz="24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2026/07/05</a:t>
            </a:r>
            <a:endParaRPr lang="zh-TW" altLang="en-US" sz="24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標題 1">
            <a:extLst>
              <a:ext uri="{FF2B5EF4-FFF2-40B4-BE49-F238E27FC236}">
                <a16:creationId xmlns:a16="http://schemas.microsoft.com/office/drawing/2014/main" id="{6EA6DC69-B69B-9AB9-83EA-D971B23D517A}"/>
              </a:ext>
            </a:extLst>
          </p:cNvPr>
          <p:cNvSpPr txBox="1">
            <a:spLocks/>
          </p:cNvSpPr>
          <p:nvPr/>
        </p:nvSpPr>
        <p:spPr bwMode="auto">
          <a:xfrm>
            <a:off x="407988" y="620713"/>
            <a:ext cx="4392612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神作工的方法</a:t>
            </a:r>
            <a:r>
              <a:rPr kumimoji="1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kumimoji="1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 </a:t>
            </a:r>
            <a:r>
              <a:rPr kumimoji="1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2. </a:t>
            </a:r>
            <a:r>
              <a:rPr kumimoji="0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r>
              <a:rPr kumimoji="0" lang="en-US" altLang="zh-TW" sz="4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kumimoji="0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1:17 – 21 )</a:t>
            </a:r>
          </a:p>
        </p:txBody>
      </p:sp>
      <p:pic>
        <p:nvPicPr>
          <p:cNvPr id="3076" name="Picture 6" descr="http://bloximages.chicago2.vip.townnews.com/dailyinterlake.com/content/tncms/assets/v3/editorial/6/88/6885f212-08f8-11e2-a7c5-0019bb2963f4/5064dcb14b990.image.jpg">
            <a:extLst>
              <a:ext uri="{FF2B5EF4-FFF2-40B4-BE49-F238E27FC236}">
                <a16:creationId xmlns:a16="http://schemas.microsoft.com/office/drawing/2014/main" id="{734CA133-0D67-AC2B-767A-35888570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98425"/>
            <a:ext cx="4914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upload.wikimedia.org/wikipedia/commons/9/9d/Bridge_played_cards_after_game.jpg">
            <a:extLst>
              <a:ext uri="{FF2B5EF4-FFF2-40B4-BE49-F238E27FC236}">
                <a16:creationId xmlns:a16="http://schemas.microsoft.com/office/drawing/2014/main" id="{680BE831-C11E-5D80-32FF-74174321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989138"/>
            <a:ext cx="43989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c8.alamy.com/comp/F44Y9X/hereford-cathedral-school-pupils-playing-the-card-game-bridge-in-the-F44Y9X.jpg">
            <a:extLst>
              <a:ext uri="{FF2B5EF4-FFF2-40B4-BE49-F238E27FC236}">
                <a16:creationId xmlns:a16="http://schemas.microsoft.com/office/drawing/2014/main" id="{66EB8859-E6BD-8366-D44E-689B761D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581525"/>
            <a:ext cx="3730625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Box 1">
            <a:extLst>
              <a:ext uri="{FF2B5EF4-FFF2-40B4-BE49-F238E27FC236}">
                <a16:creationId xmlns:a16="http://schemas.microsoft.com/office/drawing/2014/main" id="{33417D46-E9F8-E9CE-425A-CB6A4132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5341938"/>
            <a:ext cx="25923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7663" marR="0" lvl="0" indent="-347663" algn="ctr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贏家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012495E6-4DF0-07FD-F81D-89A91825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5888"/>
            <a:ext cx="11233150" cy="720725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以弗所書簡介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E3249EC8-56EF-FDAC-6684-5A5D4F27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836613"/>
            <a:ext cx="11233150" cy="5616575"/>
          </a:xfrm>
        </p:spPr>
        <p:txBody>
          <a:bodyPr/>
          <a:lstStyle/>
          <a:p>
            <a:pPr>
              <a:lnSpc>
                <a:spcPts val="3800"/>
              </a:lnSpc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主題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基督裡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的教會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神有終極的目標和定意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有旣定的工作方法叫祂的定意得以成就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而教會就是神的工作的核心點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人是在與神同心同工去達成神的定意中得到生命的意義 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分段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b="1" dirty="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1-3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章 </a:t>
            </a: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– </a:t>
            </a:r>
            <a:r>
              <a:rPr lang="zh-TW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神的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定意與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作工的方法和原則</a:t>
            </a:r>
            <a:endParaRPr lang="en-US" altLang="zh-TW" b="1" i="1" dirty="0">
              <a:solidFill>
                <a:srgbClr val="0066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4-6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章 </a:t>
            </a:r>
            <a:r>
              <a:rPr lang="en-US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– </a:t>
            </a:r>
            <a:r>
              <a:rPr lang="zh-TW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生活上的操練成為配合</a:t>
            </a:r>
            <a:r>
              <a:rPr lang="zh-TW" altLang="zh-TW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</a:t>
            </a:r>
            <a:r>
              <a:rPr lang="zh-TW" altLang="en-US" b="1" i="1" dirty="0">
                <a:solidFill>
                  <a:srgbClr val="0066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的人 </a:t>
            </a:r>
            <a:endParaRPr lang="en-US" altLang="zh-TW" b="1" i="1" dirty="0">
              <a:solidFill>
                <a:srgbClr val="0066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第一章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整本書的提綱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zh-TW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800"/>
              </a:lnSpc>
              <a:spcBef>
                <a:spcPts val="0"/>
              </a:spcBef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>
              <a:lnSpc>
                <a:spcPts val="3800"/>
              </a:lnSpc>
              <a:spcBef>
                <a:spcPts val="0"/>
              </a:spcBef>
              <a:buFontTx/>
              <a:buNone/>
              <a:defRPr/>
            </a:pPr>
            <a:endParaRPr lang="zh-TW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>
              <a:lnSpc>
                <a:spcPts val="3800"/>
              </a:lnSpc>
              <a:spcBef>
                <a:spcPts val="0"/>
              </a:spcBef>
              <a:defRPr/>
            </a:pPr>
            <a:endParaRPr lang="zh-TW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>
              <a:lnSpc>
                <a:spcPts val="3800"/>
              </a:lnSpc>
              <a:spcBef>
                <a:spcPts val="0"/>
              </a:spcBef>
              <a:defRPr/>
            </a:pP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>
            <a:extLst>
              <a:ext uri="{FF2B5EF4-FFF2-40B4-BE49-F238E27FC236}">
                <a16:creationId xmlns:a16="http://schemas.microsoft.com/office/drawing/2014/main" id="{F8949636-9D7C-4C5B-5129-0001BFA1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88913"/>
            <a:ext cx="11304588" cy="63341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一點回顧</a:t>
            </a: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67CDB2CB-7DD0-F009-292A-F8957F0B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822325"/>
            <a:ext cx="11304587" cy="5472113"/>
          </a:xfrm>
        </p:spPr>
        <p:txBody>
          <a:bodyPr/>
          <a:lstStyle/>
          <a:p>
            <a:pPr>
              <a:lnSpc>
                <a:spcPts val="3800"/>
              </a:lnSpc>
              <a:spcBef>
                <a:spcPct val="0"/>
              </a:spcBef>
            </a:pP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活出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有意義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的人生的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有所本 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最終目標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神的定意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有所屬 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歸屬和效忠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身份和生活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的規範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有所是</a:t>
            </a:r>
            <a:r>
              <a:rPr kumimoji="0"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身份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有所作 </a:t>
            </a:r>
            <a:r>
              <a:rPr kumimoji="0"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</a:t>
            </a:r>
            <a:r>
              <a:rPr kumimoji="0"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8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神的定意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神要使祂的榮耀得著稱讚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神的所是與所作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在受造中得到該得的承認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尊重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接納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稱讚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800"/>
              </a:lnSpc>
              <a:spcBef>
                <a:spcPct val="0"/>
              </a:spcBef>
            </a:pP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神的方法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把人放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在基督裡去享用神的豐富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透過真知道把人留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把眾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的人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聚集在教會裡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把神更完整表明出來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8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在基督裡的意義和內容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真知道的意義和內容 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理解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立志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+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經驗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8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知道需要聖靈作工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需要禱告的人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可塑的人</a:t>
            </a:r>
            <a:endParaRPr lang="en-US" altLang="zh-TW" b="1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Bef>
                <a:spcPct val="0"/>
              </a:spcBef>
              <a:buFont typeface="Wingdings" pitchFamily="2" charset="2"/>
              <a:buChar char="Ø"/>
            </a:pPr>
            <a:endParaRPr kumimoji="0"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5436E5F-ADB8-B642-76FA-3184579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175"/>
            <a:ext cx="10972800" cy="850900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四個層次的知道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BFA3-482D-229A-75D2-B34C413C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981075"/>
            <a:ext cx="11304588" cy="5616575"/>
          </a:xfrm>
        </p:spPr>
        <p:txBody>
          <a:bodyPr/>
          <a:lstStyle/>
          <a:p>
            <a:pPr marL="347663" indent="-347663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箴言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2:6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因為，耶和華賜人智慧；知識和聰明都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由他口而出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347663" indent="-347663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1:20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神的永能和神性是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明明可知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347663" indent="-347663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1:17 …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賜人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的靈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真知道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他．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18 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並且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照明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你們心中的眼睛、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347663" indent="-347663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29:29 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隱祕的事</a:t>
            </a:r>
            <a:r>
              <a:rPr lang="zh-TW" altLang="en-US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是屬耶和華我們神的</a:t>
            </a:r>
            <a:r>
              <a:rPr lang="en-US" altLang="zh-TW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知識和聰明都由他口而出 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神是一切知道的來源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明明可知的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人憑著神賜的理性可以知道的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照明使知道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需要聖靈的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加持才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啟示使知道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神按著祂的時間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方法和計劃向人揭露出來的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隱祕的事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打算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讓人知道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36C83AA-9CF1-F823-33C2-6DD0D45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7875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CN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的內容</a:t>
            </a:r>
            <a:endParaRPr lang="en-US" altLang="en-US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5EDEBDC-B597-82C7-128D-4B6290F0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513"/>
            <a:ext cx="10972800" cy="5073650"/>
          </a:xfrm>
        </p:spPr>
        <p:txBody>
          <a:bodyPr/>
          <a:lstStyle/>
          <a:p>
            <a:pPr algn="ctr">
              <a:lnSpc>
                <a:spcPts val="3700"/>
              </a:lnSpc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真知道他的意義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苦難與真知道他之間的關係</a:t>
            </a:r>
            <a:endParaRPr lang="en-US" altLang="zh-CN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700"/>
              </a:lnSpc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知道他的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8F436D5-1BBE-653B-0E49-5BC50EB4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74638"/>
            <a:ext cx="11449050" cy="561975"/>
          </a:xfrm>
        </p:spPr>
        <p:txBody>
          <a:bodyPr/>
          <a:lstStyle/>
          <a:p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真知道他的意義</a:t>
            </a:r>
            <a:b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3600">
              <a:solidFill>
                <a:srgbClr val="660066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E76125D-3440-424D-DF58-860F4B431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08050"/>
            <a:ext cx="11449050" cy="5543550"/>
          </a:xfrm>
        </p:spPr>
        <p:txBody>
          <a:bodyPr/>
          <a:lstStyle/>
          <a:p>
            <a:pPr marL="354013" indent="-3540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弗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1:17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求我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們主耶穌基督的　神、榮耀的父、將那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賜人智慧和啟示的靈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、賞給你們、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使你們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真知道他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</a:p>
          <a:p>
            <a:pPr marL="354013" indent="-354013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神自己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不是神以外的事物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神的所是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神的屬性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attributes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b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有位格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(personality)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有自我意識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有理性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情感和意志的實體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廣大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偉大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屬靈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無限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全知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全在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永存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自有永有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自主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自足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不變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絕對的主權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…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美善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道德純潔性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聖潔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公義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公平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誠信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忠誠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守約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慈愛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恩典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憐憫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對人的善意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)…</a:t>
            </a: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賜人智慧和啟示的靈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認識神的唯一途徑 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4013" indent="-354013">
              <a:lnSpc>
                <a:spcPts val="3700"/>
              </a:lnSpc>
              <a:spcBef>
                <a:spcPct val="0"/>
              </a:spcBef>
            </a:pP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你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們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複數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每個人都可以認識神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不是特定少數人的特權</a:t>
            </a:r>
            <a:endParaRPr lang="en-US" altLang="zh-TW" b="1" i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65737</TotalTime>
  <Words>4097</Words>
  <Application>Microsoft Office PowerPoint</Application>
  <PresentationFormat>Widescreen</PresentationFormat>
  <Paragraphs>210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標楷體</vt:lpstr>
      <vt:lpstr>SimSun</vt:lpstr>
      <vt:lpstr>Aptos</vt:lpstr>
      <vt:lpstr>Arial</vt:lpstr>
      <vt:lpstr>Calibri</vt:lpstr>
      <vt:lpstr>Times New Roman</vt:lpstr>
      <vt:lpstr>Wingdings</vt:lpstr>
      <vt:lpstr>Office 佈景主題</vt:lpstr>
      <vt:lpstr>預設簡報設計</vt:lpstr>
      <vt:lpstr>PowerPoint Presentation</vt:lpstr>
      <vt:lpstr>PowerPoint Presentation</vt:lpstr>
      <vt:lpstr>PowerPoint Presentation</vt:lpstr>
      <vt:lpstr>PowerPoint Presentation</vt:lpstr>
      <vt:lpstr>以弗所書簡介</vt:lpstr>
      <vt:lpstr>一點回顧</vt:lpstr>
      <vt:lpstr>四個層次的知道</vt:lpstr>
      <vt:lpstr>真知道的內容</vt:lpstr>
      <vt:lpstr> 真知道他的意義 </vt:lpstr>
      <vt:lpstr> 真知道他的效果 </vt:lpstr>
      <vt:lpstr> 苦難與真知道他: 真知道他幫助人面對苦難 </vt:lpstr>
      <vt:lpstr> 苦難與真知道他: 苦難幫助人進入真知道他 </vt:lpstr>
      <vt:lpstr>真知道的內容</vt:lpstr>
      <vt:lpstr> 知道他的 </vt:lpstr>
      <vt:lpstr>“何等”</vt:lpstr>
      <vt:lpstr> 知道的三個內容: 1. 他的呼召的指望 </vt:lpstr>
      <vt:lpstr> 神給信徒的有指望的呼召 </vt:lpstr>
      <vt:lpstr> 活在指望中 </vt:lpstr>
      <vt:lpstr>真知道的內容</vt:lpstr>
      <vt:lpstr> 知道的三個內容: 2. 他的基業的榮耀的豐盛 </vt:lpstr>
      <vt:lpstr> 信徒得了有豐盛的榮耀的基業 </vt:lpstr>
      <vt:lpstr> 信徒成為神有豐盛的榮耀的基業 </vt:lpstr>
      <vt:lpstr>真知道的內容</vt:lpstr>
      <vt:lpstr> 知道的三個內容: 3. 他給信徒的能力的浩大 </vt:lpstr>
      <vt:lpstr> 基督身上所運行的大能大力 </vt:lpstr>
      <vt:lpstr> 活在神的能力中 </vt:lpstr>
      <vt:lpstr>真知道的內容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Christine</dc:creator>
  <cp:lastModifiedBy>nc tccf</cp:lastModifiedBy>
  <cp:revision>374</cp:revision>
  <dcterms:created xsi:type="dcterms:W3CDTF">2025-01-11T20:33:46Z</dcterms:created>
  <dcterms:modified xsi:type="dcterms:W3CDTF">2026-07-05T23:50:37Z</dcterms:modified>
</cp:coreProperties>
</file>