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notesMasterIdLst>
    <p:notesMasterId r:id="rId21"/>
  </p:notesMasterIdLst>
  <p:sldIdLst>
    <p:sldId id="120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7426F67-6C8C-48F2-892E-2FA7F0D64391}">
          <p14:sldIdLst>
            <p14:sldId id="1201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3214"/>
    <a:srgbClr val="00467A"/>
    <a:srgbClr val="481F67"/>
    <a:srgbClr val="A40000"/>
    <a:srgbClr val="753E33"/>
    <a:srgbClr val="223E42"/>
    <a:srgbClr val="745953"/>
    <a:srgbClr val="D8D9D1"/>
    <a:srgbClr val="3E737A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8" autoAdjust="0"/>
    <p:restoredTop sz="87619" autoAdjust="0"/>
  </p:normalViewPr>
  <p:slideViewPr>
    <p:cSldViewPr snapToGrid="0">
      <p:cViewPr varScale="1">
        <p:scale>
          <a:sx n="111" d="100"/>
          <a:sy n="111" d="100"/>
        </p:scale>
        <p:origin x="1208" y="2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62883-BF61-4236-BFF8-2FE3F6A5B1FB}" type="datetimeFigureOut">
              <a:rPr lang="en-US" smtClean="0"/>
              <a:t>6/14/26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5747F-E678-4574-8ED2-C9BA88CC8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02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ebdd6a1ced_0_2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ebdd6a1ced_0_2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ebdd6a1ced_0_2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ebdd6a1ced_0_2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664d1612821b524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2664d1612821b524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664d1612821b524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664d1612821b524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664d1612821b524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664d1612821b524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664d1612821b524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2664d1612821b524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664d1612821b524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2664d1612821b524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ebdd6a1ced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ebdd6a1ced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ebdd6a1ced_0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ebdd6a1ced_0_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ebdd6a1ced_0_2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3ebdd6a1ced_0_2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664d1612821b524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664d1612821b524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ebdd6a1ced_0_2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ebdd6a1ced_0_2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ebdd6a1ced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ebdd6a1ced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ebdd6a1ced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ebdd6a1ced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664d1612821b524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664d1612821b524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ebdd6a1ced_0_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ebdd6a1ced_0_1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ebdd6a1ced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ebdd6a1ced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ebdd6a1ced_0_1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ebdd6a1ced_0_1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658685" y="1008934"/>
            <a:ext cx="1442167" cy="1499933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" name="Google Shape;11;p2"/>
          <p:cNvSpPr/>
          <p:nvPr/>
        </p:nvSpPr>
        <p:spPr>
          <a:xfrm rot="10800000">
            <a:off x="7091134" y="4355634"/>
            <a:ext cx="1442167" cy="1499933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4059600" y="1925673"/>
            <a:ext cx="4072800" cy="20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4059600" y="4155440"/>
            <a:ext cx="4072800" cy="9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8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8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8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8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8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8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8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8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8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85802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6727600"/>
            <a:ext cx="12192000" cy="13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276167"/>
            <a:ext cx="11360800" cy="28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21333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21333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21333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21333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21333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21333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21333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21333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21333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415600" y="4216000"/>
            <a:ext cx="11360800" cy="142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8645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7431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10127918" y="613634"/>
            <a:ext cx="1442167" cy="1499933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7" name="Google Shape;17;p3"/>
          <p:cNvSpPr/>
          <p:nvPr/>
        </p:nvSpPr>
        <p:spPr>
          <a:xfrm rot="10800000" flipH="1">
            <a:off x="621901" y="4744434"/>
            <a:ext cx="1442167" cy="1499933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1031600" y="2408600"/>
            <a:ext cx="10128800" cy="20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04843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6727600"/>
            <a:ext cx="12192000" cy="13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15600" y="421233"/>
            <a:ext cx="11360800" cy="11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15600" y="1633633"/>
            <a:ext cx="11360800" cy="44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07389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415600" y="421233"/>
            <a:ext cx="11360800" cy="11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415600" y="1633633"/>
            <a:ext cx="5333200" cy="44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443200" y="1633633"/>
            <a:ext cx="5333200" cy="44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86303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415600" y="421233"/>
            <a:ext cx="11360800" cy="11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4918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15600" y="1865867"/>
            <a:ext cx="3744000" cy="37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85383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6727600"/>
            <a:ext cx="12192000" cy="13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7838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56379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6096000" y="-33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cxnSp>
        <p:nvCxnSpPr>
          <p:cNvPr id="43" name="Google Shape;43;p9"/>
          <p:cNvCxnSpPr/>
          <p:nvPr/>
        </p:nvCxnSpPr>
        <p:spPr>
          <a:xfrm>
            <a:off x="6706233" y="5994000"/>
            <a:ext cx="624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354000" y="1239033"/>
            <a:ext cx="5393600" cy="238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ubTitle" idx="1"/>
          </p:nvPr>
        </p:nvSpPr>
        <p:spPr>
          <a:xfrm>
            <a:off x="354000" y="3692001"/>
            <a:ext cx="5393600" cy="209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32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32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32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32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32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32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32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32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32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60512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426000" y="5625233"/>
            <a:ext cx="7998400" cy="79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3200">
                <a:latin typeface="Economica"/>
                <a:ea typeface="Economica"/>
                <a:cs typeface="Economica"/>
                <a:sym typeface="Economica"/>
              </a:defRPr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6362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421233"/>
            <a:ext cx="11360800" cy="11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633633"/>
            <a:ext cx="11360800" cy="44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333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333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333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333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333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333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333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333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0493214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ctrTitle"/>
          </p:nvPr>
        </p:nvSpPr>
        <p:spPr>
          <a:xfrm>
            <a:off x="3676800" y="1838967"/>
            <a:ext cx="4838400" cy="2049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7200"/>
              <a:t>蒙召的群体</a:t>
            </a:r>
            <a:endParaRPr sz="7200"/>
          </a:p>
        </p:txBody>
      </p:sp>
      <p:sp>
        <p:nvSpPr>
          <p:cNvPr id="63" name="Google Shape;63;p13"/>
          <p:cNvSpPr txBox="1">
            <a:spLocks noGrp="1"/>
          </p:cNvSpPr>
          <p:nvPr>
            <p:ph type="subTitle" idx="1"/>
          </p:nvPr>
        </p:nvSpPr>
        <p:spPr>
          <a:xfrm>
            <a:off x="4059600" y="4155440"/>
            <a:ext cx="4072800" cy="93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en" sz="4533"/>
              <a:t>歌罗西书 3:12-17</a:t>
            </a:r>
            <a:endParaRPr sz="4533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>
            <a:spLocks noGrp="1"/>
          </p:cNvSpPr>
          <p:nvPr>
            <p:ph type="body" idx="1"/>
          </p:nvPr>
        </p:nvSpPr>
        <p:spPr>
          <a:xfrm>
            <a:off x="153967" y="1725600"/>
            <a:ext cx="11578000" cy="4196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indent="-575719">
              <a:lnSpc>
                <a:spcPct val="150000"/>
              </a:lnSpc>
              <a:buSzPts val="3200"/>
            </a:pPr>
            <a:r>
              <a:rPr lang="en" sz="4267" b="1"/>
              <a:t>被神选召的群体</a:t>
            </a:r>
            <a:r>
              <a:rPr lang="en" sz="4267"/>
              <a:t> —— 神主动的，在创世之先，定意要拣选、召聚出来的一群属他的人。</a:t>
            </a:r>
            <a:endParaRPr sz="4267"/>
          </a:p>
          <a:p>
            <a:pPr indent="-575719">
              <a:lnSpc>
                <a:spcPct val="150000"/>
              </a:lnSpc>
              <a:buSzPts val="3200"/>
            </a:pPr>
            <a:r>
              <a:rPr lang="en" sz="4267" b="1"/>
              <a:t>圣洁的</a:t>
            </a:r>
            <a:r>
              <a:rPr lang="en" sz="4267"/>
              <a:t> —— 从一切受造之物中分别出来，彰显神的荣耀，圣洁、毫无瑕疵。</a:t>
            </a:r>
            <a:endParaRPr sz="4267"/>
          </a:p>
          <a:p>
            <a:pPr indent="-575719">
              <a:lnSpc>
                <a:spcPct val="150000"/>
              </a:lnSpc>
              <a:buSzPts val="3200"/>
            </a:pPr>
            <a:r>
              <a:rPr lang="en" sz="4267" b="1"/>
              <a:t>蒙爱的</a:t>
            </a:r>
            <a:r>
              <a:rPr lang="en" sz="4267"/>
              <a:t> —— 完全接纳、毫无保留的爱。</a:t>
            </a:r>
            <a:endParaRPr sz="4267"/>
          </a:p>
        </p:txBody>
      </p:sp>
      <p:sp>
        <p:nvSpPr>
          <p:cNvPr id="117" name="Google Shape;117;p22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50000"/>
              </a:lnSpc>
              <a:buSzPts val="990"/>
            </a:pPr>
            <a:r>
              <a:rPr lang="en" sz="5227"/>
              <a:t>教会是什么？—— 选召、圣洁、蒙爱</a:t>
            </a:r>
            <a:endParaRPr sz="5227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50000"/>
              </a:lnSpc>
              <a:buSzPts val="990"/>
            </a:pPr>
            <a:r>
              <a:rPr lang="en" sz="5227"/>
              <a:t>既是旧约以色列，也是新约教会</a:t>
            </a:r>
            <a:endParaRPr sz="5227"/>
          </a:p>
        </p:txBody>
      </p:sp>
      <p:graphicFrame>
        <p:nvGraphicFramePr>
          <p:cNvPr id="123" name="Google Shape;123;p23"/>
          <p:cNvGraphicFramePr/>
          <p:nvPr/>
        </p:nvGraphicFramePr>
        <p:xfrm>
          <a:off x="670560" y="1620427"/>
          <a:ext cx="10850867" cy="466345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12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217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BF7F2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4300" b="1" u="none" strike="noStrike" cap="none">
                          <a:solidFill>
                            <a:srgbClr val="FBF7F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v12</a:t>
                      </a:r>
                      <a:endParaRPr sz="4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21933" marR="121933" marT="60967" marB="60967" anchor="ctr">
                    <a:lnL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850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BF7F2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4300" b="1" u="none" strike="noStrike" cap="none">
                          <a:solidFill>
                            <a:srgbClr val="FBF7F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申命记 7:6-8</a:t>
                      </a:r>
                      <a:endParaRPr sz="4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21933" marR="121933" marT="60967" marB="60967" anchor="ctr">
                    <a:lnL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850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85042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4300" b="1" u="none" strike="noStrike" cap="none">
                          <a:solidFill>
                            <a:srgbClr val="B8504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蒙拣选</a:t>
                      </a:r>
                      <a:endParaRPr sz="4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35467" marR="135467" marT="101600" marB="101600" anchor="ctr">
                    <a:lnL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F7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A332E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4300" u="none" strike="noStrike" cap="none">
                          <a:solidFill>
                            <a:srgbClr val="3A332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「耶和华你神……拣选你」</a:t>
                      </a:r>
                      <a:endParaRPr sz="4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35467" marR="135467" marT="101600" marB="101600" anchor="ctr">
                    <a:lnL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F7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368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85042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4300" b="1" u="none" strike="noStrike" cap="none">
                          <a:solidFill>
                            <a:srgbClr val="B8504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圣洁</a:t>
                      </a:r>
                      <a:endParaRPr sz="4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35467" marR="135467" marT="101600" marB="101600" anchor="ctr">
                    <a:lnL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EC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A332E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4300" u="none" strike="noStrike" cap="none">
                          <a:solidFill>
                            <a:srgbClr val="3A332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「归耶和华为圣洁的民……特作自己的子民」</a:t>
                      </a:r>
                      <a:endParaRPr sz="4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35467" marR="135467" marT="101600" marB="101600" anchor="ctr">
                    <a:lnL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EC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368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85042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4300" b="1" u="none" strike="noStrike" cap="none">
                          <a:solidFill>
                            <a:srgbClr val="B8504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蒙爱</a:t>
                      </a:r>
                      <a:endParaRPr sz="4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35467" marR="135467" marT="101600" marB="101600" anchor="ctr">
                    <a:lnL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F7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A332E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4300" u="none" strike="noStrike" cap="none">
                          <a:solidFill>
                            <a:srgbClr val="3A332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「耶和华专爱你们……只因耶和华爱你们」</a:t>
                      </a:r>
                      <a:endParaRPr sz="43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35467" marR="135467" marT="101600" marB="101600" anchor="ctr">
                    <a:lnL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8C7B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F7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>
            <a:spLocks noGrp="1"/>
          </p:cNvSpPr>
          <p:nvPr>
            <p:ph type="body" idx="1"/>
          </p:nvPr>
        </p:nvSpPr>
        <p:spPr>
          <a:xfrm>
            <a:off x="225467" y="1378767"/>
            <a:ext cx="11897200" cy="4794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r>
              <a:rPr lang="en" sz="4800"/>
              <a:t>例如：</a:t>
            </a:r>
            <a:endParaRPr sz="4800"/>
          </a:p>
          <a:p>
            <a:pPr indent="-575719">
              <a:lnSpc>
                <a:spcPct val="150000"/>
              </a:lnSpc>
              <a:spcBef>
                <a:spcPts val="1600"/>
              </a:spcBef>
              <a:buSzPts val="3200"/>
            </a:pPr>
            <a:r>
              <a:rPr lang="en" sz="4267"/>
              <a:t>你们</a:t>
            </a:r>
            <a:r>
              <a:rPr lang="en" sz="4267" u="sng"/>
              <a:t>既是</a:t>
            </a:r>
            <a:r>
              <a:rPr lang="en" sz="4267"/>
              <a:t>神的选民。。。</a:t>
            </a:r>
            <a:r>
              <a:rPr lang="en" sz="4267" u="sng"/>
              <a:t>就要</a:t>
            </a:r>
            <a:r>
              <a:rPr lang="en" sz="4267"/>
              <a:t>存。。。的心</a:t>
            </a:r>
            <a:endParaRPr sz="4267"/>
          </a:p>
          <a:p>
            <a:pPr indent="-575719">
              <a:lnSpc>
                <a:spcPct val="150000"/>
              </a:lnSpc>
              <a:buSzPts val="3200"/>
            </a:pPr>
            <a:r>
              <a:rPr lang="en" sz="4267"/>
              <a:t>你们</a:t>
            </a:r>
            <a:r>
              <a:rPr lang="en" sz="4267" u="sng"/>
              <a:t>既然</a:t>
            </a:r>
            <a:r>
              <a:rPr lang="en" sz="4267"/>
              <a:t>蒙召,行事为人</a:t>
            </a:r>
            <a:r>
              <a:rPr lang="en" sz="4267" u="sng"/>
              <a:t>就当</a:t>
            </a:r>
            <a:r>
              <a:rPr lang="en" sz="4267"/>
              <a:t>与蒙召的恩相称。</a:t>
            </a:r>
            <a:endParaRPr sz="4267"/>
          </a:p>
          <a:p>
            <a:pPr indent="-575719">
              <a:lnSpc>
                <a:spcPct val="150000"/>
              </a:lnSpc>
              <a:buSzPts val="3200"/>
            </a:pPr>
            <a:r>
              <a:rPr lang="en" sz="4267" u="sng"/>
              <a:t>我是</a:t>
            </a:r>
            <a:r>
              <a:rPr lang="en" sz="4267"/>
              <a:t>耶和华你的神，曾将你从埃及地为奴之家领出来。 除了我以外，你</a:t>
            </a:r>
            <a:r>
              <a:rPr lang="en" sz="4267" u="sng"/>
              <a:t>不可</a:t>
            </a:r>
            <a:r>
              <a:rPr lang="en" sz="4267"/>
              <a:t>有别的神。</a:t>
            </a:r>
            <a:endParaRPr sz="4267"/>
          </a:p>
        </p:txBody>
      </p:sp>
      <p:sp>
        <p:nvSpPr>
          <p:cNvPr id="129" name="Google Shape;129;p24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15000"/>
              </a:lnSpc>
              <a:spcAft>
                <a:spcPts val="1600"/>
              </a:spcAft>
              <a:buSzPts val="1100"/>
            </a:pPr>
            <a:r>
              <a:rPr lang="en" sz="4800">
                <a:latin typeface="Open Sans"/>
                <a:ea typeface="Open Sans"/>
                <a:cs typeface="Open Sans"/>
                <a:sym typeface="Open Sans"/>
              </a:rPr>
              <a:t>【你们既是。。。就要。。。】</a:t>
            </a:r>
            <a:endParaRPr sz="5227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5"/>
          <p:cNvSpPr txBox="1">
            <a:spLocks noGrp="1"/>
          </p:cNvSpPr>
          <p:nvPr>
            <p:ph type="body" idx="1"/>
          </p:nvPr>
        </p:nvSpPr>
        <p:spPr>
          <a:xfrm>
            <a:off x="225467" y="1378767"/>
            <a:ext cx="11897200" cy="4794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indent="-558786">
              <a:buSzPts val="3000"/>
            </a:pPr>
            <a:r>
              <a:rPr lang="en" sz="4533"/>
              <a:t>12 你们既是神的选民、圣洁蒙爱的人，就要存</a:t>
            </a:r>
            <a:r>
              <a:rPr lang="en" sz="4533" u="sng"/>
              <a:t>怜悯、恩慈、谦虚、温柔、忍耐的心</a:t>
            </a:r>
            <a:r>
              <a:rPr lang="en" sz="4533"/>
              <a:t>。</a:t>
            </a:r>
            <a:endParaRPr sz="4533"/>
          </a:p>
          <a:p>
            <a:pPr indent="-592652">
              <a:spcBef>
                <a:spcPts val="1333"/>
              </a:spcBef>
              <a:spcAft>
                <a:spcPts val="1600"/>
              </a:spcAft>
              <a:buSzPts val="3400"/>
            </a:pPr>
            <a:r>
              <a:rPr lang="en" sz="4533"/>
              <a:t>8 但现在你们要弃绝这一切的事，以及</a:t>
            </a:r>
            <a:r>
              <a:rPr lang="en" sz="4533" u="sng"/>
              <a:t>恼恨、愤怒、恶毒、毁谤并口中污秽的言语</a:t>
            </a:r>
            <a:r>
              <a:rPr lang="en" sz="4533"/>
              <a:t>。</a:t>
            </a:r>
            <a:endParaRPr sz="4533"/>
          </a:p>
        </p:txBody>
      </p:sp>
      <p:sp>
        <p:nvSpPr>
          <p:cNvPr id="135" name="Google Shape;135;p25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50000"/>
              </a:lnSpc>
              <a:buSzPts val="990"/>
            </a:pPr>
            <a:r>
              <a:rPr lang="en" sz="5227"/>
              <a:t>教会应该长成什么样子？</a:t>
            </a:r>
            <a:endParaRPr sz="5227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6"/>
          <p:cNvSpPr txBox="1">
            <a:spLocks noGrp="1"/>
          </p:cNvSpPr>
          <p:nvPr>
            <p:ph type="body" idx="1"/>
          </p:nvPr>
        </p:nvSpPr>
        <p:spPr>
          <a:xfrm>
            <a:off x="225467" y="1283381"/>
            <a:ext cx="11897200" cy="3858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indent="-575719">
              <a:buSzPts val="3200"/>
            </a:pPr>
            <a:r>
              <a:rPr lang="en" sz="4267" b="1"/>
              <a:t>怜悯</a:t>
            </a:r>
            <a:r>
              <a:rPr lang="en" sz="4267"/>
              <a:t>：看见需要、心生怜恤、付诸行动</a:t>
            </a:r>
            <a:endParaRPr sz="4267"/>
          </a:p>
          <a:p>
            <a:pPr indent="-575719">
              <a:buSzPts val="3200"/>
            </a:pPr>
            <a:r>
              <a:rPr lang="en" sz="4267" b="1"/>
              <a:t>恩慈</a:t>
            </a:r>
            <a:r>
              <a:rPr lang="en" sz="4267"/>
              <a:t>：神向人所施的良善</a:t>
            </a:r>
            <a:endParaRPr sz="4267"/>
          </a:p>
          <a:p>
            <a:pPr indent="-575719">
              <a:buSzPts val="3200"/>
            </a:pPr>
            <a:r>
              <a:rPr lang="en" sz="4267" b="1"/>
              <a:t>谦虚</a:t>
            </a:r>
            <a:r>
              <a:rPr lang="en" sz="4267"/>
              <a:t>：放下自己，看重他人（效法基督）</a:t>
            </a:r>
            <a:endParaRPr sz="4267"/>
          </a:p>
          <a:p>
            <a:pPr indent="-575719">
              <a:buSzPts val="3200"/>
            </a:pPr>
            <a:r>
              <a:rPr lang="en" sz="4267" b="1"/>
              <a:t>温柔</a:t>
            </a:r>
            <a:r>
              <a:rPr lang="en" sz="4267"/>
              <a:t>：不自高、不自以为大</a:t>
            </a:r>
            <a:endParaRPr sz="4267"/>
          </a:p>
          <a:p>
            <a:pPr indent="-575719">
              <a:buSzPts val="3200"/>
            </a:pPr>
            <a:r>
              <a:rPr lang="en" sz="4267" b="1"/>
              <a:t>忍耐</a:t>
            </a:r>
            <a:r>
              <a:rPr lang="en" sz="4267"/>
              <a:t>：如同神对人的恒久忍耐（爱）</a:t>
            </a:r>
            <a:endParaRPr sz="4267"/>
          </a:p>
        </p:txBody>
      </p:sp>
      <p:sp>
        <p:nvSpPr>
          <p:cNvPr id="141" name="Google Shape;141;p26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50000"/>
              </a:lnSpc>
              <a:buSzPts val="990"/>
            </a:pPr>
            <a:r>
              <a:rPr lang="en" sz="5227"/>
              <a:t>教会应该长成什么样子？</a:t>
            </a:r>
            <a:endParaRPr sz="5227"/>
          </a:p>
        </p:txBody>
      </p:sp>
      <p:sp>
        <p:nvSpPr>
          <p:cNvPr id="142" name="Google Shape;142;p26"/>
          <p:cNvSpPr txBox="1"/>
          <p:nvPr/>
        </p:nvSpPr>
        <p:spPr>
          <a:xfrm>
            <a:off x="298795" y="5142173"/>
            <a:ext cx="11733200" cy="1559489"/>
          </a:xfrm>
          <a:prstGeom prst="rect">
            <a:avLst/>
          </a:prstGeom>
          <a:noFill/>
          <a:ln w="28575" cap="flat" cmpd="sng">
            <a:solidFill>
              <a:srgbClr val="B8504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" sz="4267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加5:22-23 圣灵所结的果子，就是仁爱、喜乐、和平、忍耐、恩慈、良善、信实、 温柔、节制</a:t>
            </a:r>
            <a:endParaRPr sz="4267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7"/>
          <p:cNvSpPr txBox="1">
            <a:spLocks noGrp="1"/>
          </p:cNvSpPr>
          <p:nvPr>
            <p:ph type="body" idx="1"/>
          </p:nvPr>
        </p:nvSpPr>
        <p:spPr>
          <a:xfrm>
            <a:off x="225467" y="1572233"/>
            <a:ext cx="11897200" cy="5151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indent="-575719">
              <a:lnSpc>
                <a:spcPct val="150000"/>
              </a:lnSpc>
              <a:buSzPts val="3200"/>
            </a:pPr>
            <a:r>
              <a:rPr lang="en" sz="4267" b="1"/>
              <a:t>彼此包容、彼此饶恕</a:t>
            </a:r>
            <a:endParaRPr sz="4267"/>
          </a:p>
          <a:p>
            <a:pPr lvl="1" indent="-575719">
              <a:lnSpc>
                <a:spcPct val="150000"/>
              </a:lnSpc>
              <a:buSzPts val="3200"/>
            </a:pPr>
            <a:r>
              <a:rPr lang="en" sz="4267"/>
              <a:t>效法主怎样饶恕了你们</a:t>
            </a:r>
            <a:endParaRPr sz="4267"/>
          </a:p>
          <a:p>
            <a:pPr indent="-575719">
              <a:lnSpc>
                <a:spcPct val="150000"/>
              </a:lnSpc>
              <a:buSzPts val="3200"/>
            </a:pPr>
            <a:r>
              <a:rPr lang="en" sz="4267" b="1"/>
              <a:t>爱心 - 联络全德</a:t>
            </a:r>
            <a:endParaRPr sz="4267" b="1"/>
          </a:p>
          <a:p>
            <a:pPr lvl="1" indent="-575719">
              <a:lnSpc>
                <a:spcPct val="150000"/>
              </a:lnSpc>
              <a:buSzPts val="3200"/>
            </a:pPr>
            <a:r>
              <a:rPr lang="en" sz="4267"/>
              <a:t>罩在众美德之上的外袍</a:t>
            </a:r>
            <a:endParaRPr sz="4267"/>
          </a:p>
        </p:txBody>
      </p:sp>
      <p:sp>
        <p:nvSpPr>
          <p:cNvPr id="148" name="Google Shape;148;p27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50000"/>
              </a:lnSpc>
              <a:buSzPts val="990"/>
            </a:pPr>
            <a:r>
              <a:rPr lang="en" sz="5227"/>
              <a:t>教会应该长成什么样子？</a:t>
            </a:r>
            <a:endParaRPr sz="5227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50000"/>
              </a:lnSpc>
              <a:buSzPts val="990"/>
            </a:pPr>
            <a:r>
              <a:rPr lang="en" sz="5227"/>
              <a:t>教会应该长成什么样子？</a:t>
            </a:r>
            <a:endParaRPr sz="5227"/>
          </a:p>
        </p:txBody>
      </p:sp>
      <p:sp>
        <p:nvSpPr>
          <p:cNvPr id="154" name="Google Shape;154;p28"/>
          <p:cNvSpPr/>
          <p:nvPr/>
        </p:nvSpPr>
        <p:spPr>
          <a:xfrm>
            <a:off x="1673309" y="5584091"/>
            <a:ext cx="1332000" cy="580000"/>
          </a:xfrm>
          <a:prstGeom prst="rect">
            <a:avLst/>
          </a:prstGeom>
          <a:solidFill>
            <a:schemeClr val="lt1"/>
          </a:solidFill>
          <a:ln w="129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5700" tIns="165700" rIns="165700" bIns="16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3733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忍耐</a:t>
            </a:r>
            <a:endParaRPr sz="3733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55" name="Google Shape;155;p28"/>
          <p:cNvCxnSpPr>
            <a:stCxn id="156" idx="0"/>
            <a:endCxn id="154" idx="2"/>
          </p:cNvCxnSpPr>
          <p:nvPr/>
        </p:nvCxnSpPr>
        <p:spPr>
          <a:xfrm rot="-5400000" flipH="1">
            <a:off x="144509" y="3968543"/>
            <a:ext cx="4390400" cy="800"/>
          </a:xfrm>
          <a:prstGeom prst="bentConnector5">
            <a:avLst>
              <a:gd name="adj1" fmla="val -9830"/>
              <a:gd name="adj2" fmla="val -98637500"/>
              <a:gd name="adj3" fmla="val 109835"/>
            </a:avLst>
          </a:prstGeom>
          <a:noFill/>
          <a:ln w="12925" cap="flat" cmpd="sng">
            <a:solidFill>
              <a:srgbClr val="B85042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57" name="Google Shape;157;p28"/>
          <p:cNvSpPr txBox="1"/>
          <p:nvPr/>
        </p:nvSpPr>
        <p:spPr>
          <a:xfrm>
            <a:off x="320867" y="3491867"/>
            <a:ext cx="868400" cy="9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5700" tIns="165700" rIns="165700" bIns="165700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4267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爱</a:t>
            </a:r>
            <a:endParaRPr sz="4267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8" name="Google Shape;158;p28"/>
          <p:cNvSpPr/>
          <p:nvPr/>
        </p:nvSpPr>
        <p:spPr>
          <a:xfrm>
            <a:off x="1673309" y="4618784"/>
            <a:ext cx="1332000" cy="580000"/>
          </a:xfrm>
          <a:prstGeom prst="rect">
            <a:avLst/>
          </a:prstGeom>
          <a:solidFill>
            <a:schemeClr val="lt1"/>
          </a:solidFill>
          <a:ln w="129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5700" tIns="165700" rIns="165700" bIns="16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3733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温柔</a:t>
            </a:r>
            <a:endParaRPr sz="3733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9" name="Google Shape;159;p28"/>
          <p:cNvSpPr/>
          <p:nvPr/>
        </p:nvSpPr>
        <p:spPr>
          <a:xfrm>
            <a:off x="1673309" y="3653476"/>
            <a:ext cx="1332000" cy="580000"/>
          </a:xfrm>
          <a:prstGeom prst="rect">
            <a:avLst/>
          </a:prstGeom>
          <a:solidFill>
            <a:schemeClr val="lt1"/>
          </a:solidFill>
          <a:ln w="129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5700" tIns="165700" rIns="165700" bIns="16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3733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谦虚</a:t>
            </a:r>
            <a:endParaRPr sz="3733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0" name="Google Shape;160;p28"/>
          <p:cNvSpPr/>
          <p:nvPr/>
        </p:nvSpPr>
        <p:spPr>
          <a:xfrm>
            <a:off x="1673309" y="2688169"/>
            <a:ext cx="1332000" cy="580000"/>
          </a:xfrm>
          <a:prstGeom prst="rect">
            <a:avLst/>
          </a:prstGeom>
          <a:solidFill>
            <a:schemeClr val="lt1"/>
          </a:solidFill>
          <a:ln w="129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5700" tIns="165700" rIns="165700" bIns="16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3733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恩慈</a:t>
            </a:r>
            <a:endParaRPr sz="3733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6" name="Google Shape;156;p28"/>
          <p:cNvSpPr/>
          <p:nvPr/>
        </p:nvSpPr>
        <p:spPr>
          <a:xfrm>
            <a:off x="1673309" y="1773743"/>
            <a:ext cx="1332000" cy="580000"/>
          </a:xfrm>
          <a:prstGeom prst="rect">
            <a:avLst/>
          </a:prstGeom>
          <a:solidFill>
            <a:schemeClr val="lt1"/>
          </a:solidFill>
          <a:ln w="129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5700" tIns="165700" rIns="165700" bIns="16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3733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怜悯</a:t>
            </a:r>
            <a:endParaRPr sz="3733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1" name="Google Shape;161;p28"/>
          <p:cNvSpPr/>
          <p:nvPr/>
        </p:nvSpPr>
        <p:spPr>
          <a:xfrm>
            <a:off x="4138023" y="3188267"/>
            <a:ext cx="1332000" cy="580000"/>
          </a:xfrm>
          <a:prstGeom prst="rect">
            <a:avLst/>
          </a:prstGeom>
          <a:solidFill>
            <a:schemeClr val="lt1"/>
          </a:solidFill>
          <a:ln w="129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5700" tIns="165700" rIns="165700" bIns="16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3733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包容</a:t>
            </a:r>
            <a:endParaRPr sz="3733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2" name="Google Shape;162;p28"/>
          <p:cNvSpPr/>
          <p:nvPr/>
        </p:nvSpPr>
        <p:spPr>
          <a:xfrm>
            <a:off x="4138023" y="4156428"/>
            <a:ext cx="1332000" cy="580000"/>
          </a:xfrm>
          <a:prstGeom prst="rect">
            <a:avLst/>
          </a:prstGeom>
          <a:solidFill>
            <a:schemeClr val="lt1"/>
          </a:solidFill>
          <a:ln w="129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5700" tIns="165700" rIns="165700" bIns="16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3733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饶恕</a:t>
            </a:r>
            <a:endParaRPr sz="3733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63" name="Google Shape;163;p28"/>
          <p:cNvCxnSpPr>
            <a:stCxn id="156" idx="3"/>
            <a:endCxn id="161" idx="1"/>
          </p:cNvCxnSpPr>
          <p:nvPr/>
        </p:nvCxnSpPr>
        <p:spPr>
          <a:xfrm>
            <a:off x="3005309" y="2063743"/>
            <a:ext cx="1132800" cy="1414400"/>
          </a:xfrm>
          <a:prstGeom prst="bentConnector3">
            <a:avLst>
              <a:gd name="adj1" fmla="val 49994"/>
            </a:avLst>
          </a:prstGeom>
          <a:noFill/>
          <a:ln w="12925" cap="flat" cmpd="sng">
            <a:solidFill>
              <a:schemeClr val="dk2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164" name="Google Shape;164;p28"/>
          <p:cNvCxnSpPr>
            <a:stCxn id="160" idx="3"/>
            <a:endCxn id="161" idx="1"/>
          </p:cNvCxnSpPr>
          <p:nvPr/>
        </p:nvCxnSpPr>
        <p:spPr>
          <a:xfrm>
            <a:off x="3005309" y="2978169"/>
            <a:ext cx="1132800" cy="500000"/>
          </a:xfrm>
          <a:prstGeom prst="bentConnector3">
            <a:avLst>
              <a:gd name="adj1" fmla="val 49994"/>
            </a:avLst>
          </a:prstGeom>
          <a:noFill/>
          <a:ln w="129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5" name="Google Shape;165;p28"/>
          <p:cNvCxnSpPr>
            <a:stCxn id="159" idx="3"/>
            <a:endCxn id="161" idx="1"/>
          </p:cNvCxnSpPr>
          <p:nvPr/>
        </p:nvCxnSpPr>
        <p:spPr>
          <a:xfrm rot="10800000" flipH="1">
            <a:off x="3005309" y="3478276"/>
            <a:ext cx="1132800" cy="465200"/>
          </a:xfrm>
          <a:prstGeom prst="bentConnector3">
            <a:avLst>
              <a:gd name="adj1" fmla="val 49994"/>
            </a:avLst>
          </a:prstGeom>
          <a:noFill/>
          <a:ln w="129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6" name="Google Shape;166;p28"/>
          <p:cNvCxnSpPr>
            <a:stCxn id="158" idx="3"/>
            <a:endCxn id="161" idx="1"/>
          </p:cNvCxnSpPr>
          <p:nvPr/>
        </p:nvCxnSpPr>
        <p:spPr>
          <a:xfrm rot="10800000" flipH="1">
            <a:off x="3005309" y="3478384"/>
            <a:ext cx="1132800" cy="1430400"/>
          </a:xfrm>
          <a:prstGeom prst="bentConnector3">
            <a:avLst>
              <a:gd name="adj1" fmla="val 49994"/>
            </a:avLst>
          </a:prstGeom>
          <a:noFill/>
          <a:ln w="129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7" name="Google Shape;167;p28"/>
          <p:cNvCxnSpPr>
            <a:stCxn id="154" idx="3"/>
            <a:endCxn id="161" idx="1"/>
          </p:cNvCxnSpPr>
          <p:nvPr/>
        </p:nvCxnSpPr>
        <p:spPr>
          <a:xfrm rot="10800000" flipH="1">
            <a:off x="3005309" y="3478091"/>
            <a:ext cx="1132800" cy="2396000"/>
          </a:xfrm>
          <a:prstGeom prst="bentConnector3">
            <a:avLst>
              <a:gd name="adj1" fmla="val 49994"/>
            </a:avLst>
          </a:prstGeom>
          <a:noFill/>
          <a:ln w="129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8" name="Google Shape;168;p28"/>
          <p:cNvCxnSpPr>
            <a:stCxn id="156" idx="3"/>
            <a:endCxn id="162" idx="1"/>
          </p:cNvCxnSpPr>
          <p:nvPr/>
        </p:nvCxnSpPr>
        <p:spPr>
          <a:xfrm>
            <a:off x="3005309" y="2063743"/>
            <a:ext cx="1132800" cy="2382800"/>
          </a:xfrm>
          <a:prstGeom prst="bentConnector3">
            <a:avLst>
              <a:gd name="adj1" fmla="val 49994"/>
            </a:avLst>
          </a:prstGeom>
          <a:noFill/>
          <a:ln w="129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9" name="Google Shape;169;p28"/>
          <p:cNvCxnSpPr>
            <a:stCxn id="160" idx="3"/>
            <a:endCxn id="162" idx="1"/>
          </p:cNvCxnSpPr>
          <p:nvPr/>
        </p:nvCxnSpPr>
        <p:spPr>
          <a:xfrm>
            <a:off x="3005309" y="2978169"/>
            <a:ext cx="1132800" cy="1468400"/>
          </a:xfrm>
          <a:prstGeom prst="bentConnector3">
            <a:avLst>
              <a:gd name="adj1" fmla="val 49994"/>
            </a:avLst>
          </a:prstGeom>
          <a:noFill/>
          <a:ln w="129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0" name="Google Shape;170;p28"/>
          <p:cNvCxnSpPr>
            <a:stCxn id="159" idx="3"/>
            <a:endCxn id="162" idx="1"/>
          </p:cNvCxnSpPr>
          <p:nvPr/>
        </p:nvCxnSpPr>
        <p:spPr>
          <a:xfrm>
            <a:off x="3005309" y="3943476"/>
            <a:ext cx="1132800" cy="502800"/>
          </a:xfrm>
          <a:prstGeom prst="bentConnector3">
            <a:avLst>
              <a:gd name="adj1" fmla="val 49994"/>
            </a:avLst>
          </a:prstGeom>
          <a:noFill/>
          <a:ln w="129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1" name="Google Shape;171;p28"/>
          <p:cNvCxnSpPr>
            <a:stCxn id="158" idx="3"/>
            <a:endCxn id="162" idx="1"/>
          </p:cNvCxnSpPr>
          <p:nvPr/>
        </p:nvCxnSpPr>
        <p:spPr>
          <a:xfrm rot="10800000" flipH="1">
            <a:off x="3005309" y="4446384"/>
            <a:ext cx="1132800" cy="462400"/>
          </a:xfrm>
          <a:prstGeom prst="bentConnector3">
            <a:avLst>
              <a:gd name="adj1" fmla="val 49994"/>
            </a:avLst>
          </a:prstGeom>
          <a:noFill/>
          <a:ln w="129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2" name="Google Shape;172;p28"/>
          <p:cNvCxnSpPr>
            <a:stCxn id="154" idx="3"/>
            <a:endCxn id="162" idx="1"/>
          </p:cNvCxnSpPr>
          <p:nvPr/>
        </p:nvCxnSpPr>
        <p:spPr>
          <a:xfrm rot="10800000" flipH="1">
            <a:off x="3005309" y="4446491"/>
            <a:ext cx="1132800" cy="1427600"/>
          </a:xfrm>
          <a:prstGeom prst="bentConnector3">
            <a:avLst>
              <a:gd name="adj1" fmla="val 49994"/>
            </a:avLst>
          </a:prstGeom>
          <a:noFill/>
          <a:ln w="12925" cap="flat" cmpd="sng">
            <a:solidFill>
              <a:schemeClr val="dk2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73" name="Google Shape;173;p28"/>
          <p:cNvSpPr/>
          <p:nvPr/>
        </p:nvSpPr>
        <p:spPr>
          <a:xfrm>
            <a:off x="6338449" y="3653476"/>
            <a:ext cx="1332000" cy="580000"/>
          </a:xfrm>
          <a:prstGeom prst="rect">
            <a:avLst/>
          </a:prstGeom>
          <a:solidFill>
            <a:schemeClr val="lt1"/>
          </a:solidFill>
          <a:ln w="129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5700" tIns="165700" rIns="165700" bIns="16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3733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合一</a:t>
            </a:r>
            <a:endParaRPr sz="3733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74" name="Google Shape;174;p28"/>
          <p:cNvCxnSpPr>
            <a:stCxn id="161" idx="3"/>
            <a:endCxn id="173" idx="1"/>
          </p:cNvCxnSpPr>
          <p:nvPr/>
        </p:nvCxnSpPr>
        <p:spPr>
          <a:xfrm>
            <a:off x="5470023" y="3478267"/>
            <a:ext cx="868400" cy="465200"/>
          </a:xfrm>
          <a:prstGeom prst="bentConnector3">
            <a:avLst>
              <a:gd name="adj1" fmla="val 49995"/>
            </a:avLst>
          </a:prstGeom>
          <a:noFill/>
          <a:ln w="12925" cap="flat" cmpd="sng">
            <a:solidFill>
              <a:schemeClr val="dk2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175" name="Google Shape;175;p28"/>
          <p:cNvCxnSpPr>
            <a:stCxn id="162" idx="3"/>
            <a:endCxn id="173" idx="1"/>
          </p:cNvCxnSpPr>
          <p:nvPr/>
        </p:nvCxnSpPr>
        <p:spPr>
          <a:xfrm rot="10800000" flipH="1">
            <a:off x="5470023" y="3943628"/>
            <a:ext cx="868400" cy="502800"/>
          </a:xfrm>
          <a:prstGeom prst="bentConnector3">
            <a:avLst>
              <a:gd name="adj1" fmla="val 49995"/>
            </a:avLst>
          </a:prstGeom>
          <a:noFill/>
          <a:ln w="12925" cap="flat" cmpd="sng">
            <a:solidFill>
              <a:schemeClr val="dk2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76" name="Google Shape;176;p28"/>
          <p:cNvSpPr/>
          <p:nvPr/>
        </p:nvSpPr>
        <p:spPr>
          <a:xfrm>
            <a:off x="8260167" y="3653467"/>
            <a:ext cx="3784400" cy="580000"/>
          </a:xfrm>
          <a:prstGeom prst="rect">
            <a:avLst/>
          </a:prstGeom>
          <a:solidFill>
            <a:schemeClr val="lt1"/>
          </a:solidFill>
          <a:ln w="12925" cap="flat" cmpd="sng">
            <a:solidFill>
              <a:srgbClr val="B8504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5700" tIns="165700" rIns="165700" bIns="16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" sz="3733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基督的平安作主</a:t>
            </a:r>
            <a:endParaRPr sz="3733" ker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77" name="Google Shape;177;p28"/>
          <p:cNvCxnSpPr>
            <a:stCxn id="173" idx="3"/>
            <a:endCxn id="176" idx="1"/>
          </p:cNvCxnSpPr>
          <p:nvPr/>
        </p:nvCxnSpPr>
        <p:spPr>
          <a:xfrm>
            <a:off x="7670449" y="3943476"/>
            <a:ext cx="589600" cy="800"/>
          </a:xfrm>
          <a:prstGeom prst="bentConnector3">
            <a:avLst>
              <a:gd name="adj1" fmla="val 50010"/>
            </a:avLst>
          </a:prstGeom>
          <a:noFill/>
          <a:ln w="12925" cap="flat" cmpd="sng">
            <a:solidFill>
              <a:srgbClr val="B85042"/>
            </a:solidFill>
            <a:prstDash val="solid"/>
            <a:round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>
            <a:spLocks noGrp="1"/>
          </p:cNvSpPr>
          <p:nvPr>
            <p:ph type="body" idx="1"/>
          </p:nvPr>
        </p:nvSpPr>
        <p:spPr>
          <a:xfrm>
            <a:off x="607000" y="1725600"/>
            <a:ext cx="11124800" cy="4196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indent="-575719">
              <a:lnSpc>
                <a:spcPct val="150000"/>
              </a:lnSpc>
              <a:buSzPts val="3200"/>
            </a:pPr>
            <a:r>
              <a:rPr lang="en" sz="4267"/>
              <a:t>基督的平安掌权(v15)</a:t>
            </a:r>
            <a:endParaRPr sz="4267"/>
          </a:p>
          <a:p>
            <a:pPr lvl="1" indent="-575719">
              <a:lnSpc>
                <a:spcPct val="150000"/>
              </a:lnSpc>
              <a:buSzPts val="3200"/>
            </a:pPr>
            <a:r>
              <a:rPr lang="en" sz="4267"/>
              <a:t>为此蒙召，归为一体 → 让平安掌权 </a:t>
            </a:r>
            <a:endParaRPr sz="4267"/>
          </a:p>
          <a:p>
            <a:pPr indent="-575719">
              <a:lnSpc>
                <a:spcPct val="150000"/>
              </a:lnSpc>
              <a:buSzPts val="3200"/>
            </a:pPr>
            <a:r>
              <a:rPr lang="en" sz="4267"/>
              <a:t>基督的话语充满(v16)</a:t>
            </a:r>
            <a:endParaRPr sz="4267"/>
          </a:p>
          <a:p>
            <a:pPr lvl="1" indent="-575719">
              <a:lnSpc>
                <a:spcPct val="150000"/>
              </a:lnSpc>
              <a:buSzPts val="3200"/>
            </a:pPr>
            <a:r>
              <a:rPr lang="en" sz="4267"/>
              <a:t>教导、劝诫、诗歌敬拜 → 彼此、互相</a:t>
            </a:r>
            <a:endParaRPr sz="4267"/>
          </a:p>
          <a:p>
            <a:pPr indent="-575719">
              <a:lnSpc>
                <a:spcPct val="150000"/>
              </a:lnSpc>
              <a:buSzPts val="3200"/>
            </a:pPr>
            <a:r>
              <a:rPr lang="en" sz="4267"/>
              <a:t>基督的名得荣耀(v17) → 凡事，在基督里</a:t>
            </a:r>
            <a:endParaRPr sz="4267"/>
          </a:p>
        </p:txBody>
      </p:sp>
      <p:sp>
        <p:nvSpPr>
          <p:cNvPr id="183" name="Google Shape;183;p29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50000"/>
              </a:lnSpc>
              <a:buSzPts val="990"/>
            </a:pPr>
            <a:r>
              <a:rPr lang="en" sz="5227"/>
              <a:t>教会应该长成什么样子？</a:t>
            </a:r>
            <a:endParaRPr sz="5227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0"/>
          <p:cNvSpPr txBox="1">
            <a:spLocks noGrp="1"/>
          </p:cNvSpPr>
          <p:nvPr>
            <p:ph type="body" idx="1"/>
          </p:nvPr>
        </p:nvSpPr>
        <p:spPr>
          <a:xfrm>
            <a:off x="607000" y="1725600"/>
            <a:ext cx="11124800" cy="4196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indent="-575719">
              <a:lnSpc>
                <a:spcPct val="150000"/>
              </a:lnSpc>
              <a:buSzPts val="3200"/>
            </a:pPr>
            <a:r>
              <a:rPr lang="en" sz="4267"/>
              <a:t>基督的平安 —— 我的平安(v15)</a:t>
            </a:r>
            <a:endParaRPr sz="4267"/>
          </a:p>
          <a:p>
            <a:pPr indent="-575719">
              <a:lnSpc>
                <a:spcPct val="150000"/>
              </a:lnSpc>
              <a:buSzPts val="3200"/>
            </a:pPr>
            <a:r>
              <a:rPr lang="en" sz="4267"/>
              <a:t>基督的话语 —— 我永生之道(v16)</a:t>
            </a:r>
            <a:endParaRPr sz="4267"/>
          </a:p>
          <a:p>
            <a:pPr indent="-575719">
              <a:lnSpc>
                <a:spcPct val="150000"/>
              </a:lnSpc>
              <a:buSzPts val="3200"/>
            </a:pPr>
            <a:r>
              <a:rPr lang="en" sz="4267"/>
              <a:t>基督的名 —— 我的名份(v17)</a:t>
            </a:r>
            <a:endParaRPr sz="4267"/>
          </a:p>
        </p:txBody>
      </p:sp>
      <p:sp>
        <p:nvSpPr>
          <p:cNvPr id="189" name="Google Shape;189;p30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50000"/>
              </a:lnSpc>
              <a:buSzPts val="990"/>
            </a:pPr>
            <a:r>
              <a:rPr lang="en" sz="5227"/>
              <a:t>你我的回应：感谢上帝</a:t>
            </a:r>
            <a:endParaRPr sz="5227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1"/>
          <p:cNvSpPr txBox="1">
            <a:spLocks noGrp="1"/>
          </p:cNvSpPr>
          <p:nvPr>
            <p:ph type="body" idx="1"/>
          </p:nvPr>
        </p:nvSpPr>
        <p:spPr>
          <a:xfrm>
            <a:off x="607000" y="1725600"/>
            <a:ext cx="11124800" cy="4196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F.F. Bruce：基督徒面对道德难题，未必有明确诫命可循，但可以问：这样做合乎基督徒身份吗？能否奉主耶稣的名而行、并藉他感谢父神？诚实面对这些问题，比死板规条更能提供可靠的伦理指引。</a:t>
            </a:r>
            <a:endParaRPr sz="4267"/>
          </a:p>
        </p:txBody>
      </p:sp>
      <p:sp>
        <p:nvSpPr>
          <p:cNvPr id="195" name="Google Shape;195;p31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50000"/>
              </a:lnSpc>
              <a:buSzPts val="990"/>
            </a:pPr>
            <a:r>
              <a:rPr lang="en" sz="5227"/>
              <a:t>你我的回应：感谢上帝</a:t>
            </a:r>
            <a:endParaRPr sz="5227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761867" y="1708267"/>
            <a:ext cx="10970000" cy="446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indent="-609585">
              <a:lnSpc>
                <a:spcPct val="150000"/>
              </a:lnSpc>
              <a:buSzPts val="3600"/>
              <a:buAutoNum type="arabicPeriod"/>
            </a:pPr>
            <a:r>
              <a:rPr lang="en" sz="4800"/>
              <a:t>歌罗西教会出了什么问题？</a:t>
            </a:r>
            <a:endParaRPr sz="4800"/>
          </a:p>
          <a:p>
            <a:pPr indent="-609585">
              <a:lnSpc>
                <a:spcPct val="150000"/>
              </a:lnSpc>
              <a:buSzPts val="3600"/>
              <a:buAutoNum type="arabicPeriod"/>
            </a:pPr>
            <a:r>
              <a:rPr lang="en" sz="4800"/>
              <a:t>健康教会应该长成什么样子？</a:t>
            </a:r>
            <a:endParaRPr sz="4800"/>
          </a:p>
          <a:p>
            <a:pPr indent="-609585">
              <a:lnSpc>
                <a:spcPct val="150000"/>
              </a:lnSpc>
              <a:buSzPts val="3600"/>
              <a:buAutoNum type="arabicPeriod"/>
            </a:pPr>
            <a:r>
              <a:rPr lang="en" sz="4800"/>
              <a:t>这跟你我有什么关系？</a:t>
            </a:r>
            <a:endParaRPr sz="4800"/>
          </a:p>
        </p:txBody>
      </p:sp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50000"/>
              </a:lnSpc>
              <a:buSzPts val="990"/>
            </a:pPr>
            <a:r>
              <a:rPr lang="en" sz="5227"/>
              <a:t>讲道大纲</a:t>
            </a:r>
            <a:endParaRPr sz="5227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>
            <a:off x="415600" y="1964700"/>
            <a:ext cx="11360800" cy="4208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indent="-609585">
              <a:lnSpc>
                <a:spcPct val="150000"/>
              </a:lnSpc>
              <a:buSzPts val="3600"/>
              <a:buAutoNum type="arabicPeriod"/>
            </a:pPr>
            <a:r>
              <a:rPr lang="en" sz="4800"/>
              <a:t>开头问候 1:1-2</a:t>
            </a:r>
            <a:endParaRPr sz="4800"/>
          </a:p>
          <a:p>
            <a:pPr indent="-609585">
              <a:lnSpc>
                <a:spcPct val="150000"/>
              </a:lnSpc>
              <a:buSzPts val="3600"/>
              <a:buAutoNum type="arabicPeriod"/>
            </a:pPr>
            <a:r>
              <a:rPr lang="en" sz="4800"/>
              <a:t>保罗的祷告：在基督里的生命 1:3-23</a:t>
            </a:r>
            <a:endParaRPr sz="4800"/>
          </a:p>
          <a:p>
            <a:pPr indent="-609585">
              <a:lnSpc>
                <a:spcPct val="150000"/>
              </a:lnSpc>
              <a:buSzPts val="3600"/>
              <a:buAutoNum type="arabicPeriod"/>
            </a:pPr>
            <a:r>
              <a:rPr lang="en" sz="4800"/>
              <a:t>保罗的教导：在基督里的长进 1:24-4:6</a:t>
            </a:r>
            <a:endParaRPr sz="4800"/>
          </a:p>
          <a:p>
            <a:pPr indent="-609585">
              <a:lnSpc>
                <a:spcPct val="150000"/>
              </a:lnSpc>
              <a:buSzPts val="3600"/>
              <a:buAutoNum type="arabicPeriod"/>
            </a:pPr>
            <a:r>
              <a:rPr lang="en" sz="4800"/>
              <a:t>结尾问安 4:7-4:18 </a:t>
            </a:r>
            <a:endParaRPr sz="4800"/>
          </a:p>
        </p:txBody>
      </p:sp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>
            <a:off x="372243" y="743300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buSzPts val="990"/>
            </a:pPr>
            <a:r>
              <a:rPr lang="en" sz="5227"/>
              <a:t>歌罗西书</a:t>
            </a:r>
            <a:endParaRPr sz="5227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225467" y="1378767"/>
            <a:ext cx="11758400" cy="4794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800"/>
              <a:t>12 所以，你们既是神的选民、圣洁蒙爱的人，就要存怜悯、恩慈、谦虚、温柔、忍耐的心。 13 倘若这人与那人有嫌隙，总要彼此包容，彼此饶恕；主怎样饶恕了你们，你们也要怎样饶恕人。 14 在这一切之外，要存着爱心，爱心就是联络全德的。 </a:t>
            </a:r>
            <a:endParaRPr sz="4800"/>
          </a:p>
        </p:txBody>
      </p:sp>
      <p:sp>
        <p:nvSpPr>
          <p:cNvPr id="81" name="Google Shape;81;p16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buSzPts val="990"/>
            </a:pPr>
            <a:r>
              <a:rPr lang="en" sz="5227"/>
              <a:t>蒙召的群体（3:12-17）</a:t>
            </a:r>
            <a:endParaRPr sz="5227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body" idx="1"/>
          </p:nvPr>
        </p:nvSpPr>
        <p:spPr>
          <a:xfrm>
            <a:off x="225467" y="1378767"/>
            <a:ext cx="11758400" cy="4794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15 又要叫基督的平安在你们心里做主，你们也为此蒙召，归为一体；且要存感谢的心。 16 当用各样的智慧，把基督的道理丰丰富富地存在心里，用诗章、颂词、灵歌彼此教导，互相劝诫，心被恩感歌颂神。 17 无论做什么，或说话或行事，都要奉主耶稣的名，借着他感谢父神。</a:t>
            </a:r>
            <a:endParaRPr sz="4267"/>
          </a:p>
        </p:txBody>
      </p:sp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buSzPts val="990"/>
            </a:pPr>
            <a:r>
              <a:rPr lang="en" sz="5227"/>
              <a:t>蒙召的群体（3:12-17）</a:t>
            </a:r>
            <a:endParaRPr sz="5227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body" idx="1"/>
          </p:nvPr>
        </p:nvSpPr>
        <p:spPr>
          <a:xfrm>
            <a:off x="225467" y="1378767"/>
            <a:ext cx="11897200" cy="4794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r>
              <a:rPr lang="en" sz="4800"/>
              <a:t>我们是圣洁蒙爱的选民（v12）</a:t>
            </a:r>
            <a:endParaRPr sz="4800"/>
          </a:p>
          <a:p>
            <a:pPr marL="0" indent="0">
              <a:spcBef>
                <a:spcPts val="1600"/>
              </a:spcBef>
              <a:buNone/>
            </a:pPr>
            <a:r>
              <a:rPr lang="en" sz="4800"/>
              <a:t>- 让基督的平安作教会的主（v13-15）</a:t>
            </a:r>
            <a:endParaRPr sz="4800"/>
          </a:p>
          <a:p>
            <a:pPr marL="0" indent="0">
              <a:spcBef>
                <a:spcPts val="1600"/>
              </a:spcBef>
              <a:buNone/>
            </a:pPr>
            <a:r>
              <a:rPr lang="en" sz="4800"/>
              <a:t>- 让基督的话语作敬拜的中心（v16）</a:t>
            </a:r>
            <a:endParaRPr sz="4800"/>
          </a:p>
          <a:p>
            <a:pPr marL="0" indent="0">
              <a:spcBef>
                <a:spcPts val="1600"/>
              </a:spcBef>
              <a:buNone/>
            </a:pPr>
            <a:r>
              <a:rPr lang="en" sz="4800"/>
              <a:t>- 让基督的名作唯一的力量和荣耀（v17）</a:t>
            </a:r>
            <a:endParaRPr sz="480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4800"/>
              <a:t>从心而发感恩父神（v15-17）</a:t>
            </a:r>
            <a:endParaRPr sz="4800"/>
          </a:p>
        </p:txBody>
      </p:sp>
      <p:sp>
        <p:nvSpPr>
          <p:cNvPr id="93" name="Google Shape;93;p18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buSzPts val="990"/>
            </a:pPr>
            <a:r>
              <a:rPr lang="en" sz="5227"/>
              <a:t>解经大纲</a:t>
            </a:r>
            <a:endParaRPr sz="5227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body" idx="1"/>
          </p:nvPr>
        </p:nvSpPr>
        <p:spPr>
          <a:xfrm>
            <a:off x="761867" y="1708267"/>
            <a:ext cx="10970000" cy="446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indent="-609585">
              <a:lnSpc>
                <a:spcPct val="150000"/>
              </a:lnSpc>
              <a:buSzPts val="3600"/>
              <a:buAutoNum type="arabicPeriod"/>
            </a:pPr>
            <a:r>
              <a:rPr lang="en" sz="4800"/>
              <a:t>歌罗西教会出了什么问题？</a:t>
            </a:r>
            <a:endParaRPr sz="4800"/>
          </a:p>
          <a:p>
            <a:pPr indent="-609585">
              <a:lnSpc>
                <a:spcPct val="150000"/>
              </a:lnSpc>
              <a:buSzPts val="3600"/>
              <a:buAutoNum type="arabicPeriod"/>
            </a:pPr>
            <a:r>
              <a:rPr lang="en" sz="4800"/>
              <a:t>健康教会应该长成什么样子？</a:t>
            </a:r>
            <a:endParaRPr sz="4800"/>
          </a:p>
          <a:p>
            <a:pPr indent="-609585">
              <a:lnSpc>
                <a:spcPct val="150000"/>
              </a:lnSpc>
              <a:buSzPts val="3600"/>
              <a:buAutoNum type="arabicPeriod"/>
            </a:pPr>
            <a:r>
              <a:rPr lang="en" sz="4800"/>
              <a:t>这跟你我有什么关系？</a:t>
            </a:r>
            <a:endParaRPr sz="4800"/>
          </a:p>
        </p:txBody>
      </p:sp>
      <p:sp>
        <p:nvSpPr>
          <p:cNvPr id="99" name="Google Shape;99;p19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50000"/>
              </a:lnSpc>
              <a:buSzPts val="990"/>
            </a:pPr>
            <a:r>
              <a:rPr lang="en" sz="5227"/>
              <a:t>讲道大纲</a:t>
            </a:r>
            <a:endParaRPr sz="5227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>
            <a:spLocks noGrp="1"/>
          </p:cNvSpPr>
          <p:nvPr>
            <p:ph type="body" idx="1"/>
          </p:nvPr>
        </p:nvSpPr>
        <p:spPr>
          <a:xfrm>
            <a:off x="371067" y="1881700"/>
            <a:ext cx="11578000" cy="4292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indent="-575719">
              <a:lnSpc>
                <a:spcPct val="150000"/>
              </a:lnSpc>
              <a:buSzPts val="3200"/>
            </a:pPr>
            <a:r>
              <a:rPr lang="en" sz="4267" b="1"/>
              <a:t>外在行为</a:t>
            </a:r>
            <a:r>
              <a:rPr lang="en" sz="4267"/>
              <a:t> - 规条主义:节期、饮食、人的吩咐</a:t>
            </a:r>
            <a:endParaRPr sz="4267"/>
          </a:p>
          <a:p>
            <a:pPr indent="-575719">
              <a:lnSpc>
                <a:spcPct val="150000"/>
              </a:lnSpc>
              <a:buSzPts val="3200"/>
            </a:pPr>
            <a:r>
              <a:rPr lang="en" sz="4267" b="1"/>
              <a:t>自高自大</a:t>
            </a:r>
            <a:r>
              <a:rPr lang="en" sz="4267"/>
              <a:t> - 假谦卑:苦待己身、私意自表</a:t>
            </a:r>
            <a:endParaRPr sz="4267"/>
          </a:p>
          <a:p>
            <a:pPr indent="-575719">
              <a:lnSpc>
                <a:spcPct val="150000"/>
              </a:lnSpc>
              <a:buSzPts val="3200"/>
            </a:pPr>
            <a:r>
              <a:rPr lang="en" sz="4267" b="1"/>
              <a:t>私意敬拜</a:t>
            </a:r>
            <a:r>
              <a:rPr lang="en" sz="4267"/>
              <a:t> - 人造的敬拜: 敬拜天使、私意崇拜</a:t>
            </a:r>
            <a:endParaRPr sz="4267"/>
          </a:p>
        </p:txBody>
      </p:sp>
      <p:sp>
        <p:nvSpPr>
          <p:cNvPr id="105" name="Google Shape;105;p20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50000"/>
              </a:lnSpc>
              <a:buSzPts val="990"/>
            </a:pPr>
            <a:r>
              <a:rPr lang="en" sz="5093"/>
              <a:t>歌罗西教会出了什么问题？</a:t>
            </a:r>
            <a:endParaRPr sz="5227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>
            <a:spLocks noGrp="1"/>
          </p:cNvSpPr>
          <p:nvPr>
            <p:ph type="body" idx="1"/>
          </p:nvPr>
        </p:nvSpPr>
        <p:spPr>
          <a:xfrm>
            <a:off x="153967" y="1725600"/>
            <a:ext cx="11925200" cy="4196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indent="-575719">
              <a:lnSpc>
                <a:spcPct val="150000"/>
              </a:lnSpc>
              <a:buSzPts val="3200"/>
            </a:pPr>
            <a:r>
              <a:rPr lang="en" sz="4267" b="1"/>
              <a:t>外在行为 → 靠自己</a:t>
            </a:r>
            <a:r>
              <a:rPr lang="en" sz="4267"/>
              <a:t>:以规条、苦行作筹码</a:t>
            </a:r>
            <a:endParaRPr sz="4267"/>
          </a:p>
          <a:p>
            <a:pPr indent="-575719">
              <a:lnSpc>
                <a:spcPct val="150000"/>
              </a:lnSpc>
              <a:buSzPts val="3200"/>
            </a:pPr>
            <a:r>
              <a:rPr lang="en" sz="4267" b="1"/>
              <a:t>自高自大 → 为自己</a:t>
            </a:r>
            <a:r>
              <a:rPr lang="en" sz="4267"/>
              <a:t>:满有敬虔外表，里外不一</a:t>
            </a:r>
            <a:endParaRPr sz="4267"/>
          </a:p>
          <a:p>
            <a:pPr indent="-575719">
              <a:lnSpc>
                <a:spcPct val="150000"/>
              </a:lnSpc>
              <a:buSzPts val="3200"/>
            </a:pPr>
            <a:r>
              <a:rPr lang="en" sz="4267" b="1"/>
              <a:t>私意敬拜 → 找自己</a:t>
            </a:r>
            <a:r>
              <a:rPr lang="en" sz="4267"/>
              <a:t>:找不到敬拜的对象和意义</a:t>
            </a:r>
            <a:endParaRPr sz="4267"/>
          </a:p>
        </p:txBody>
      </p:sp>
      <p:sp>
        <p:nvSpPr>
          <p:cNvPr id="111" name="Google Shape;111;p21"/>
          <p:cNvSpPr txBox="1">
            <a:spLocks noGrp="1"/>
          </p:cNvSpPr>
          <p:nvPr>
            <p:ph type="title"/>
          </p:nvPr>
        </p:nvSpPr>
        <p:spPr>
          <a:xfrm>
            <a:off x="371167" y="5785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50000"/>
              </a:lnSpc>
              <a:buSzPts val="990"/>
            </a:pPr>
            <a:r>
              <a:rPr lang="en" sz="5093"/>
              <a:t>歌罗西教会出了什么问题？— 没有基督</a:t>
            </a:r>
            <a:endParaRPr sz="5093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Pine design</Template>
  <TotalTime>45180</TotalTime>
  <Words>438</Words>
  <Application>Microsoft Macintosh PowerPoint</Application>
  <PresentationFormat>Widescreen</PresentationFormat>
  <Paragraphs>89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Economica</vt:lpstr>
      <vt:lpstr>Arial</vt:lpstr>
      <vt:lpstr>Calibri</vt:lpstr>
      <vt:lpstr>Open Sans</vt:lpstr>
      <vt:lpstr>Luxe</vt:lpstr>
      <vt:lpstr>蒙召的群体</vt:lpstr>
      <vt:lpstr>讲道大纲</vt:lpstr>
      <vt:lpstr>歌罗西书</vt:lpstr>
      <vt:lpstr>蒙召的群体（3:12-17）</vt:lpstr>
      <vt:lpstr>蒙召的群体（3:12-17）</vt:lpstr>
      <vt:lpstr>解经大纲</vt:lpstr>
      <vt:lpstr>讲道大纲</vt:lpstr>
      <vt:lpstr>歌罗西教会出了什么问题？</vt:lpstr>
      <vt:lpstr>歌罗西教会出了什么问题？— 没有基督</vt:lpstr>
      <vt:lpstr>教会是什么？—— 选召、圣洁、蒙爱</vt:lpstr>
      <vt:lpstr>既是旧约以色列，也是新约教会</vt:lpstr>
      <vt:lpstr>【你们既是。。。就要。。。】</vt:lpstr>
      <vt:lpstr>教会应该长成什么样子？</vt:lpstr>
      <vt:lpstr>教会应该长成什么样子？</vt:lpstr>
      <vt:lpstr>教会应该长成什么样子？</vt:lpstr>
      <vt:lpstr>教会应该长成什么样子？</vt:lpstr>
      <vt:lpstr>教会应该长成什么样子？</vt:lpstr>
      <vt:lpstr>你我的回应：感谢上帝</vt:lpstr>
      <vt:lpstr>你我的回应：感谢上帝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杜克团契敬拜 DCCF Worship</dc:title>
  <dc:creator>z.boyang@outlook.com</dc:creator>
  <cp:lastModifiedBy>Yanxin Li</cp:lastModifiedBy>
  <cp:revision>3457</cp:revision>
  <dcterms:created xsi:type="dcterms:W3CDTF">2018-07-27T21:13:16Z</dcterms:created>
  <dcterms:modified xsi:type="dcterms:W3CDTF">2026-06-14T19:08:32Z</dcterms:modified>
</cp:coreProperties>
</file>