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4"/>
  </p:notesMasterIdLst>
  <p:sldIdLst>
    <p:sldId id="283" r:id="rId2"/>
    <p:sldId id="404" r:id="rId3"/>
    <p:sldId id="405" r:id="rId4"/>
    <p:sldId id="412" r:id="rId5"/>
    <p:sldId id="369" r:id="rId6"/>
    <p:sldId id="424" r:id="rId7"/>
    <p:sldId id="368" r:id="rId8"/>
    <p:sldId id="359" r:id="rId9"/>
    <p:sldId id="421" r:id="rId10"/>
    <p:sldId id="349" r:id="rId11"/>
    <p:sldId id="360" r:id="rId12"/>
    <p:sldId id="361" r:id="rId13"/>
    <p:sldId id="378" r:id="rId14"/>
    <p:sldId id="362" r:id="rId15"/>
    <p:sldId id="363" r:id="rId16"/>
    <p:sldId id="422" r:id="rId17"/>
    <p:sldId id="364" r:id="rId18"/>
    <p:sldId id="433" r:id="rId19"/>
    <p:sldId id="365" r:id="rId20"/>
    <p:sldId id="401" r:id="rId21"/>
    <p:sldId id="415" r:id="rId22"/>
    <p:sldId id="39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1"/>
    <p:restoredTop sz="94149"/>
  </p:normalViewPr>
  <p:slideViewPr>
    <p:cSldViewPr snapToGrid="0">
      <p:cViewPr varScale="1">
        <p:scale>
          <a:sx n="74" d="100"/>
          <a:sy n="74" d="100"/>
        </p:scale>
        <p:origin x="20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BECC6-3940-1B44-8832-A0314838E719}" type="datetimeFigureOut">
              <a:rPr lang="en-US" smtClean="0"/>
              <a:t>6/7/26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4EF21-7C78-7E4D-9BC9-1DD0689D4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0DD011B-2B9A-1FE0-495C-4C6A6B0419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C9C3BBB1-8B87-114C-21E7-5219893895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04004F7F-FF98-6BDE-FD36-0D8E4F7B83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E61E1D-D4EB-0B48-9AD4-F57BEAA6F85C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9FEF3114-C430-81D3-F491-99D3E1CD88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8EE55C5A-C645-EF79-A120-5CA87D8B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3B7CCD18-18D0-8E64-6515-18063F8E1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A4BDBE-DF37-8C45-9F23-CC32B5BEF22E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5D30844-B437-8F1F-F540-15731D9A68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B5C8C88-DE8B-1DB2-CD50-C59CE6164B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新細明體" panose="02020500000000000000" pitchFamily="18" charset="-120"/>
              </a:rPr>
              <a:t> 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311D68A-2D35-10F8-EB2A-BCD4290031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EAD31B-B339-F043-9824-8A425CC70462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29DAB6-EA19-1636-E090-6DD09EDCC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479C2E-E909-7002-16E2-D250AE51A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0DD4BC-5747-13F1-22EC-50BF2981C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16FC5-3A91-3D4B-A0E8-043E349152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810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CF11D5-6EA6-CED4-A048-62E0B49C53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14D1D0-82F7-2D37-9B27-A4870A0AC9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3137C4-9CBF-5D19-42E9-6727E5D26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AC21BF-A712-9F4C-B46E-A4ECDC061A3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27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28A0A6-FDAC-0655-3BB7-EB68C85E2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B68D53-EDE0-D4A0-332A-7D2889A537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D1B4F8-47A7-39FF-0E0B-03748F6B3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FCEA0-B9A4-CD4B-B514-0201C4F72C5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136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D6FFED-037D-C96D-5879-4180F0284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3EFF64-695D-7BC1-6B12-715DD98A2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276A7D-342F-3A2F-4DA8-CCB3DB7590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3BCB4-0135-7A47-9D5A-BF19A8DFB0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189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CD2A90-9083-AFE4-9FD2-029D89F7E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1D6238-F4AF-A41B-6F53-EFCA899B16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2C5709-9BAE-8FAC-32B7-95A446506A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E28B87-02C0-1B47-A27C-F9BCE7CA33E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101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65B413-E32C-419C-0C0E-2067F27907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97BC30-E8FA-62A2-FACF-1DAA06A5E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33C0CD-2089-1E75-08E6-4040D68341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A9BBD-0804-8C42-9233-57E8FEFB46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181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6A6B1D-4FE0-4B05-BE42-7A6080EBEC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B1363A1-5F0E-B3A6-3FBF-9FDDE3D27B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712C16-B781-28CA-1675-92A73222E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5D62A5-DBA0-F245-B9A2-564B2744C1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143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CD1DEA-C2E1-313D-C92D-2EAD492823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B0AE4EC-1BB5-E5F5-D78B-BC3E5F1484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8C7459-C181-051B-4029-6F1C5A61D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2B1BBF-4CB8-0447-BE3D-F484E69D7D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505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A8275B4-0026-92BC-0F3B-CD77E63CE7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91C1C73-31FF-F09A-1BAE-15743C094F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FAE7A-CAB3-953F-D115-80FB2F88E0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B361-D1AD-054B-9B63-3D8054C2CFA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118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97525B-69A8-AC54-4BEA-44B0D78A0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3573C-D882-12E5-3023-F2848CF47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D4E6E9-6020-6881-E1C2-ECD53E5ECF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452DC-3C49-3242-A4C0-43ECC774E2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265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FFEFA2-2D5A-82F1-81D0-A1D634E44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48094C-D6FC-60D9-F9DD-E023D0F7D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C10815-D8A5-4B3E-F689-885BA4C209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D960FD-5245-4141-B4CD-FBF22493FC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382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00A6DFD-9CC4-A268-FF10-152E14EE7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C28709-219E-4264-405B-5609A2269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9B90B1C3-FA4B-96DF-1631-F04917CF73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101405C1-2F64-2E93-849A-245874F237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60234597-7C87-7DB6-ED14-664DA76BE2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4ECDAE0B-645C-764A-BA11-1A3203946F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594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>
            <a:extLst>
              <a:ext uri="{FF2B5EF4-FFF2-40B4-BE49-F238E27FC236}">
                <a16:creationId xmlns:a16="http://schemas.microsoft.com/office/drawing/2014/main" id="{FB985611-82AC-BBE9-A7DE-40448644B949}"/>
              </a:ext>
            </a:extLst>
          </p:cNvPr>
          <p:cNvSpPr txBox="1">
            <a:spLocks/>
          </p:cNvSpPr>
          <p:nvPr/>
        </p:nvSpPr>
        <p:spPr bwMode="auto">
          <a:xfrm>
            <a:off x="7535863" y="581025"/>
            <a:ext cx="4105275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神作工的方法</a:t>
            </a:r>
            <a:r>
              <a:rPr kumimoji="1" lang="en-US" altLang="zh-CN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kumimoji="1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br>
              <a:rPr kumimoji="1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kumimoji="1" lang="zh-TW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 </a:t>
            </a:r>
            <a:r>
              <a:rPr kumimoji="1" lang="en-US" altLang="zh-TW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2. </a:t>
            </a:r>
            <a:r>
              <a:rPr kumimoji="1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内容</a:t>
            </a:r>
            <a:br>
              <a:rPr kumimoji="1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1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kumimoji="1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1:3-14)</a:t>
            </a:r>
            <a:endParaRPr kumimoji="1" lang="zh-TW" altLang="en-US" sz="3200" b="1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A0E02F00-BFEA-877E-D42B-CB52BBC176D4}"/>
              </a:ext>
            </a:extLst>
          </p:cNvPr>
          <p:cNvSpPr txBox="1">
            <a:spLocks/>
          </p:cNvSpPr>
          <p:nvPr/>
        </p:nvSpPr>
        <p:spPr bwMode="auto">
          <a:xfrm>
            <a:off x="7535863" y="4724400"/>
            <a:ext cx="4105275" cy="151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北卡三角區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華人基督教會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2026-06-07</a:t>
            </a:r>
            <a:endParaRPr kumimoji="1" lang="zh-TW" altLang="en-US" sz="2800" b="1" i="0" u="none" strike="noStrike" kern="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100" name="Picture 2" descr="Stars and Stripes Map of War Area.: Geographicus Rare Antique Maps">
            <a:extLst>
              <a:ext uri="{FF2B5EF4-FFF2-40B4-BE49-F238E27FC236}">
                <a16:creationId xmlns:a16="http://schemas.microsoft.com/office/drawing/2014/main" id="{18C8676E-85F4-2DF3-BA9D-81AF3AEE5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581025"/>
            <a:ext cx="2089150" cy="300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2">
            <a:extLst>
              <a:ext uri="{FF2B5EF4-FFF2-40B4-BE49-F238E27FC236}">
                <a16:creationId xmlns:a16="http://schemas.microsoft.com/office/drawing/2014/main" id="{CB43D6CC-3A6E-5A46-4139-9FB81CD0D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227013"/>
            <a:ext cx="208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越南戰爭</a:t>
            </a:r>
            <a:r>
              <a:rPr kumimoji="0" lang="en-US" altLang="zh-TW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1965-73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102" name="Picture 4" descr="Iraq War - Wikipedia">
            <a:extLst>
              <a:ext uri="{FF2B5EF4-FFF2-40B4-BE49-F238E27FC236}">
                <a16:creationId xmlns:a16="http://schemas.microsoft.com/office/drawing/2014/main" id="{0B57078B-A8D8-6C49-09A5-D9D8E2040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306763"/>
            <a:ext cx="2663825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Box 3">
            <a:extLst>
              <a:ext uri="{FF2B5EF4-FFF2-40B4-BE49-F238E27FC236}">
                <a16:creationId xmlns:a16="http://schemas.microsoft.com/office/drawing/2014/main" id="{48BA9EB5-985D-DF72-52E7-71892A57F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5300663"/>
            <a:ext cx="23764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海灣戰爭</a:t>
            </a:r>
            <a:r>
              <a:rPr kumimoji="0" lang="en-US" altLang="zh-TW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1990-91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伊拉克戰爭</a:t>
            </a:r>
            <a:r>
              <a:rPr kumimoji="0" lang="en-US" altLang="zh-TW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2003-11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104" name="Picture 6" descr="https://upload.wikimedia.org/wikipedia/commons/thumb/8/85/Taliban_insurgency_in_Afghanistan_%282015%E2%80%932021%29.svg/500px-Taliban_insurgency_in_Afghanistan_%282015%E2%80%932021%29.svg.png">
            <a:extLst>
              <a:ext uri="{FF2B5EF4-FFF2-40B4-BE49-F238E27FC236}">
                <a16:creationId xmlns:a16="http://schemas.microsoft.com/office/drawing/2014/main" id="{D05A5D25-5959-EB96-DB5C-FB396E821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1428750"/>
            <a:ext cx="254952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Box 4">
            <a:extLst>
              <a:ext uri="{FF2B5EF4-FFF2-40B4-BE49-F238E27FC236}">
                <a16:creationId xmlns:a16="http://schemas.microsoft.com/office/drawing/2014/main" id="{9923A3BE-FFDB-6DC3-364E-148D07F70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1052513"/>
            <a:ext cx="237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阿富汗戰爭</a:t>
            </a:r>
            <a:r>
              <a:rPr kumimoji="0" lang="en-US" altLang="zh-TW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2001-21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106" name="Picture 1">
            <a:extLst>
              <a:ext uri="{FF2B5EF4-FFF2-40B4-BE49-F238E27FC236}">
                <a16:creationId xmlns:a16="http://schemas.microsoft.com/office/drawing/2014/main" id="{F9B10E69-C645-EF95-5F14-D7F742F13E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538" y="3284538"/>
            <a:ext cx="2439987" cy="228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TextBox 5">
            <a:extLst>
              <a:ext uri="{FF2B5EF4-FFF2-40B4-BE49-F238E27FC236}">
                <a16:creationId xmlns:a16="http://schemas.microsoft.com/office/drawing/2014/main" id="{3438A7A1-A4F1-A1B2-0296-1B880AA76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538" y="5565775"/>
            <a:ext cx="24399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伊朗戰爭</a:t>
            </a:r>
            <a:r>
              <a:rPr kumimoji="0" lang="en-US" altLang="zh-TW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2026-?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300AD1D-A504-D396-370F-2C6F01F2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33375"/>
            <a:ext cx="11376025" cy="5619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神透過子在基督裡作成的工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賞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恩典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A391F67A-3250-E15E-DC19-F52BA6279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1075"/>
            <a:ext cx="11376025" cy="5400675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b="1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弗</a:t>
            </a:r>
            <a:r>
              <a:rPr lang="en-US" altLang="zh-CN" b="1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1:6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恩典是他在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愛子裡所賜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給我們</a:t>
            </a: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的。 </a:t>
            </a:r>
            <a:r>
              <a:rPr lang="en-US" altLang="zh-CN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…8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這恩典是　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神用諸般智慧聰明</a:t>
            </a:r>
            <a:r>
              <a:rPr lang="zh-TW" altLang="en-US" b="1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充充足足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給我們</a:t>
            </a: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的、</a:t>
            </a:r>
            <a:endParaRPr lang="en-US" altLang="zh-CN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詩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84:11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他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未嘗留下一樣好處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、不給那些行動正直的人。</a:t>
            </a:r>
            <a:endParaRPr lang="zh-CN" alt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 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給人人不該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没有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資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格得的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恩典的特性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</a:t>
            </a: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事實</a:t>
            </a:r>
            <a:endParaRPr lang="zh-CN" alt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神主導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神是樂意施恩的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用諸般智慧聰明賜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神計劃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勞心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透過了解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體諒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付代價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賜給人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充充足足賜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lavished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堆放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堆積 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未嘗留下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豐富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CN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神是慷慨的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響應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賜各樣福氣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FCB8EBC5-0FA8-E862-0F97-ACF68BC7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449050" cy="5048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大恩典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救贖與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赦免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368FB74-6313-CBEF-A709-4AEEFC5EA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449050" cy="5329238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1:6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是他在愛子裡所賜給我們的。 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7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我們藉這愛子的血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得蒙救贖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、過犯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得以赦免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、乃是照他豐</a:t>
            </a: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富的恩典．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蒙救贖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have redemption [KJV]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一般現在式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陳述一個不受時間限制永遠有效的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事實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先有救贖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後有赦免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救贖的赦免是不公義的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赦免的救贖是無效的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救贖是赦免的根據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赦免是救贖的果效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藉這愛子的血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救贖是神付極大的代價完成的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赦免的功效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人不用面對罪的懲罰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超越罪惡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感和魔鬼的控告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真正得救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蒙救贖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得赦免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必須包括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知罪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認罪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悔改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相信及接受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E7C395B-1980-74BC-05AD-DE9DC7CD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449050" cy="561975"/>
          </a:xfrm>
        </p:spPr>
        <p:txBody>
          <a:bodyPr/>
          <a:lstStyle/>
          <a:p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恩典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知道他旨意的奥秘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3D2C58A-6DBB-4D05-DFCB-C374F7AB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33150" cy="5616575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</a:t>
            </a:r>
            <a:r>
              <a:rPr lang="en-US" altLang="zh-CN" b="1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8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　神用諸般智慧聰明、充充足足賞給我們的、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9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都是照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他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自己所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的美意、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叫我們知道他旨意的奥秘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13:12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如今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彷彿對著鏡子觀看、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模糊不清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到那時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、就要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面對面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了．我如今所知道的有限．到那時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就全知道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endParaRPr lang="zh-TW" alt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叫知道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已完成不能改變的動作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purposed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在神的不改變的計劃和目的中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</a:t>
            </a:r>
            <a:endParaRPr lang="en-US" altLang="zh-TW" sz="2800" b="1" i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叫我們知道他旨意的奧秘 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神向人交心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神不是莫測高深的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神不向人隱藏祂的宏觀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的旨意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神已讓人知道人該知道的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對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所能知道的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是特權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負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責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對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未明顯的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到那時就全知道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有盼望而有安息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defRPr/>
            </a:pPr>
            <a:endParaRPr lang="en-US" altLang="zh-TW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FEAC3D9-7B6C-7670-4F36-44B35C7B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449050" cy="5619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旨意的奧秘的內容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都在基督裡面同歸於一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874BE30D-3850-4B8E-D897-360B390BD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81075"/>
            <a:ext cx="11449050" cy="5472113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1:9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叫我們知道他旨意的奧秘、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10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要照所安排的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在日期滿足的時候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天上地上一切所有的、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都在基督裡面同歸於一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使都在基督裡面同歸於一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to bring unity to all things under Christ 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在基督之下給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萬物帶來合一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使同歸於一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完成但未指定完成的時間的動作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同歸於一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神和受造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受造和受造恢復和諧與協調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人的盼望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在基督裡面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神在受造中佔該佔的地位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神的榮耀得著稱讚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照所安排的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日期滿足的時候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終極的平安和把握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安全感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日期滿足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必有神定規的無法避免的終結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照所安排的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神有計劃和目的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都必然成就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ts val="0"/>
              </a:spcBef>
              <a:defRPr/>
            </a:pPr>
            <a:endParaRPr lang="en-US" altLang="zh-TW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7363CF0D-18BC-50D3-E874-F5BEEC314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449050" cy="5619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旨意的奧秘的內容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成了基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業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C359CEAC-0F17-5C49-C0EC-CB516B94C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81075"/>
            <a:ext cx="11449050" cy="5184775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1:11  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們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在他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裡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面得了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業</a:t>
            </a: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〔</a:t>
            </a:r>
            <a:r>
              <a:rPr lang="zh-CN" altLang="en-US" b="1" i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得或作成</a:t>
            </a:r>
            <a:r>
              <a:rPr lang="en-US" altLang="zh-CN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〕</a:t>
            </a:r>
            <a:endParaRPr lang="zh-CN" alt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業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inheritance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繼承品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heritage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世襲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portion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有份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擁有的權益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[Amp]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給人享用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滿足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值得驕傲的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得了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了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已完成不能改變的動作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得了基業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人從神那裡得到了享用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驕傲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基督裡的滿足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安息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成了基業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人成為神的享用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滿足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值得驕傲的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基督裡的自尊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終極自尊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en-US" altLang="zh-TW" dirty="0"/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人有何資格可以成為神的滿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足</a:t>
            </a:r>
            <a:r>
              <a:rPr lang="en-US" altLang="zh-CN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  <a:r>
              <a:rPr lang="en-US" altLang="zh-CN" b="1" i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CN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555D9A08-2643-53C8-A491-99AAB5639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449050" cy="561975"/>
          </a:xfrm>
        </p:spPr>
        <p:txBody>
          <a:bodyPr/>
          <a:lstStyle/>
          <a:p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恩典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3.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首先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有盼望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的人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ECEBDA09-FEB5-5127-7C26-709600E34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81075"/>
            <a:ext cx="11449050" cy="5327650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1:12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叫他的榮耀、從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們這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首先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有盼望的人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、可以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得著稱讚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有盼望的人</a:t>
            </a:r>
            <a:endParaRPr lang="zh-CN" altLang="en-US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盼望的內容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得兒子的名分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同歸於一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了基業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盼望叫人超越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時間的限制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盼望有</a:t>
            </a:r>
            <a:r>
              <a:rPr lang="zh-TW" altLang="en-US" b="1" i="1" dirty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叫人看見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更好的在前面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就不氣綏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不覺得無望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首先的人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時間上的先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先相信耶穌</a:t>
            </a:r>
            <a:r>
              <a:rPr lang="en-US" alt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而先有盼望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領會的先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先領會</a:t>
            </a:r>
            <a:r>
              <a:rPr lang="en-US" alt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這真理而先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享用</a:t>
            </a:r>
            <a:r>
              <a:rPr lang="en-US" alt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盼望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叫他的榮耀可以得著稱讚的人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有資格滿足神的心意</a:t>
            </a:r>
            <a:endParaRPr lang="en-US" altLang="zh-TW" b="1" i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47393C82-0481-2391-3D32-39909064A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在基督裡的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内容</a:t>
            </a:r>
            <a:endParaRPr lang="en-US" altLang="en-US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8C004-6BB6-B44C-61B9-08F75E3B6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52513"/>
            <a:ext cx="10972800" cy="5073650"/>
          </a:xfrm>
        </p:spPr>
        <p:txBody>
          <a:bodyPr/>
          <a:lstStyle/>
          <a:p>
            <a:pPr algn="ctr"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神透過父在基督裡作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神透過子在基督裡作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在基督裡作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作印記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作憑據</a:t>
            </a:r>
            <a:endParaRPr lang="en-US" i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9F17D80-A415-2DFD-E8ED-7060D0998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561975"/>
          </a:xfrm>
        </p:spPr>
        <p:txBody>
          <a:bodyPr/>
          <a:lstStyle/>
          <a:p>
            <a:pPr>
              <a:lnSpc>
                <a:spcPts val="3700"/>
              </a:lnSpc>
              <a:spcBef>
                <a:spcPts val="120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聖靈的工作與在基督裡的關係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2A5EF8F-F191-EA61-F1B0-EBE7597D1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2663"/>
            <a:ext cx="11376025" cy="5399087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1:13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你們既聽見真理的道、就是那叫你們得救的福音、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(in whom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在他裡面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[KJV])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也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信了基督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既然信他、就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(in whom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在他裡面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[KJV])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受了所應許的聖靈</a:t>
            </a:r>
            <a:r>
              <a:rPr lang="zh-TW" altLang="en-US" b="1" i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為印記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原文和英譯有兩個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裡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面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中譯略了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在他裡面信了基督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人能夠信是因為在基督裡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在他裡面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受了聖靈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人能夠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受聖靈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是因為在基督裡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聽見真理的道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信了基督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→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受了聖靈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不在基督裡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→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沒有聽見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沒有信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沒有受聖靈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沒有聖靈的工作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在基督裡是受聖靈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經歷聖靈的工作的根據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9F9CBB0-2F7A-B3E3-2AA7-0D4E0183D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76025" cy="5619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神透過聖靈在基督裡作成的工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印記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4C096FB-7DAC-9EFE-D724-F112461D3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2663"/>
            <a:ext cx="11376025" cy="5399087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1:13 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既然信他 、就 </a:t>
            </a:r>
            <a:r>
              <a:rPr lang="en-US" altLang="zh-TW" sz="2800" b="1" i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(in whom </a:t>
            </a:r>
            <a:r>
              <a:rPr lang="zh-TW" altLang="en-US" b="1" i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在他裡面 </a:t>
            </a:r>
            <a:r>
              <a:rPr lang="en-US" altLang="zh-TW" sz="2800" b="1" i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[KJV])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所應許的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聖靈為印記</a:t>
            </a:r>
            <a:r>
              <a:rPr lang="zh-TW" altLang="en-US" b="1" i="1"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受了聖靈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已完成不能改變的動作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受聖靈是已經完成的事實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 marL="354013" indent="-354013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聖靈作印記的含意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永遠的倍伴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人不孤單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獲得給印記的主人的承認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保護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負責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掌管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支配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人的歸屬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獲得給印記的主人的授權與地位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信徒祈求聖靈進入心中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不要離開自己是不需要的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關鍵的問題是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我們給聖靈在我們裏面多少作工的空間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endParaRPr lang="en-US" altLang="zh-TW" b="1" i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E851794-6331-1775-ACE3-6FC12BF7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6334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神透過聖靈在基督裡作成的工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得基業憑據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47F1673-D61F-2867-6756-B8392868F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08050"/>
            <a:ext cx="11306175" cy="5689600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14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我們得基業的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憑據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〔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原文作質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〕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直等到　神之民被贖、使他的榮耀得著稱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讚</a:t>
            </a: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聖靈作憑據的含意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Deposit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定金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首期款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[NIV], foretaste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預嚐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[Amp]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更好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更大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更多的在後頭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但現在可以嚐用一小部分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Guarantee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保證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[Amp]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神必兌現祂的應許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Pledge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質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抵押品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[Amp]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欠債才付抵押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神以欠債的心情去把豐富與恩典傾倒在人身上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是憑據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一般現在式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不受時間限制永遠有效的動作</a:t>
            </a:r>
            <a:endParaRPr lang="en-US" altLang="zh-TW" b="1" i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>
            <a:extLst>
              <a:ext uri="{FF2B5EF4-FFF2-40B4-BE49-F238E27FC236}">
                <a16:creationId xmlns:a16="http://schemas.microsoft.com/office/drawing/2014/main" id="{1E00A734-2C2B-4E87-3202-82A677C96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15888"/>
            <a:ext cx="11233150" cy="720725"/>
          </a:xfrm>
        </p:spPr>
        <p:txBody>
          <a:bodyPr/>
          <a:lstStyle/>
          <a:p>
            <a:r>
              <a:rPr lang="zh-TW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以弗所書簡介</a:t>
            </a:r>
            <a:endParaRPr lang="zh-TW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339" name="內容版面配置區 2">
            <a:extLst>
              <a:ext uri="{FF2B5EF4-FFF2-40B4-BE49-F238E27FC236}">
                <a16:creationId xmlns:a16="http://schemas.microsoft.com/office/drawing/2014/main" id="{19BE69D0-97FF-A0D8-F51F-2E8CD9293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836613"/>
            <a:ext cx="11233150" cy="5616575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主題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基督裡</a:t>
            </a:r>
            <a:r>
              <a:rPr lang="zh-TW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的教會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神有終極的目標和定意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有旣定的工作方法叫祂的定意得以成就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而教會就是神的工作的核心點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人是在與神同心同工去達成神的定意中得到生命的意義 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分段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1-3</a:t>
            </a:r>
            <a:r>
              <a:rPr lang="zh-TW" altLang="en-US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章 </a:t>
            </a:r>
            <a:r>
              <a:rPr lang="en-US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– </a:t>
            </a:r>
            <a:r>
              <a:rPr lang="zh-TW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神的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定意與</a:t>
            </a:r>
            <a:r>
              <a:rPr lang="zh-TW" altLang="en-US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作工的方法和原則</a:t>
            </a:r>
            <a:endParaRPr lang="en-US" altLang="zh-TW" b="1" i="1" dirty="0">
              <a:solidFill>
                <a:srgbClr val="006600"/>
              </a:solidFill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4-6</a:t>
            </a:r>
            <a:r>
              <a:rPr lang="zh-TW" altLang="en-US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章 </a:t>
            </a:r>
            <a:r>
              <a:rPr lang="en-US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– </a:t>
            </a:r>
            <a:r>
              <a:rPr lang="zh-TW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在</a:t>
            </a:r>
            <a:r>
              <a:rPr lang="zh-TW" altLang="en-US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生活上的操練成為配合</a:t>
            </a:r>
            <a:r>
              <a:rPr lang="zh-TW" altLang="zh-TW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神</a:t>
            </a:r>
            <a:r>
              <a:rPr lang="zh-TW" altLang="en-US" b="1" i="1" dirty="0">
                <a:solidFill>
                  <a:srgbClr val="006600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的人 </a:t>
            </a:r>
            <a:endParaRPr lang="en-US" altLang="zh-TW" b="1" i="1" dirty="0">
              <a:solidFill>
                <a:srgbClr val="006600"/>
              </a:solidFill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第一章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整本書的提綱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zh-TW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ts val="0"/>
              </a:spcBef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endParaRPr lang="zh-TW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>
              <a:lnSpc>
                <a:spcPts val="3800"/>
              </a:lnSpc>
              <a:spcBef>
                <a:spcPts val="0"/>
              </a:spcBef>
              <a:defRPr/>
            </a:pPr>
            <a:endParaRPr lang="zh-TW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>
              <a:lnSpc>
                <a:spcPts val="3800"/>
              </a:lnSpc>
              <a:spcBef>
                <a:spcPts val="0"/>
              </a:spcBef>
              <a:defRPr/>
            </a:pPr>
            <a:endParaRPr lang="zh-TW" alt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A2F17A0-0E90-76D2-E5A6-A63F9C18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6334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更多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的内容 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 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1D418D43-DCB4-CB74-0B90-54E869565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836613"/>
            <a:ext cx="11233150" cy="5472112"/>
          </a:xfrm>
        </p:spPr>
        <p:txBody>
          <a:bodyPr/>
          <a:lstStyle/>
          <a:p>
            <a:pPr>
              <a:lnSpc>
                <a:spcPts val="35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救恩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羅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8:1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如今那些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的、就不定罪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了。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同心</a:t>
            </a:r>
            <a:r>
              <a:rPr lang="zh-CN" altLang="en-US" b="1" dirty="0">
                <a:solidFill>
                  <a:srgbClr val="00206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合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4:2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我勸友阿爹和循都基、要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在主裡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同心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羅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12:5 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我們這許多人、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成為一身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、互相聯絡作肢體、也是如此。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生命和生活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2:10 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我們原是他的工作、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造成的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、為要叫我們行善、就是　神所豫備叫我們行的。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提前</a:t>
            </a:r>
            <a:r>
              <a:rPr lang="x-none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1:14 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並且我主的恩是格外豐盛、使我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在基督耶穌裡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有信心和愛心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B49E2E3C-5C07-EFC9-AAF8-DF56CB336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3200"/>
            <a:ext cx="11522075" cy="6334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更多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的内容 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 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C301BB5-F31C-A22D-5034-6502A05D1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33150" cy="5545138"/>
          </a:xfrm>
        </p:spPr>
        <p:txBody>
          <a:bodyPr/>
          <a:lstStyle/>
          <a:p>
            <a:pPr>
              <a:lnSpc>
                <a:spcPts val="35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使命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林後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5:19 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這就是　神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、叫世人與自己和好、不將他們的過犯歸到他們身上．並且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將這和好的道理託付了我們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盼望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彼前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5:10 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那賜諸般恩典的　神、曾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召你們、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得享他永遠的榮耀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47663" indent="-347663">
              <a:lnSpc>
                <a:spcPts val="3500"/>
              </a:lnSpc>
              <a:spcBef>
                <a:spcPts val="0"/>
              </a:spcBef>
              <a:buFontTx/>
              <a:buNone/>
              <a:defRPr/>
            </a:pPr>
            <a:endParaRPr lang="en-US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D3817478-0C13-91F8-2F05-951D521F4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6408737" cy="5619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在基督裡的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内容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5F9A6AC1-537C-6646-F411-DCE591D46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779463"/>
            <a:ext cx="6624637" cy="5746750"/>
          </a:xfrm>
        </p:spPr>
        <p:txBody>
          <a:bodyPr/>
          <a:lstStyle/>
          <a:p>
            <a:pPr>
              <a:lnSpc>
                <a:spcPts val="3700"/>
              </a:lnSpc>
              <a:spcBef>
                <a:spcPct val="0"/>
              </a:spcBef>
            </a:pPr>
            <a:r>
              <a:rPr lang="zh-CN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裡有了一切可以與神配合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面對生活的要件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我是誰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有名分的兒子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有歸屬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有身分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我為誰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為何而活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叫神的榮耀得著稱讚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有目標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zh-TW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有方向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我可以在生活上叫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神的榮耀得著稱讚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麽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成了基業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有盼望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知道神旨意的奧秘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得福氣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蒙恩典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受聖靈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CN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可以有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把握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</a:pPr>
            <a:r>
              <a:rPr kumimoji="0" lang="zh-CN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你享用了多少</a:t>
            </a:r>
            <a:r>
              <a:rPr kumimoji="0" lang="en-US" altLang="zh-CN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ts val="37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8676" name="Picture 1">
            <a:extLst>
              <a:ext uri="{FF2B5EF4-FFF2-40B4-BE49-F238E27FC236}">
                <a16:creationId xmlns:a16="http://schemas.microsoft.com/office/drawing/2014/main" id="{B1ABFE7D-6518-E676-285C-679AC4EE6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04813"/>
            <a:ext cx="4249738" cy="424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 descr="https://www.numisantica.com/data/articles/images/lightbox/big/medieval-bronze-personal-seal-with-merchant_s-mark_211_0.jpg">
            <a:extLst>
              <a:ext uri="{FF2B5EF4-FFF2-40B4-BE49-F238E27FC236}">
                <a16:creationId xmlns:a16="http://schemas.microsoft.com/office/drawing/2014/main" id="{C421AAD1-9EC5-F958-F75E-BB7107F91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825" y="4149725"/>
            <a:ext cx="23749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>
            <a:extLst>
              <a:ext uri="{FF2B5EF4-FFF2-40B4-BE49-F238E27FC236}">
                <a16:creationId xmlns:a16="http://schemas.microsoft.com/office/drawing/2014/main" id="{E6E56A4E-B4DB-3D98-13EF-4C5CD4217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88913"/>
            <a:ext cx="11304588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一點回顧</a:t>
            </a:r>
          </a:p>
        </p:txBody>
      </p:sp>
      <p:sp>
        <p:nvSpPr>
          <p:cNvPr id="7171" name="內容版面配置區 2">
            <a:extLst>
              <a:ext uri="{FF2B5EF4-FFF2-40B4-BE49-F238E27FC236}">
                <a16:creationId xmlns:a16="http://schemas.microsoft.com/office/drawing/2014/main" id="{F8D1AC89-3432-D6F8-5447-D8988DA56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22325"/>
            <a:ext cx="11304587" cy="5472113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活出確實的人生的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基礎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有所本 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奉神旨意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一切的標準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有所屬 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基督耶</a:t>
            </a:r>
            <a:r>
              <a:rPr kumimoji="0"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穌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所是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所作的規範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 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有所是</a:t>
            </a:r>
            <a:r>
              <a:rPr kumimoji="0"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身份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有所作 </a:t>
            </a:r>
            <a:r>
              <a:rPr kumimoji="0"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kumimoji="0"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生活</a:t>
            </a:r>
            <a:r>
              <a:rPr kumimoji="0"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神的定意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神要使祂的榮耀得著稱讚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神的所是與所作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(=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榮耀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在受造中得到該得的承認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尊重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接納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(=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稱讚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神的方法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CN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把人放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在基督裡去享用神的豐富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透過真知道把人留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把眾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的人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聚集在教會裡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把神更完整表明出來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在基督裡的意義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CN" altLang="en-US" b="1" i="1">
                <a:solidFill>
                  <a:srgbClr val="0066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四重含意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生命上的聯合與分享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凡事都能作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多結果子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不越過基督的界線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同心合一的根據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兩個特性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已存在的事實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要刻意去維持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endParaRPr kumimoji="0" lang="en-US" altLang="en-US" b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5684860-1471-75A6-94FA-04652C3FE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在基督裡的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内容</a:t>
            </a:r>
            <a:endParaRPr lang="en-US" altLang="en-US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45693-34FD-442F-3147-9EC5F60D8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52513"/>
            <a:ext cx="10972800" cy="5073650"/>
          </a:xfrm>
        </p:spPr>
        <p:txBody>
          <a:bodyPr/>
          <a:lstStyle/>
          <a:p>
            <a:pPr algn="ctr">
              <a:lnSpc>
                <a:spcPts val="3700"/>
              </a:lnSpc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神透過父在基督裡作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賜給我們天上各樣屬靈的福氣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揀選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得兒子的名分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神透過子在基督裡作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3700"/>
              </a:lnSpc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0B92799-D4B4-A6A8-3D56-10D8ADCE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31788"/>
            <a:ext cx="11376025" cy="5048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神透過父在基督裡作成的工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福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氣</a:t>
            </a:r>
            <a:r>
              <a:rPr lang="en-US" altLang="zh-TW" sz="3600">
                <a:solidFill>
                  <a:srgbClr val="660066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zh-TW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956D5CDB-81C7-2ED6-F82C-E8BCD104E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13" y="981075"/>
            <a:ext cx="11376025" cy="5472113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1:3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…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父神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曾賜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給我們天上各樣屬靈的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福氣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太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5:3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虛心的人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有福了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．因為天國是他們的。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耶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29:11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耶和華說、我知道我向你們所懷的意念、是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賜平安的意念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、不是降災禍的意念、要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叫你們末後有指望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福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氣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eulogia (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yoo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-log-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ee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’-ah) 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實質上的好處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豐富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有福了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makarios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mak-ar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ee-os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内心的快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樂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賜福氣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賜平安叫末後有指望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以善意對待人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曾賜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已完成不能改變的的動作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福氣的效果不會消失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不能被收回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各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樣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all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所有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從一無所有到應有盡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endParaRPr lang="en-US" altLang="zh-CN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A70CD90-D07E-DC3A-9345-25B99E351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60350"/>
            <a:ext cx="11304588" cy="5762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神透過父在基督裡作成的工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福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(2)</a:t>
            </a:r>
            <a:endParaRPr lang="en-US" altLang="zh-TW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14D760D9-E9BF-3178-2FBC-ADDD58126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449050" cy="5545138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1:3 …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父　神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裡、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曾賜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給我們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天上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各樣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屬靈的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福氣．</a:t>
            </a:r>
            <a:endParaRPr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加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6:14 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就我而論、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世界已經釘在十字架上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47663" indent="-34766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西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3:1 …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當求在上面的事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那裡有基督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坐在　神的右邊。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要思念上面的事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不要思念地上的事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7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提前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6:6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然而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敬虔加上知足的心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便是大利了．</a:t>
            </a:r>
            <a:endParaRPr lang="zh-CN" alt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天上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屬靈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福氣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實質的但不屬地上的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不屬物質</a:t>
            </a: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endParaRPr lang="en-US" altLang="zh-CN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釘在十字架上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死了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天上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是獨立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於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地上的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要思念上面的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不要思念地上的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專注地上的就沒有天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上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那裡有基督 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上面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天上的焦點是基督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他的</a:t>
            </a:r>
            <a:r>
              <a:rPr kumimoji="0"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所是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kumimoji="0"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所作</a:t>
            </a:r>
            <a:endParaRPr lang="en-US" altLang="zh-TW" b="1" i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敬虔加上知足的心 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超越地上的關鍵</a:t>
            </a:r>
            <a:endParaRPr lang="zh-CN" altLang="en-US" b="1" i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431D7F5-AE83-FD2F-3601-09E5027AB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504825"/>
          </a:xfrm>
        </p:spPr>
        <p:txBody>
          <a:bodyPr/>
          <a:lstStyle/>
          <a:p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天上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屬靈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的福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氣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兩個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例子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揀選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EBBAC1F-AC2C-DD7A-999A-4DECF592E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233150" cy="5402263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1:4 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就如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從創立世界以前、在基督裡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揀選了我們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使我們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在他面前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成為聖潔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無有瑕疵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 </a:t>
            </a:r>
            <a:r>
              <a:rPr lang="zh-CN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又</a:t>
            </a:r>
            <a:r>
              <a:rPr lang="en-US" altLang="zh-CN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endParaRPr lang="zh-CN" altLang="en-US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就如 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兩個具體的例子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有更多的福氣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揀選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揀選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已完成不能改變的動作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神揀選了我們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神主導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神抬舉人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看上人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在他面前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in his sight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在神的眼裡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神看人為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成為聖潔 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set apart for Him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分別出來歸給神 </a:t>
            </a:r>
            <a:r>
              <a:rPr lang="en-US" altLang="zh-TW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[Amp] 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有歸屬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無有瑕疵 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神看為完美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終極的自我價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值的定位</a:t>
            </a:r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zh-CN" altLang="en-US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14E634D-AF28-65FB-3358-FCC7CA5FE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504825"/>
          </a:xfrm>
        </p:spPr>
        <p:txBody>
          <a:bodyPr/>
          <a:lstStyle/>
          <a:p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天上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屬靈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的福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氣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兩個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例子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兒子的名分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79BD9CC4-C702-E15C-8023-DD2F82E0A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76025" cy="5257800"/>
          </a:xfrm>
        </p:spPr>
        <p:txBody>
          <a:bodyPr/>
          <a:lstStyle/>
          <a:p>
            <a:pPr marL="354013" indent="-354013">
              <a:lnSpc>
                <a:spcPts val="37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弗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1:4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就如　神從創立世界以前、在基督裡揀選了我們、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…5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又因愛我們、就按著自己意旨所喜悅的、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豫定我們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、藉著耶穌基督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得兒子的名分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</a:p>
          <a:p>
            <a:pPr>
              <a:lnSpc>
                <a:spcPts val="37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得兒子的名分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to be adopted as sons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豫定被收養作為兒子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[NIV]</a:t>
            </a:r>
            <a:endParaRPr lang="en-US" altLang="zh-TW" sz="2800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豫定得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過去式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已完成不能改變的動作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兒子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親生的有不能改變的血統關係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名份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被收養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享用兒子的權益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從與神沒有血統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沒有名份到有血統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有名份</a:t>
            </a:r>
            <a:endParaRPr lang="zh-TW" altLang="en-US" b="1" i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9B5ACAF-7179-CB63-72CC-EC3375A77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787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在基督裡的</a:t>
            </a:r>
            <a:r>
              <a:rPr lang="zh-CN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内容</a:t>
            </a:r>
            <a:endParaRPr lang="en-US" altLang="en-US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893C0-E81F-FA0E-D4C1-BE069EF9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52513"/>
            <a:ext cx="10972800" cy="5073650"/>
          </a:xfrm>
        </p:spPr>
        <p:txBody>
          <a:bodyPr/>
          <a:lstStyle/>
          <a:p>
            <a:pPr algn="ctr"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神透過父在基督裡作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神透過子在基督裡作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賜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賞</a:t>
            </a:r>
            <a:r>
              <a:rPr lang="zh-CN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恩典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救贖與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赦免</a:t>
            </a:r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知道他旨意的奥秘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首先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有盼望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的人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神透過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在基督裡作</a:t>
            </a:r>
            <a:r>
              <a:rPr lang="zh-TW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的工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59826</TotalTime>
  <Words>2744</Words>
  <Application>Microsoft Macintosh PowerPoint</Application>
  <PresentationFormat>Widescreen</PresentationFormat>
  <Paragraphs>185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標楷體</vt:lpstr>
      <vt:lpstr>新細明體</vt:lpstr>
      <vt:lpstr>Aptos</vt:lpstr>
      <vt:lpstr>Arial</vt:lpstr>
      <vt:lpstr>Times New Roman</vt:lpstr>
      <vt:lpstr>Wingdings</vt:lpstr>
      <vt:lpstr>預設簡報設計</vt:lpstr>
      <vt:lpstr>PowerPoint Presentation</vt:lpstr>
      <vt:lpstr>以弗所書簡介</vt:lpstr>
      <vt:lpstr>一點回顧</vt:lpstr>
      <vt:lpstr>在基督裡的内容</vt:lpstr>
      <vt:lpstr>神透過父在基督裡作成的工: 賜福氣 (1)</vt:lpstr>
      <vt:lpstr>神透過父在基督裡作成的工: 賜福氣 (2)</vt:lpstr>
      <vt:lpstr>天上屬靈的福氣 – 兩個例子: 1. 揀選</vt:lpstr>
      <vt:lpstr>天上屬靈的福氣 – 兩個例子: 2. 兒子的名分</vt:lpstr>
      <vt:lpstr>在基督裡的内容</vt:lpstr>
      <vt:lpstr>神透過子在基督裡作成的工:  賜/賞恩典</vt:lpstr>
      <vt:lpstr>大恩典 – 1. 救贖與赦免</vt:lpstr>
      <vt:lpstr>大恩典 – 2. 知道他旨意的奥秘</vt:lpstr>
      <vt:lpstr>旨意的奧秘的內容 – 1. 都在基督裡面同歸於一</vt:lpstr>
      <vt:lpstr>旨意的奧秘的內容 – 2. 得/成了基業</vt:lpstr>
      <vt:lpstr>大恩典 – 3. 首先有盼望的人</vt:lpstr>
      <vt:lpstr>在基督裡的内容</vt:lpstr>
      <vt:lpstr>聖靈的工作與在基督裡的關係</vt:lpstr>
      <vt:lpstr>神透過聖靈在基督裡作成的工: 1. 印記</vt:lpstr>
      <vt:lpstr>神透過聖靈在基督裡作成的工: 2. 得基業憑據</vt:lpstr>
      <vt:lpstr>更多在基督裡的内容 (1) </vt:lpstr>
      <vt:lpstr>更多在基督裡的内容 (2) </vt:lpstr>
      <vt:lpstr>在基督裡的内容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Li, Christine</dc:creator>
  <cp:lastModifiedBy>Yanxin Li</cp:lastModifiedBy>
  <cp:revision>344</cp:revision>
  <dcterms:created xsi:type="dcterms:W3CDTF">2025-01-11T20:33:46Z</dcterms:created>
  <dcterms:modified xsi:type="dcterms:W3CDTF">2026-06-07T18:04:21Z</dcterms:modified>
</cp:coreProperties>
</file>