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notesMasterIdLst>
    <p:notesMasterId r:id="rId28"/>
  </p:notesMasterIdLst>
  <p:sldIdLst>
    <p:sldId id="584" r:id="rId2"/>
    <p:sldId id="583" r:id="rId3"/>
    <p:sldId id="555" r:id="rId4"/>
    <p:sldId id="551" r:id="rId5"/>
    <p:sldId id="589" r:id="rId6"/>
    <p:sldId id="542" r:id="rId7"/>
    <p:sldId id="553" r:id="rId8"/>
    <p:sldId id="547" r:id="rId9"/>
    <p:sldId id="560" r:id="rId10"/>
    <p:sldId id="591" r:id="rId11"/>
    <p:sldId id="600" r:id="rId12"/>
    <p:sldId id="587" r:id="rId13"/>
    <p:sldId id="603" r:id="rId14"/>
    <p:sldId id="564" r:id="rId15"/>
    <p:sldId id="570" r:id="rId16"/>
    <p:sldId id="593" r:id="rId17"/>
    <p:sldId id="566" r:id="rId18"/>
    <p:sldId id="595" r:id="rId19"/>
    <p:sldId id="597" r:id="rId20"/>
    <p:sldId id="576" r:id="rId21"/>
    <p:sldId id="577" r:id="rId22"/>
    <p:sldId id="578" r:id="rId23"/>
    <p:sldId id="605" r:id="rId24"/>
    <p:sldId id="604" r:id="rId25"/>
    <p:sldId id="599" r:id="rId26"/>
    <p:sldId id="57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7426F67-6C8C-48F2-892E-2FA7F0D64391}">
          <p14:sldIdLst>
            <p14:sldId id="584"/>
            <p14:sldId id="583"/>
            <p14:sldId id="555"/>
            <p14:sldId id="551"/>
            <p14:sldId id="589"/>
            <p14:sldId id="542"/>
            <p14:sldId id="553"/>
            <p14:sldId id="547"/>
            <p14:sldId id="560"/>
            <p14:sldId id="591"/>
            <p14:sldId id="600"/>
            <p14:sldId id="587"/>
            <p14:sldId id="603"/>
            <p14:sldId id="564"/>
            <p14:sldId id="570"/>
            <p14:sldId id="593"/>
            <p14:sldId id="566"/>
            <p14:sldId id="595"/>
            <p14:sldId id="597"/>
            <p14:sldId id="576"/>
            <p14:sldId id="577"/>
            <p14:sldId id="578"/>
            <p14:sldId id="605"/>
            <p14:sldId id="604"/>
            <p14:sldId id="599"/>
            <p14:sldId id="5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3214"/>
    <a:srgbClr val="00467A"/>
    <a:srgbClr val="481F67"/>
    <a:srgbClr val="A40000"/>
    <a:srgbClr val="753E33"/>
    <a:srgbClr val="223E42"/>
    <a:srgbClr val="745953"/>
    <a:srgbClr val="D8D9D1"/>
    <a:srgbClr val="3E737A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8" autoAdjust="0"/>
    <p:restoredTop sz="87619" autoAdjust="0"/>
  </p:normalViewPr>
  <p:slideViewPr>
    <p:cSldViewPr snapToGrid="0">
      <p:cViewPr varScale="1">
        <p:scale>
          <a:sx n="111" d="100"/>
          <a:sy n="111" d="100"/>
        </p:scale>
        <p:origin x="1208" y="2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62883-BF61-4236-BFF8-2FE3F6A5B1FB}" type="datetimeFigureOut">
              <a:rPr lang="en-US" smtClean="0"/>
              <a:t>6/7/26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5747F-E678-4574-8ED2-C9BA88CC8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02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833285EC-6D21-CEE3-D049-D19B052F93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0FC8A7-A443-4ACA-A286-333DC32D30FB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26122587-6EB1-BF43-A362-58677F1162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D238F17B-A64D-B93D-3F9C-EDD5D57C44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9B6691-E424-17D7-E7FD-9945413614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EA29D8-5A1A-2724-2E96-33F13C0E6E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1959E0-88AB-D4D9-A015-44E979BACC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4980A6-F541-4E0C-B189-85F8AECF2E0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37672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FFE798-9B90-3F4B-D84F-737574C18A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803032-50F3-E650-5F67-844A97F2BE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AA5DB8-FD48-C1DD-39F4-D0756AF8CA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F9D0E6-817B-467E-8CF3-EC25307D1C63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95797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547CD0-B343-412F-C272-AA7C461E22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8A2CBF-AF3D-B719-77D4-6EA241189D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77A66A-19FF-F3B1-78D3-4EB55975F6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0D2745-14A5-467C-A4C2-AB25EAC8DF0B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14338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A796798-E96D-4F4D-E59D-13F8D2D185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8408C18-6C36-F7BB-BE6D-72435DF33F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39B3BBA-1640-C1D7-CDAD-0CBC26D8BB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0B0697-62B2-49A7-85AB-54C929F11F35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45973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標題及文字在物件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681ECB-A735-7918-3B5D-1B7A447383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75E3DE-DA9E-7C7F-ECD7-4AA6DD0E12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E1738D-4A99-3A95-F1C6-3B9741C076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B221EA-8962-4D81-8B05-166C05DC4D67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85351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標題，物件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D2FD63-96D3-B952-E29D-719C1F69EB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90E621-3438-ABFD-0AAA-2F0AD264C7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95E9DA-F42B-DBC1-ABB5-35EA81A41C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463B3D-9503-4A95-8787-4E20D050F486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38680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BD7171-6935-2346-2D4D-47B6897820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F90E3D-6C9B-9F88-DBCA-A0F3C37AF2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392E0A-2AB0-7219-FF11-94051B95F6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6EBDEA-3AEA-47B3-B59F-5E65AE0D1180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64205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AA2D1E-6A13-855B-5DFF-44524AED94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33D2CC-95B6-440A-493D-87E4B309F8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107522-9A93-CA6D-82A5-D5B5B6B45D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CE39F5-ABBF-4508-AA77-975CC3AEFC69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73540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A86ADC-FEAB-6FF9-772D-7DAAAACA0F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550410-0E56-119C-D2AF-C54CEF6B2F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85E330-9E9E-D634-0431-2BFC5AF870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32003D-0107-4978-A121-F5D78E344DF9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1280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AE02C87-E982-F097-47FD-46D25B29B0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30A3505-C9A3-0995-C7DC-EE78E52E01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0D7CA59-9BAB-726E-AB2D-6E2088E7C9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5BBF86-0865-41EA-9B42-10B27FBB3B31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54400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E838A5C-474F-8148-5B94-1DFD657B73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D7EC24D-79AB-DB76-C051-D4BA7B4581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1133772-BBA5-E996-D040-88DAE6AAF4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F048FA-4252-4268-A2B5-3EC2B0F34EE3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83887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7C44966-393C-EBBE-2DDD-74364A3B1E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24DA5B2-ED53-63B5-1C1F-240B002240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055C473-64D9-35B3-AC3F-9609412A72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7008BB-DD24-4531-8EDE-55287768D63A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26269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EA4B2B-4685-40E7-B1BE-6C7952799F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4D814C-76E4-4D2D-F33C-A26C543615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D2AA08-1249-7E49-B1EC-175D9E6674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9EC740-D4C8-4F89-BF8C-78E6F58A686B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2712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B2C637-B3A8-3DE6-9DA3-FCCDB773AA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062AE7-50C9-B218-9849-6ED8C07761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305FF2-39D8-76F1-CB71-BEFD098AF8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C96337-43F2-4817-AA0F-8E0F3C15DC7A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250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F1A8A01-3E36-FF89-9166-4B52D501B8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3502725-2C11-7A58-3FF1-A6438A004C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99684" name="Rectangle 4">
            <a:extLst>
              <a:ext uri="{FF2B5EF4-FFF2-40B4-BE49-F238E27FC236}">
                <a16:creationId xmlns:a16="http://schemas.microsoft.com/office/drawing/2014/main" id="{AE5FA6A4-D1A6-F1F5-E85F-5D081959574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pitchFamily="18" charset="-120"/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99685" name="Rectangle 5">
            <a:extLst>
              <a:ext uri="{FF2B5EF4-FFF2-40B4-BE49-F238E27FC236}">
                <a16:creationId xmlns:a16="http://schemas.microsoft.com/office/drawing/2014/main" id="{9D0611AD-492A-31E2-E7B0-2DCAD74D5DC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pitchFamily="18" charset="-120"/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99686" name="Rectangle 6">
            <a:extLst>
              <a:ext uri="{FF2B5EF4-FFF2-40B4-BE49-F238E27FC236}">
                <a16:creationId xmlns:a16="http://schemas.microsoft.com/office/drawing/2014/main" id="{7F143E9E-6389-90CD-0ACE-3E5532DDBB5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cs typeface="Arial" panose="020B0604020202020204" pitchFamily="34" charset="0"/>
              </a:defRPr>
            </a:lvl1pPr>
          </a:lstStyle>
          <a:p>
            <a:fld id="{8254A9BE-1EEF-40CF-BB22-44E8FD14894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17919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1">
            <a:extLst>
              <a:ext uri="{FF2B5EF4-FFF2-40B4-BE49-F238E27FC236}">
                <a16:creationId xmlns:a16="http://schemas.microsoft.com/office/drawing/2014/main" id="{760FD125-4358-322A-11D7-572F61395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2484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C6D7871-1157-8A7E-D56F-B67FC1E0B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7013" y="914400"/>
            <a:ext cx="5386387" cy="21336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建造</a:t>
            </a: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一個</a:t>
            </a:r>
            <a:endParaRPr kumimoji="1" lang="en-US" altLang="zh-TW" sz="44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蒙稱許的教會</a:t>
            </a:r>
            <a:endParaRPr kumimoji="1" lang="en-US" altLang="zh-TW" sz="44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1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帖前</a:t>
            </a:r>
            <a:r>
              <a:rPr kumimoji="1" lang="en-US" altLang="zh-TW" sz="4000" b="1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1:1-3)</a:t>
            </a:r>
            <a:endParaRPr kumimoji="1" lang="zh-TW" altLang="en-US" sz="4000" b="1" i="0" u="none" strike="noStrike" kern="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186A2796-71C6-354F-2563-A3F05339C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0238" y="4495800"/>
            <a:ext cx="4221162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北卡三角區</a:t>
            </a:r>
            <a:endParaRPr kumimoji="1" lang="en-US" altLang="zh-TW" sz="3200" b="1" i="0" u="none" strike="noStrike" kern="1200" cap="none" spc="0" normalizeH="0" baseline="0" noProof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華人基督教會</a:t>
            </a:r>
            <a:endParaRPr kumimoji="1" lang="en-US" altLang="zh-TW" sz="3200" b="1" i="0" u="none" strike="noStrike" kern="1200" cap="none" spc="0" normalizeH="0" baseline="0" noProof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8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2026-05-31</a:t>
            </a:r>
          </a:p>
        </p:txBody>
      </p:sp>
      <p:pic>
        <p:nvPicPr>
          <p:cNvPr id="4101" name="Picture 1">
            <a:extLst>
              <a:ext uri="{FF2B5EF4-FFF2-40B4-BE49-F238E27FC236}">
                <a16:creationId xmlns:a16="http://schemas.microsoft.com/office/drawing/2014/main" id="{EB4B8958-D5C5-E70C-42FE-9DB16D4104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816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D527D1-7009-B66D-4224-EAE086AE0899}"/>
              </a:ext>
            </a:extLst>
          </p:cNvPr>
          <p:cNvSpPr txBox="1"/>
          <p:nvPr/>
        </p:nvSpPr>
        <p:spPr>
          <a:xfrm>
            <a:off x="3048000" y="533400"/>
            <a:ext cx="1447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奧斯汀磐石華人教會</a:t>
            </a:r>
            <a:endParaRPr kumimoji="1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103" name="Picture 1">
            <a:extLst>
              <a:ext uri="{FF2B5EF4-FFF2-40B4-BE49-F238E27FC236}">
                <a16:creationId xmlns:a16="http://schemas.microsoft.com/office/drawing/2014/main" id="{95D7496B-4ACA-EB01-7597-59798F2127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358140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1D24E5DE-6CC3-B3A9-8A09-64570962F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438"/>
            <a:ext cx="10972800" cy="715962"/>
          </a:xfrm>
        </p:spPr>
        <p:txBody>
          <a:bodyPr/>
          <a:lstStyle/>
          <a:p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蒙稱許的內容</a:t>
            </a:r>
            <a: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: 1. </a:t>
            </a:r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內外兼修 </a:t>
            </a:r>
            <a: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(1)</a:t>
            </a:r>
            <a:endParaRPr lang="en-US" altLang="en-US" sz="3600" b="1">
              <a:solidFill>
                <a:srgbClr val="660066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6B58F-27D1-B36D-F927-26E2B1321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14400"/>
            <a:ext cx="11353800" cy="5486400"/>
          </a:xfrm>
        </p:spPr>
        <p:txBody>
          <a:bodyPr/>
          <a:lstStyle/>
          <a:p>
            <a:pPr>
              <a:lnSpc>
                <a:spcPts val="37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帖前</a:t>
            </a:r>
            <a:r>
              <a:rPr lang="en-US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1:3…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不住的記念你們</a:t>
            </a:r>
            <a:r>
              <a:rPr lang="zh-TW" altLang="en-US" b="1">
                <a:solidFill>
                  <a:srgbClr val="B3B3B3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因</a:t>
            </a:r>
            <a:r>
              <a:rPr lang="zh-TW" altLang="en-US" b="1">
                <a:solidFill>
                  <a:srgbClr val="C000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信心</a:t>
            </a:r>
            <a:r>
              <a:rPr lang="zh-TW" altLang="en-US" b="1">
                <a:solidFill>
                  <a:srgbClr val="B3B3B3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所作</a:t>
            </a:r>
            <a:r>
              <a:rPr lang="zh-TW" altLang="en-US" b="1">
                <a:solidFill>
                  <a:srgbClr val="C000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的工夫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、</a:t>
            </a:r>
            <a:r>
              <a:rPr lang="zh-TW" altLang="en-US" b="1">
                <a:solidFill>
                  <a:srgbClr val="B3B3B3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因</a:t>
            </a:r>
            <a:r>
              <a:rPr lang="zh-TW" altLang="en-US" b="1">
                <a:solidFill>
                  <a:srgbClr val="C000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愛心</a:t>
            </a:r>
            <a:r>
              <a:rPr lang="zh-TW" altLang="en-US" b="1">
                <a:solidFill>
                  <a:srgbClr val="B3B3B3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所受</a:t>
            </a:r>
            <a:r>
              <a:rPr lang="zh-TW" altLang="en-US" b="1">
                <a:solidFill>
                  <a:srgbClr val="C000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的勞苦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、</a:t>
            </a:r>
            <a:r>
              <a:rPr lang="zh-TW" altLang="en-US" b="1">
                <a:solidFill>
                  <a:srgbClr val="B3B3B3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因</a:t>
            </a:r>
            <a:r>
              <a:rPr lang="zh-TW" altLang="en-US" b="1">
                <a:solidFill>
                  <a:srgbClr val="C000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盼望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我們主耶穌基督</a:t>
            </a:r>
            <a:r>
              <a:rPr lang="zh-TW" altLang="en-US" b="1">
                <a:solidFill>
                  <a:srgbClr val="B3B3B3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所存</a:t>
            </a:r>
            <a:r>
              <a:rPr lang="zh-TW" altLang="en-US" b="1">
                <a:solidFill>
                  <a:srgbClr val="C000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的忍耐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。</a:t>
            </a:r>
            <a:endParaRPr lang="en-US" altLang="zh-TW" b="1"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ts val="1200"/>
              </a:spcBef>
            </a:pP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蒙稱許的各有兩個組成部分的三個內容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中譯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: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容易誤解重點在於工夫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勞苦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忍耐三個內容</a:t>
            </a:r>
            <a:endParaRPr lang="en-US" altLang="zh-TW" b="1" i="1">
              <a:solidFill>
                <a:srgbClr val="00660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英譯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: </a:t>
            </a:r>
            <a:r>
              <a:rPr lang="en-US" altLang="zh-TW" sz="2800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your </a:t>
            </a:r>
            <a:r>
              <a:rPr lang="en-US" altLang="en-US" sz="2800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work of faith, and labour of love, and patience of hope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你們的信心的工作和愛心的辛勞和盼望的忍耐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 </a:t>
            </a:r>
            <a:r>
              <a:rPr lang="en-US" altLang="zh-TW" sz="2800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[KJV];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英譯近原文</a:t>
            </a:r>
            <a:endParaRPr lang="en-US" altLang="zh-TW" b="1" i="1">
              <a:solidFill>
                <a:srgbClr val="00660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原文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: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沒有連接詞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”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因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”,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沒有關係詞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”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所作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所受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所存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”;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三個內容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每個內容由兩個並列共存的部分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(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名詞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)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組成</a:t>
            </a:r>
            <a:endParaRPr lang="en-US" altLang="zh-TW" b="1">
              <a:solidFill>
                <a:srgbClr val="C0000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信心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愛心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盼望 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–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內在生命</a:t>
            </a:r>
            <a:endParaRPr lang="en-US" altLang="zh-TW" b="1" i="1">
              <a:solidFill>
                <a:srgbClr val="00660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工夫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勞苦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忍耐 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–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外在生活</a:t>
            </a:r>
            <a:endParaRPr lang="en-US" altLang="zh-TW" b="1" i="1">
              <a:solidFill>
                <a:srgbClr val="00660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蒙稱許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</a:rPr>
              <a:t>的原因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</a:rPr>
              <a:t>: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</a:rPr>
              <a:t>兼顧內在生命與外在生活</a:t>
            </a:r>
            <a:endParaRPr lang="en-US" altLang="zh-TW" b="1">
              <a:solidFill>
                <a:srgbClr val="002060"/>
              </a:solidFill>
              <a:latin typeface="Times New Roman" panose="02020603050405020304" pitchFamily="18" charset="0"/>
              <a:ea typeface="標楷體" pitchFamily="65" charset="-128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Tx/>
              <a:buNone/>
            </a:pPr>
            <a:endParaRPr lang="en-US" altLang="zh-TW" b="1" i="1">
              <a:solidFill>
                <a:srgbClr val="006600"/>
              </a:solidFill>
              <a:latin typeface="Times New Roman" panose="02020603050405020304" pitchFamily="18" charset="0"/>
              <a:ea typeface="標楷體" pitchFamily="65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CA3406CD-D50A-CF0A-62DF-F611AFFBE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438"/>
            <a:ext cx="10972800" cy="715962"/>
          </a:xfrm>
        </p:spPr>
        <p:txBody>
          <a:bodyPr/>
          <a:lstStyle/>
          <a:p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蒙稱許的內容</a:t>
            </a:r>
            <a: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: 1. </a:t>
            </a:r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內外兼修 </a:t>
            </a:r>
            <a: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(2)</a:t>
            </a:r>
            <a:endParaRPr lang="en-US" altLang="en-US" sz="3600" b="1">
              <a:solidFill>
                <a:srgbClr val="660066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B75C4DFB-82B8-95BA-E501-D488E2785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14400"/>
            <a:ext cx="11353800" cy="5486400"/>
          </a:xfrm>
        </p:spPr>
        <p:txBody>
          <a:bodyPr/>
          <a:lstStyle/>
          <a:p>
            <a:pPr>
              <a:lnSpc>
                <a:spcPts val="37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帖前</a:t>
            </a:r>
            <a:r>
              <a:rPr lang="en-US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1:3…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不住的記念你們</a:t>
            </a:r>
            <a:r>
              <a:rPr lang="zh-TW" altLang="en-US" b="1">
                <a:solidFill>
                  <a:srgbClr val="B3B3B3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因</a:t>
            </a:r>
            <a:r>
              <a:rPr lang="zh-TW" altLang="en-US" b="1">
                <a:solidFill>
                  <a:srgbClr val="C000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信心</a:t>
            </a:r>
            <a:r>
              <a:rPr lang="zh-TW" altLang="en-US" b="1">
                <a:solidFill>
                  <a:srgbClr val="B3B3B3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所作</a:t>
            </a:r>
            <a:r>
              <a:rPr lang="zh-TW" altLang="en-US" b="1" u="sng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的</a:t>
            </a:r>
            <a:r>
              <a:rPr lang="zh-TW" altLang="en-US" b="1">
                <a:solidFill>
                  <a:srgbClr val="C000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工夫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、</a:t>
            </a:r>
            <a:r>
              <a:rPr lang="zh-TW" altLang="en-US" b="1">
                <a:solidFill>
                  <a:srgbClr val="B3B3B3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因</a:t>
            </a:r>
            <a:r>
              <a:rPr lang="zh-TW" altLang="en-US" b="1">
                <a:solidFill>
                  <a:srgbClr val="C000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愛心</a:t>
            </a:r>
            <a:r>
              <a:rPr lang="zh-TW" altLang="en-US" b="1">
                <a:solidFill>
                  <a:srgbClr val="B3B3B3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所受</a:t>
            </a:r>
            <a:r>
              <a:rPr lang="zh-TW" altLang="en-US" b="1" u="sng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的</a:t>
            </a:r>
            <a:r>
              <a:rPr lang="zh-TW" altLang="en-US" b="1">
                <a:solidFill>
                  <a:srgbClr val="C000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勞苦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、</a:t>
            </a:r>
            <a:r>
              <a:rPr lang="zh-TW" altLang="en-US" b="1">
                <a:solidFill>
                  <a:srgbClr val="B3B3B3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因</a:t>
            </a:r>
            <a:r>
              <a:rPr lang="zh-TW" altLang="en-US" b="1">
                <a:solidFill>
                  <a:srgbClr val="C000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盼望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我們主耶穌基督</a:t>
            </a:r>
            <a:r>
              <a:rPr lang="zh-TW" altLang="en-US" b="1">
                <a:solidFill>
                  <a:srgbClr val="B3B3B3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所存</a:t>
            </a:r>
            <a:r>
              <a:rPr lang="zh-TW" altLang="en-US" b="1" u="sng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的</a:t>
            </a:r>
            <a:r>
              <a:rPr lang="zh-TW" altLang="en-US" b="1">
                <a:solidFill>
                  <a:srgbClr val="C000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忍耐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。</a:t>
            </a:r>
            <a:endParaRPr lang="en-US" altLang="zh-TW" b="1"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ts val="1200"/>
              </a:spcBef>
            </a:pP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兩個組成部分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(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內在生命與外在生活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)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之間的關係</a:t>
            </a:r>
            <a:endParaRPr lang="en-US" altLang="zh-TW" b="1">
              <a:solidFill>
                <a:srgbClr val="00206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英譯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: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介詞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 </a:t>
            </a:r>
            <a:r>
              <a:rPr lang="en-US" altLang="zh-TW" sz="2800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“</a:t>
            </a:r>
            <a:r>
              <a:rPr lang="en-US" altLang="en-US" sz="2800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of” </a:t>
            </a:r>
            <a:r>
              <a:rPr lang="en-US" altLang="en-US" sz="2400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=</a:t>
            </a:r>
            <a:r>
              <a:rPr lang="en-US" altLang="en-US" sz="2800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 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“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的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”,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外在生活屬於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/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源於內在生命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;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與原文相近</a:t>
            </a:r>
            <a:endParaRPr lang="en-US" altLang="zh-TW" b="1" i="1">
              <a:solidFill>
                <a:srgbClr val="00660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原文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: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沒有介詞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用信心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愛心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盼望的格 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(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屬格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, </a:t>
            </a:r>
            <a:r>
              <a:rPr lang="en-US" altLang="zh-TW" sz="2800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genitive case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)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表示內在生命是外在生活的根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/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源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/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起因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/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基礎</a:t>
            </a:r>
            <a:endParaRPr lang="en-US" altLang="zh-TW" b="1" i="1">
              <a:solidFill>
                <a:srgbClr val="00660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</a:pP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從內到外的原則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: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內在生命是外在生活的根源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外在生活是內在生命的流露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/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延伸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/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表明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ts val="3700"/>
              </a:lnSpc>
              <a:spcBef>
                <a:spcPct val="0"/>
              </a:spcBef>
            </a:pP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蒙稱許的原因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: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內在生命與外在生活之間維持適當的關係</a:t>
            </a:r>
            <a:endParaRPr lang="en-US" altLang="en-US" b="1">
              <a:solidFill>
                <a:srgbClr val="00206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B7E3F7A2-F5A0-0F71-0D72-F967EF994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438"/>
            <a:ext cx="10972800" cy="715962"/>
          </a:xfrm>
        </p:spPr>
        <p:txBody>
          <a:bodyPr/>
          <a:lstStyle/>
          <a:p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蒙稱許的內容</a:t>
            </a:r>
            <a: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: 1. </a:t>
            </a:r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內外兼修 </a:t>
            </a:r>
            <a: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(3)</a:t>
            </a:r>
            <a:endParaRPr lang="en-US" altLang="en-US" sz="3600" b="1">
              <a:solidFill>
                <a:srgbClr val="660066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58B34-85B7-79A7-1BBF-D88DFA821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14400"/>
            <a:ext cx="11353800" cy="5486400"/>
          </a:xfrm>
        </p:spPr>
        <p:txBody>
          <a:bodyPr/>
          <a:lstStyle/>
          <a:p>
            <a:pPr marL="344488" indent="-344488">
              <a:lnSpc>
                <a:spcPts val="37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何</a:t>
            </a:r>
            <a:r>
              <a:rPr lang="en-US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6:6 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我</a:t>
            </a:r>
            <a:r>
              <a:rPr lang="en-US" altLang="zh-TW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…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喜愛</a:t>
            </a:r>
            <a:r>
              <a:rPr lang="zh-TW" altLang="en-US" b="1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認識　神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、</a:t>
            </a:r>
            <a:r>
              <a:rPr lang="zh-TW" altLang="en-US" b="1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勝於</a:t>
            </a:r>
            <a:r>
              <a:rPr lang="zh-TW" altLang="en-US" b="1">
                <a:solidFill>
                  <a:srgbClr val="C000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燔祭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。</a:t>
            </a:r>
            <a:endParaRPr lang="en-US" altLang="zh-TW" b="1"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 marL="344488" indent="-344488">
              <a:lnSpc>
                <a:spcPts val="37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路</a:t>
            </a:r>
            <a:r>
              <a:rPr lang="en-US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10:39 …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馬利亞、在耶穌腳前</a:t>
            </a:r>
            <a:r>
              <a:rPr lang="zh-TW" altLang="en-US" b="1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坐著聽他的道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。</a:t>
            </a:r>
            <a:r>
              <a:rPr lang="en-US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40 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馬大</a:t>
            </a:r>
            <a:r>
              <a:rPr lang="zh-TW" altLang="en-US" b="1">
                <a:solidFill>
                  <a:srgbClr val="C000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伺候的事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多、心裡忙亂、</a:t>
            </a:r>
            <a:r>
              <a:rPr lang="en-US" altLang="zh-TW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…</a:t>
            </a:r>
            <a:r>
              <a:rPr lang="en-US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41 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耶穌</a:t>
            </a:r>
            <a:r>
              <a:rPr lang="en-US" altLang="zh-TW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…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說、馬大、馬大、你為</a:t>
            </a:r>
            <a:r>
              <a:rPr lang="zh-TW" altLang="en-US" b="1">
                <a:solidFill>
                  <a:srgbClr val="C000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許多的事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、思慮煩擾．</a:t>
            </a:r>
            <a:r>
              <a:rPr lang="en-US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42 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但是</a:t>
            </a:r>
            <a:r>
              <a:rPr lang="zh-TW" altLang="en-US" b="1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不可少的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只有一件．馬利亞已經選擇那</a:t>
            </a:r>
            <a:r>
              <a:rPr lang="zh-TW" altLang="en-US" b="1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上好的福分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、是不能奪去的。</a:t>
            </a:r>
            <a:endParaRPr lang="en-US" altLang="zh-TW" b="1"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 marL="344488" indent="-344488">
              <a:lnSpc>
                <a:spcPts val="3700"/>
              </a:lnSpc>
              <a:spcBef>
                <a:spcPts val="1200"/>
              </a:spcBef>
            </a:pP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從內到外 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–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神從舊約到新約一貫的優先次序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/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原則</a:t>
            </a:r>
            <a:endParaRPr lang="en-US" altLang="en-US" b="1">
              <a:solidFill>
                <a:srgbClr val="00206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 marL="344488" indent="-344488">
              <a:lnSpc>
                <a:spcPts val="3700"/>
              </a:lnSpc>
              <a:spcBef>
                <a:spcPct val="0"/>
              </a:spcBef>
            </a:pP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認識神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坐著聽他的道 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–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內在生命的建造</a:t>
            </a:r>
            <a:endParaRPr lang="en-US" altLang="zh-TW" b="1">
              <a:solidFill>
                <a:srgbClr val="00206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 marL="344488" indent="-344488">
              <a:lnSpc>
                <a:spcPts val="3700"/>
              </a:lnSpc>
              <a:spcBef>
                <a:spcPct val="0"/>
              </a:spcBef>
            </a:pP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燔祭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伺候的事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許多的事</a:t>
            </a:r>
            <a:r>
              <a:rPr lang="zh-TW" altLang="en-US" b="1">
                <a:solidFill>
                  <a:srgbClr val="C000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 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–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外在生活的顯明</a:t>
            </a:r>
            <a:endParaRPr lang="en-US" altLang="zh-TW" b="1">
              <a:solidFill>
                <a:srgbClr val="00206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 marL="344488" indent="-344488">
              <a:lnSpc>
                <a:spcPts val="3700"/>
              </a:lnSpc>
              <a:spcBef>
                <a:spcPct val="0"/>
              </a:spcBef>
            </a:pP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勝於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不可少的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上好的福分</a:t>
            </a:r>
            <a:endParaRPr lang="en-US" altLang="zh-TW" b="1">
              <a:solidFill>
                <a:srgbClr val="00206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 marL="344488" indent="-344488"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不排除外在生活的顯明</a:t>
            </a:r>
            <a:endParaRPr lang="en-US" altLang="zh-TW" b="1" i="1">
              <a:solidFill>
                <a:srgbClr val="00660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 marL="344488" indent="-344488"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內在生命的建造優先</a:t>
            </a:r>
            <a:endParaRPr lang="en-US" altLang="zh-TW" b="1" i="1">
              <a:solidFill>
                <a:srgbClr val="00660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EF1F2FCE-019A-1475-74D5-C89CA6B35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15962"/>
          </a:xfrm>
        </p:spPr>
        <p:txBody>
          <a:bodyPr/>
          <a:lstStyle/>
          <a:p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有外無內的警告</a:t>
            </a:r>
            <a:endParaRPr lang="en-US" altLang="en-US" sz="3600" b="1">
              <a:solidFill>
                <a:srgbClr val="660066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FA279-B5A4-57F6-45E1-84B42AB74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11277600" cy="5257800"/>
          </a:xfrm>
        </p:spPr>
        <p:txBody>
          <a:bodyPr/>
          <a:lstStyle/>
          <a:p>
            <a:pPr marL="341313" indent="-341313">
              <a:lnSpc>
                <a:spcPts val="37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太</a:t>
            </a:r>
            <a:r>
              <a:rPr lang="en-US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23:25 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你們這</a:t>
            </a:r>
            <a:r>
              <a:rPr lang="zh-TW" altLang="en-US" b="1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假冒為善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的文士和法利賽人</a:t>
            </a:r>
            <a:r>
              <a:rPr lang="zh-TW" altLang="en-US" b="1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有禍了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．因為你們洗淨杯盤的外面、裡面卻盛滿了勒索和放蕩。</a:t>
            </a:r>
            <a:r>
              <a:rPr lang="en-US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26 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你這瞎眼的法利賽人、先洗淨杯盤的裡面、好叫外面也乾淨了。</a:t>
            </a:r>
            <a:endParaRPr lang="en-US" altLang="zh-TW" b="1"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 marL="341313" indent="-341313">
              <a:lnSpc>
                <a:spcPts val="37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太</a:t>
            </a:r>
            <a:r>
              <a:rPr lang="en-US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7:21 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凡稱呼我主阿、主阿的人、不能都進天國．惟獨遵行我天父旨意的人、纔能進去。 </a:t>
            </a:r>
            <a:r>
              <a:rPr lang="en-US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22 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當那日必有許多人對我說、主阿、主阿、我們不是奉你的名傳道、奉你的名趕鬼、奉你的名行許多異能麼。</a:t>
            </a:r>
            <a:r>
              <a:rPr lang="en-US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23 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我就明明的告訴他們說、</a:t>
            </a:r>
            <a:r>
              <a:rPr lang="zh-TW" altLang="en-US" b="1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我從來不認識你們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、你們這些作惡的人、離開我去罷。</a:t>
            </a:r>
            <a:endParaRPr lang="en-US" altLang="zh-TW" b="1"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 marL="341313" indent="-341313">
              <a:lnSpc>
                <a:spcPts val="37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羅</a:t>
            </a:r>
            <a:r>
              <a:rPr lang="en-US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10:2 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我可以證明他們向　神</a:t>
            </a:r>
            <a:r>
              <a:rPr lang="zh-TW" altLang="en-US" b="1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有熱心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、但</a:t>
            </a:r>
            <a:r>
              <a:rPr lang="zh-TW" altLang="en-US" b="1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不是按著真知識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．</a:t>
            </a:r>
            <a:endParaRPr lang="en-US" altLang="en-US" b="1"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 marL="341313" indent="-341313">
              <a:lnSpc>
                <a:spcPts val="37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提後</a:t>
            </a:r>
            <a:r>
              <a:rPr lang="en-US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3:5 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有敬虔的外貌、卻背了敬虔的實意．</a:t>
            </a:r>
            <a:r>
              <a:rPr lang="zh-TW" altLang="en-US" b="1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這等人你要躲開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。</a:t>
            </a:r>
            <a:endParaRPr lang="en-US" altLang="en-US"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 marL="341313" indent="-341313">
              <a:lnSpc>
                <a:spcPts val="3700"/>
              </a:lnSpc>
              <a:spcBef>
                <a:spcPct val="0"/>
              </a:spcBef>
              <a:buFontTx/>
              <a:buNone/>
            </a:pPr>
            <a:endParaRPr lang="en-US" altLang="en-US" b="1"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 marL="341313" indent="-341313">
              <a:lnSpc>
                <a:spcPts val="3700"/>
              </a:lnSpc>
              <a:spcBef>
                <a:spcPct val="0"/>
              </a:spcBef>
              <a:buFontTx/>
              <a:buNone/>
            </a:pPr>
            <a:endParaRPr lang="en-US" altLang="en-US" b="1"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2C7EE37E-06D3-E07D-B1A2-9FF48D347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15962"/>
          </a:xfrm>
        </p:spPr>
        <p:txBody>
          <a:bodyPr/>
          <a:lstStyle/>
          <a:p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蒙稱許的內容</a:t>
            </a:r>
            <a: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: 2. </a:t>
            </a:r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信心的工夫 </a:t>
            </a:r>
            <a: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(1)</a:t>
            </a:r>
            <a:endParaRPr lang="en-US" altLang="en-US" sz="3600" b="1">
              <a:solidFill>
                <a:srgbClr val="660066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945F6-77FB-844A-7ABD-5827703B3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990600"/>
            <a:ext cx="11125200" cy="5486400"/>
          </a:xfrm>
        </p:spPr>
        <p:txBody>
          <a:bodyPr/>
          <a:lstStyle/>
          <a:p>
            <a:pPr>
              <a:lnSpc>
                <a:spcPts val="37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帖前</a:t>
            </a:r>
            <a:r>
              <a:rPr lang="en-US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1:3…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不住的記念你們</a:t>
            </a:r>
            <a:r>
              <a:rPr lang="en-US" altLang="zh-TW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(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的</a:t>
            </a:r>
            <a:r>
              <a:rPr lang="en-US" altLang="zh-TW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)</a:t>
            </a:r>
            <a:r>
              <a:rPr lang="zh-TW" altLang="en-US" b="1">
                <a:solidFill>
                  <a:srgbClr val="B3B3B3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因</a:t>
            </a:r>
            <a:r>
              <a:rPr lang="zh-TW" altLang="en-US" b="1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信心</a:t>
            </a:r>
            <a:r>
              <a:rPr lang="zh-TW" altLang="en-US" b="1">
                <a:solidFill>
                  <a:srgbClr val="B3B3B3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所作</a:t>
            </a:r>
            <a:r>
              <a:rPr lang="zh-TW" altLang="en-US" b="1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的工夫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、</a:t>
            </a:r>
            <a:r>
              <a:rPr lang="en-US" altLang="zh-TW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…</a:t>
            </a:r>
          </a:p>
          <a:p>
            <a:pPr>
              <a:lnSpc>
                <a:spcPts val="3700"/>
              </a:lnSpc>
              <a:spcBef>
                <a:spcPts val="1200"/>
              </a:spcBef>
            </a:pP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工夫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, </a:t>
            </a: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work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工作 </a:t>
            </a:r>
            <a:r>
              <a:rPr lang="en-US" altLang="zh-TW" sz="2800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[KJV]; ergon (er’-gon,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行動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任務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) </a:t>
            </a:r>
          </a:p>
          <a:p>
            <a:pPr>
              <a:lnSpc>
                <a:spcPts val="3700"/>
              </a:lnSpc>
              <a:spcBef>
                <a:spcPct val="0"/>
              </a:spcBef>
            </a:pP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信心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, </a:t>
            </a: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pistis (pis’-tis,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信服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信從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信靠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信賴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信念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信仰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信的對像是耶穌基督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/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神自己</a:t>
            </a:r>
            <a:endParaRPr lang="en-US" altLang="zh-TW" b="1" i="1">
              <a:solidFill>
                <a:srgbClr val="00660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信是信得過耶穌基督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: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信服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/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信從他的定意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;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信靠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/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信賴他在十字架上所完成的工作及其果效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;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懷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著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信心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/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信念/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信仰去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堅持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信服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/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信從帶出信賴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/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信靠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成就信心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形成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信念/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信仰</a:t>
            </a:r>
            <a:endParaRPr lang="en-US" altLang="zh-TW" b="1" i="1">
              <a:solidFill>
                <a:srgbClr val="00660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信不是強烈的意願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;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信與神的旨意緊密相連</a:t>
            </a:r>
            <a:endParaRPr lang="en-US" altLang="zh-TW" b="1" i="1">
              <a:solidFill>
                <a:srgbClr val="00660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</a:pP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沒有信的工夫不是為神作工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從自已的雄心作的只是血氣的躁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動;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沒有工夫的信不是真的信</a:t>
            </a:r>
            <a:endParaRPr lang="en-US" altLang="zh-TW" b="1">
              <a:solidFill>
                <a:srgbClr val="00206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</a:pPr>
            <a:endParaRPr lang="en-US" altLang="en-US" b="1">
              <a:solidFill>
                <a:srgbClr val="00206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D9A98903-9257-3C4F-581C-BE1B82BE7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715963"/>
          </a:xfrm>
        </p:spPr>
        <p:txBody>
          <a:bodyPr/>
          <a:lstStyle/>
          <a:p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蒙稱許的內容</a:t>
            </a:r>
            <a: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: 2. </a:t>
            </a:r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信心的工夫 </a:t>
            </a:r>
            <a: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(2)</a:t>
            </a:r>
            <a:endParaRPr lang="en-US" altLang="en-US" sz="3600" b="1">
              <a:solidFill>
                <a:srgbClr val="660066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D8497670-2A09-40E7-08F6-07BEC8510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11353800" cy="5486400"/>
          </a:xfrm>
        </p:spPr>
        <p:txBody>
          <a:bodyPr/>
          <a:lstStyle/>
          <a:p>
            <a:pPr>
              <a:lnSpc>
                <a:spcPts val="37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雅</a:t>
            </a:r>
            <a:r>
              <a:rPr lang="en-US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2:17  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這樣、</a:t>
            </a:r>
            <a:r>
              <a:rPr lang="zh-TW" altLang="en-US" b="1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信心若沒有行為就是死的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。</a:t>
            </a:r>
            <a:endParaRPr lang="en-US" altLang="zh-TW" b="1"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來</a:t>
            </a:r>
            <a:r>
              <a:rPr lang="en-US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11:6  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人非有</a:t>
            </a:r>
            <a:r>
              <a:rPr lang="zh-TW" altLang="en-US" b="1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信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、就不能</a:t>
            </a:r>
            <a:r>
              <a:rPr lang="zh-TW" altLang="en-US" b="1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得　神的喜悅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．</a:t>
            </a:r>
            <a:endParaRPr lang="en-US" altLang="zh-TW" b="1">
              <a:solidFill>
                <a:srgbClr val="00206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ts val="1200"/>
              </a:spcBef>
            </a:pP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信心的工夫</a:t>
            </a:r>
            <a:endParaRPr lang="en-US" altLang="zh-TW" b="1">
              <a:solidFill>
                <a:srgbClr val="00206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信沒有行為是死的 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–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真正的信必須促使將所信的付諸行動</a:t>
            </a:r>
            <a:endParaRPr lang="en-US" altLang="zh-TW" b="1" i="1">
              <a:solidFill>
                <a:srgbClr val="00660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非有信就不能得神的喜悅 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–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算數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(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得神喜悅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)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的行動必源於信</a:t>
            </a:r>
            <a:endParaRPr lang="en-US" altLang="zh-TW" b="1" i="1">
              <a:solidFill>
                <a:srgbClr val="00660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信是行動的根據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行動是真實的信的表達</a:t>
            </a:r>
            <a:endParaRPr lang="en-US" altLang="zh-TW" b="1" i="1">
              <a:solidFill>
                <a:srgbClr val="00660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</a:pP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信心的工夫的果效</a:t>
            </a:r>
            <a:endParaRPr lang="en-US" altLang="zh-TW" b="1">
              <a:solidFill>
                <a:srgbClr val="00206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不是落實人的想法而是落實神的定意 </a:t>
            </a:r>
            <a:r>
              <a:rPr lang="en-US" altLang="zh-TW" sz="2800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(I think </a:t>
            </a:r>
            <a:r>
              <a:rPr lang="en-US" altLang="en-US" sz="2800">
                <a:solidFill>
                  <a:srgbClr val="006600"/>
                </a:solidFill>
                <a:ea typeface="標楷體" pitchFamily="65" charset="-128"/>
                <a:cs typeface="Times New Roman" panose="02020603050405020304" pitchFamily="18" charset="0"/>
              </a:rPr>
              <a:t>→</a:t>
            </a:r>
            <a:r>
              <a:rPr lang="en-US" altLang="zh-TW" sz="2800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 His will)</a:t>
            </a:r>
          </a:p>
          <a:p>
            <a:pPr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不是人能而是神使人能 </a:t>
            </a:r>
            <a:r>
              <a:rPr lang="en-US" altLang="zh-TW" sz="2800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(I am able </a:t>
            </a:r>
            <a:r>
              <a:rPr lang="en-US" altLang="en-US" sz="2800">
                <a:solidFill>
                  <a:srgbClr val="006600"/>
                </a:solidFill>
              </a:rPr>
              <a:t>→</a:t>
            </a:r>
            <a:r>
              <a:rPr lang="en-US" altLang="zh-TW" sz="2800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</a:rPr>
              <a:t> He enables)</a:t>
            </a:r>
          </a:p>
          <a:p>
            <a:pPr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</a:rPr>
              <a:t>不是不可能而是不可避免的必然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</a:rPr>
              <a:t> </a:t>
            </a:r>
            <a:r>
              <a:rPr lang="en-US" altLang="zh-TW" sz="2800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</a:rPr>
              <a:t>(Impossible </a:t>
            </a:r>
            <a:r>
              <a:rPr lang="en-US" altLang="en-US" sz="2800">
                <a:solidFill>
                  <a:srgbClr val="006600"/>
                </a:solidFill>
              </a:rPr>
              <a:t>→ </a:t>
            </a:r>
            <a:r>
              <a:rPr lang="en-US" altLang="en-US" sz="2800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</a:rPr>
              <a:t>I</a:t>
            </a:r>
            <a:r>
              <a:rPr lang="en-US" altLang="zh-TW" sz="2800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</a:rPr>
              <a:t>nevitable)</a:t>
            </a:r>
          </a:p>
          <a:p>
            <a:pPr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</a:rPr>
              <a:t>不是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</a:rPr>
              <a:t>”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</a:rPr>
              <a:t>怎麼可能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</a:rPr>
              <a:t>?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</a:rPr>
              <a:t>”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</a:rPr>
              <a:t>而是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</a:rPr>
              <a:t>”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</a:rPr>
              <a:t>為何不可以這樣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</a:rPr>
              <a:t> </a:t>
            </a:r>
            <a:r>
              <a:rPr lang="en-US" altLang="zh-TW" sz="2800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</a:rPr>
              <a:t>(No way </a:t>
            </a:r>
            <a:r>
              <a:rPr lang="en-US" altLang="en-US">
                <a:solidFill>
                  <a:srgbClr val="006600"/>
                </a:solidFill>
              </a:rPr>
              <a:t>→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</a:rPr>
              <a:t> </a:t>
            </a:r>
            <a:r>
              <a:rPr lang="en-US" altLang="zh-TW" sz="2800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</a:rPr>
              <a:t>Why not?)</a:t>
            </a:r>
            <a:endParaRPr lang="en-US" altLang="en-US" b="1" i="1">
              <a:solidFill>
                <a:srgbClr val="006600"/>
              </a:solidFill>
              <a:latin typeface="Times New Roman" panose="02020603050405020304" pitchFamily="18" charset="0"/>
              <a:ea typeface="標楷體" pitchFamily="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14ACB886-95F9-7CBE-EA82-DC86206A8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715963"/>
          </a:xfrm>
        </p:spPr>
        <p:txBody>
          <a:bodyPr/>
          <a:lstStyle/>
          <a:p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蒙稱許的內容</a:t>
            </a:r>
            <a: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: 3. </a:t>
            </a:r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愛心的勞苦 </a:t>
            </a:r>
            <a: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(1)</a:t>
            </a:r>
            <a:endParaRPr lang="en-US" altLang="en-US" sz="3600" b="1">
              <a:solidFill>
                <a:srgbClr val="660066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8A6EA-93E9-7DAE-08ED-D9439F2F3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11277600" cy="5410200"/>
          </a:xfrm>
        </p:spPr>
        <p:txBody>
          <a:bodyPr/>
          <a:lstStyle/>
          <a:p>
            <a:pPr>
              <a:lnSpc>
                <a:spcPts val="37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帖前</a:t>
            </a:r>
            <a:r>
              <a:rPr lang="en-US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1:3…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不住的記念你們</a:t>
            </a:r>
            <a:r>
              <a:rPr lang="en-US" altLang="zh-TW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(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的</a:t>
            </a:r>
            <a:r>
              <a:rPr lang="en-US" altLang="zh-TW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)</a:t>
            </a:r>
            <a:r>
              <a:rPr lang="en-US" altLang="zh-TW" b="1" i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…</a:t>
            </a:r>
            <a:r>
              <a:rPr lang="zh-TW" altLang="en-US" b="1">
                <a:solidFill>
                  <a:srgbClr val="B3B3B3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因</a:t>
            </a:r>
            <a:r>
              <a:rPr lang="zh-TW" altLang="en-US" b="1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愛心</a:t>
            </a:r>
            <a:r>
              <a:rPr lang="zh-TW" altLang="en-US" b="1">
                <a:solidFill>
                  <a:srgbClr val="B3B3B3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所受</a:t>
            </a:r>
            <a:r>
              <a:rPr lang="zh-TW" altLang="en-US" b="1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的勞苦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、</a:t>
            </a:r>
            <a:r>
              <a:rPr lang="en-US" altLang="zh-TW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…</a:t>
            </a:r>
          </a:p>
          <a:p>
            <a:pPr>
              <a:lnSpc>
                <a:spcPts val="37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約一</a:t>
            </a:r>
            <a:r>
              <a:rPr lang="en-US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4:19  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我們愛、因為　</a:t>
            </a:r>
            <a:r>
              <a:rPr lang="zh-TW" altLang="en-US" b="1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神先愛我們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。</a:t>
            </a:r>
            <a:endParaRPr lang="en-US" altLang="zh-TW" b="1"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ts val="1200"/>
              </a:spcBef>
            </a:pP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勞苦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, </a:t>
            </a: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labor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辛勞 </a:t>
            </a:r>
            <a:r>
              <a:rPr lang="en-US" altLang="zh-TW" sz="2800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[KJV]; kopos (kop’-os,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割傷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辛勞裡的疲累的痛苦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) –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任勞任怨的生活表現</a:t>
            </a:r>
            <a:endParaRPr lang="en-US" altLang="zh-TW" b="1">
              <a:solidFill>
                <a:srgbClr val="00206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</a:pP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愛心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,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 </a:t>
            </a:r>
            <a:r>
              <a:rPr lang="en-US" altLang="zh-TW" sz="2800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agape (ag-ah’-pay,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最高層次的愛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) –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不是肉體之愛</a:t>
            </a:r>
            <a:r>
              <a:rPr lang="en-US" altLang="zh-TW" sz="2800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(</a:t>
            </a: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eros);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不是友愛 </a:t>
            </a:r>
            <a:r>
              <a:rPr lang="en-US" altLang="zh-TW" sz="2800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(</a:t>
            </a: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philia);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是林前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13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恆久忍耐又有恩慈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, …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不求自己的益處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, …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不計算人的惡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, …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只喜歡真理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, …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永不止息的愛</a:t>
            </a:r>
            <a:endParaRPr lang="en-US" altLang="zh-TW" b="1">
              <a:solidFill>
                <a:srgbClr val="00206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神先愛我們 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–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不來自人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而是人被神的愛得著的結果</a:t>
            </a:r>
            <a:endParaRPr lang="en-US" altLang="zh-TW" b="1" i="1">
              <a:solidFill>
                <a:srgbClr val="00660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</a:pP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愛心的勞苦</a:t>
            </a:r>
            <a:endParaRPr lang="en-US" altLang="zh-TW" b="1">
              <a:solidFill>
                <a:srgbClr val="00206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沒有愛心的勞苦是血氣推動下的勉強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是律法主義下的責任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;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不願意勞苦的愛不是</a:t>
            </a:r>
            <a:r>
              <a:rPr lang="en-US" altLang="en-US" sz="2800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agape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的真愛</a:t>
            </a:r>
            <a:endParaRPr lang="en-US" altLang="en-US" b="1" i="1">
              <a:solidFill>
                <a:srgbClr val="00660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C56EABEE-A48F-A4F6-24D2-76DCFA3C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715963"/>
          </a:xfrm>
        </p:spPr>
        <p:txBody>
          <a:bodyPr/>
          <a:lstStyle/>
          <a:p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蒙稱許的內容</a:t>
            </a:r>
            <a: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: 3. </a:t>
            </a:r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愛心的勞苦 </a:t>
            </a:r>
            <a: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(2)</a:t>
            </a:r>
            <a:endParaRPr lang="en-US" altLang="en-US" sz="3600" b="1">
              <a:solidFill>
                <a:srgbClr val="660066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19BD0D6F-2716-42D1-F846-059DAB3E2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11277600" cy="5562600"/>
          </a:xfrm>
        </p:spPr>
        <p:txBody>
          <a:bodyPr/>
          <a:lstStyle/>
          <a:p>
            <a:pPr>
              <a:lnSpc>
                <a:spcPts val="37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林後</a:t>
            </a:r>
            <a:r>
              <a:rPr lang="en-US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11:27 </a:t>
            </a:r>
            <a:r>
              <a:rPr lang="zh-TW" altLang="en-US" b="1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受勞碌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、</a:t>
            </a:r>
            <a:r>
              <a:rPr lang="zh-TW" altLang="en-US" b="1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受困苦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、</a:t>
            </a:r>
            <a:r>
              <a:rPr lang="zh-TW" altLang="en-US" b="1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多次不得睡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、</a:t>
            </a:r>
            <a:r>
              <a:rPr lang="zh-TW" altLang="en-US" b="1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又飢又渴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、</a:t>
            </a:r>
            <a:r>
              <a:rPr lang="zh-TW" altLang="en-US" b="1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多次不得食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、</a:t>
            </a:r>
            <a:r>
              <a:rPr lang="zh-TW" altLang="en-US" b="1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受寒冷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、</a:t>
            </a:r>
            <a:r>
              <a:rPr lang="zh-TW" altLang="en-US" b="1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赤身露體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。</a:t>
            </a:r>
            <a:r>
              <a:rPr lang="en-US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28 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除了這</a:t>
            </a:r>
            <a:r>
              <a:rPr lang="zh-TW" altLang="en-US" b="1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外面的事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、還有</a:t>
            </a:r>
            <a:r>
              <a:rPr lang="zh-TW" altLang="en-US" b="1">
                <a:solidFill>
                  <a:srgbClr val="C000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為眾教會掛心的事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、天天壓在我身上。</a:t>
            </a:r>
            <a:r>
              <a:rPr lang="en-US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29 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有誰軟弱、</a:t>
            </a:r>
            <a:r>
              <a:rPr lang="zh-TW" altLang="en-US" b="1">
                <a:solidFill>
                  <a:srgbClr val="C000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我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不</a:t>
            </a:r>
            <a:r>
              <a:rPr lang="zh-TW" altLang="en-US" b="1">
                <a:solidFill>
                  <a:srgbClr val="C000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軟弱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呢．有誰跌倒、</a:t>
            </a:r>
            <a:r>
              <a:rPr lang="zh-TW" altLang="en-US" b="1">
                <a:solidFill>
                  <a:srgbClr val="C000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我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不</a:t>
            </a:r>
            <a:r>
              <a:rPr lang="zh-TW" altLang="en-US" b="1">
                <a:solidFill>
                  <a:srgbClr val="C000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焦急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呢。</a:t>
            </a:r>
            <a:endParaRPr lang="en-US" altLang="zh-TW" b="1">
              <a:solidFill>
                <a:srgbClr val="00206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ts val="1200"/>
              </a:spcBef>
            </a:pP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服事人一定有勞苦</a:t>
            </a:r>
            <a:endParaRPr lang="en-US" altLang="zh-TW" b="1">
              <a:solidFill>
                <a:srgbClr val="00206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勞碌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受困苦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… –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外面的勞苦</a:t>
            </a:r>
            <a:endParaRPr lang="en-US" altLang="zh-TW" b="1" i="1">
              <a:solidFill>
                <a:srgbClr val="00660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掛心的事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…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 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–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裏面的勞苦</a:t>
            </a:r>
            <a:endParaRPr lang="en-US" altLang="zh-TW" b="1" i="1">
              <a:solidFill>
                <a:srgbClr val="00660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</a:pP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愛心的勞苦的果效</a:t>
            </a:r>
            <a:endParaRPr lang="en-US" altLang="zh-TW" b="1">
              <a:solidFill>
                <a:srgbClr val="00206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恆久忍耐 </a:t>
            </a:r>
            <a:r>
              <a:rPr lang="en-US" altLang="zh-TW" sz="2800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(suffer long) 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–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不怕苦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;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自動自發地樂意地承擔苦</a:t>
            </a:r>
            <a:endParaRPr lang="en-US" altLang="zh-TW" b="1" i="1">
              <a:solidFill>
                <a:srgbClr val="00660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有恩慈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不計算人的惡 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–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 能原諒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承擔別人的不是帶來的苦</a:t>
            </a:r>
            <a:endParaRPr lang="en-US" altLang="en-US" b="1" i="1">
              <a:solidFill>
                <a:srgbClr val="00660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永不止息 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–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能忍耐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承擔長期的苦</a:t>
            </a:r>
            <a:endParaRPr lang="en-US" altLang="en-US" b="1" i="1">
              <a:solidFill>
                <a:srgbClr val="00660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4AC04578-154E-5C3E-099E-F20F7E388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715963"/>
          </a:xfrm>
        </p:spPr>
        <p:txBody>
          <a:bodyPr/>
          <a:lstStyle/>
          <a:p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蒙稱許的內容</a:t>
            </a:r>
            <a: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: 4. </a:t>
            </a:r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盼望的忍耐 </a:t>
            </a:r>
            <a: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(1)</a:t>
            </a:r>
            <a:endParaRPr lang="en-US" altLang="en-US" sz="3600" b="1">
              <a:solidFill>
                <a:srgbClr val="660066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0A3B5-1A5A-F835-DC9B-A6DFB688B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914400"/>
            <a:ext cx="11201400" cy="5562600"/>
          </a:xfrm>
        </p:spPr>
        <p:txBody>
          <a:bodyPr/>
          <a:lstStyle/>
          <a:p>
            <a:pPr>
              <a:lnSpc>
                <a:spcPts val="37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帖前</a:t>
            </a:r>
            <a:r>
              <a:rPr lang="en-US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1:3…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不住的記念你們</a:t>
            </a:r>
            <a:r>
              <a:rPr lang="en-US" altLang="zh-TW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(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的</a:t>
            </a:r>
            <a:r>
              <a:rPr lang="en-US" altLang="zh-TW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)…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、</a:t>
            </a:r>
            <a:r>
              <a:rPr lang="zh-TW" altLang="en-US" b="1">
                <a:solidFill>
                  <a:srgbClr val="B3B3B3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因</a:t>
            </a:r>
            <a:r>
              <a:rPr lang="zh-TW" altLang="en-US" b="1">
                <a:solidFill>
                  <a:srgbClr val="C000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盼望</a:t>
            </a:r>
            <a:r>
              <a:rPr lang="en-US" altLang="zh-TW" b="1">
                <a:solidFill>
                  <a:srgbClr val="C000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…</a:t>
            </a:r>
            <a:r>
              <a:rPr lang="zh-TW" altLang="en-US" b="1">
                <a:solidFill>
                  <a:srgbClr val="B3B3B3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所存</a:t>
            </a:r>
            <a:r>
              <a:rPr lang="zh-TW" altLang="en-US" b="1">
                <a:solidFill>
                  <a:srgbClr val="C000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的忍耐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。</a:t>
            </a:r>
            <a:endParaRPr lang="en-US" altLang="zh-TW" b="1"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ts val="1200"/>
              </a:spcBef>
            </a:pP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忍耐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, </a:t>
            </a:r>
            <a:r>
              <a:rPr lang="en-US" altLang="zh-TW" sz="2800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endurance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堅忍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/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持</a:t>
            </a:r>
            <a:r>
              <a:rPr lang="zh-TW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 </a:t>
            </a:r>
            <a:r>
              <a:rPr lang="en-US" altLang="zh-TW" sz="2800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[KJV]; hupomone (hoop-om-on-ay’), = hupo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在下面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+</a:t>
            </a:r>
            <a:r>
              <a:rPr lang="en-US" altLang="zh-TW" sz="2800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mone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站立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安居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;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在困難之下仍然安居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/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站立得穩</a:t>
            </a:r>
            <a:endParaRPr lang="en-US" altLang="zh-TW" b="1">
              <a:solidFill>
                <a:srgbClr val="00206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</a:pP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盼望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, </a:t>
            </a:r>
            <a:r>
              <a:rPr lang="en-US" altLang="zh-TW" sz="2800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elpis (el-pece’)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懷著喜悅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信心的期待</a:t>
            </a:r>
            <a:endParaRPr lang="en-US" altLang="zh-TW" b="1">
              <a:solidFill>
                <a:srgbClr val="00206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今生的盼望 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–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神對人的善意 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(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耶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29:11)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;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神供應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陪伴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幫助祂的兒女 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(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來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13:5-6)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…</a:t>
            </a:r>
          </a:p>
          <a:p>
            <a:pPr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永世裏的盼望 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–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人得榮耀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: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得著兒子的名分 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(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林前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15:50),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身體得贖 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(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林前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15:42-44),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不再有疑惑 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(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林前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13:12)…</a:t>
            </a:r>
            <a:endParaRPr lang="en-US" altLang="zh-TW" b="1" i="1">
              <a:solidFill>
                <a:srgbClr val="00660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</a:pPr>
            <a:endParaRPr lang="en-US" altLang="zh-TW" b="1"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Tx/>
              <a:buNone/>
            </a:pPr>
            <a:endParaRPr lang="en-US" altLang="en-US" b="1"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5DF7E8BD-A4D9-2EEA-A4B4-6A8948B82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2238"/>
            <a:ext cx="10972800" cy="715962"/>
          </a:xfrm>
        </p:spPr>
        <p:txBody>
          <a:bodyPr/>
          <a:lstStyle/>
          <a:p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蒙稱許的內容</a:t>
            </a:r>
            <a: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: 4. </a:t>
            </a:r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盼望的忍耐 </a:t>
            </a:r>
            <a: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(2)</a:t>
            </a:r>
            <a:endParaRPr lang="en-US" altLang="en-US" sz="3600" b="1">
              <a:solidFill>
                <a:srgbClr val="660066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25E77-798E-8AB8-E76B-9A41C7C6F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11353800" cy="5562600"/>
          </a:xfrm>
        </p:spPr>
        <p:txBody>
          <a:bodyPr/>
          <a:lstStyle/>
          <a:p>
            <a:pPr>
              <a:lnSpc>
                <a:spcPts val="37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林後</a:t>
            </a:r>
            <a:r>
              <a:rPr lang="en-US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4:17  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我們這</a:t>
            </a:r>
            <a:r>
              <a:rPr lang="zh-TW" altLang="en-US" b="1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至暫至輕的苦楚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、要為我們</a:t>
            </a:r>
            <a:r>
              <a:rPr lang="zh-TW" altLang="en-US" b="1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成就極重無比永遠的榮耀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。</a:t>
            </a:r>
            <a:endParaRPr lang="en-US" altLang="zh-TW" b="1">
              <a:solidFill>
                <a:srgbClr val="FF000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ts val="1200"/>
              </a:spcBef>
            </a:pP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盼望的忍耐</a:t>
            </a:r>
            <a:endParaRPr lang="en-US" altLang="zh-TW" b="1">
              <a:solidFill>
                <a:srgbClr val="00206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沒有盼望的忍耐是無奈的苦撐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不能忍耐的盼望不是真盼望</a:t>
            </a:r>
            <a:endParaRPr lang="en-US" altLang="zh-TW" b="1" i="1">
              <a:solidFill>
                <a:srgbClr val="00660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至暫至輕的苦楚成就極重無比永遠的榮耀 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–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忍耐因為知道當下是暫時的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;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盼望因為更好的是根據神的應許的</a:t>
            </a:r>
            <a:r>
              <a:rPr lang="en-US" altLang="zh-TW"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是確定的</a:t>
            </a:r>
            <a:endParaRPr lang="en-US" altLang="zh-TW" b="1" i="1">
              <a:solidFill>
                <a:srgbClr val="00660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</a:pP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盼望的忍耐的果效</a:t>
            </a:r>
            <a:endParaRPr lang="en-US" altLang="zh-TW" b="1">
              <a:solidFill>
                <a:srgbClr val="00206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不是咬緊牙根而是沈穩而堅定去忍耐</a:t>
            </a:r>
            <a:endParaRPr lang="en-US" altLang="en-US" b="1" i="1">
              <a:solidFill>
                <a:srgbClr val="00660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不是絕望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/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失望而是有所期待</a:t>
            </a:r>
            <a:endParaRPr lang="en-US" altLang="en-US" b="1" i="1">
              <a:solidFill>
                <a:srgbClr val="00660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不是愁苦恐懼而是愉快面對</a:t>
            </a:r>
            <a:endParaRPr lang="en-US" altLang="zh-TW" b="1" i="1">
              <a:solidFill>
                <a:srgbClr val="00660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Tx/>
              <a:buNone/>
            </a:pPr>
            <a:endParaRPr lang="en-US" altLang="en-US" b="1"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2">
            <a:extLst>
              <a:ext uri="{FF2B5EF4-FFF2-40B4-BE49-F238E27FC236}">
                <a16:creationId xmlns:a16="http://schemas.microsoft.com/office/drawing/2014/main" id="{3CCD8167-0DB9-149E-A269-BDE8BC262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0" y="274638"/>
            <a:ext cx="6096000" cy="715962"/>
          </a:xfrm>
        </p:spPr>
        <p:txBody>
          <a:bodyPr/>
          <a:lstStyle/>
          <a:p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令人害怕的統計數據</a:t>
            </a:r>
            <a:endParaRPr lang="en-US" altLang="en-US" sz="3600" b="1">
              <a:solidFill>
                <a:srgbClr val="660066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</p:txBody>
      </p:sp>
      <p:pic>
        <p:nvPicPr>
          <p:cNvPr id="6147" name="Picture 2" descr="https://i2.wp.com/news.lifeway.com/files/2026/01/ChurchClosingBar.jpg?resize=1024%2C717&amp;ssl=1">
            <a:extLst>
              <a:ext uri="{FF2B5EF4-FFF2-40B4-BE49-F238E27FC236}">
                <a16:creationId xmlns:a16="http://schemas.microsoft.com/office/drawing/2014/main" id="{91BA1729-6013-9055-EB3D-01D815CA92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73725" y="1371600"/>
            <a:ext cx="5984875" cy="419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5" descr="A TALE OF TWO CITIES - Books Barn Kenya">
            <a:extLst>
              <a:ext uri="{FF2B5EF4-FFF2-40B4-BE49-F238E27FC236}">
                <a16:creationId xmlns:a16="http://schemas.microsoft.com/office/drawing/2014/main" id="{D925BC5A-8EC6-AD73-3CA7-BA6D757FA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24003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9" descr="雙城記- TAAZE讀冊生活">
            <a:extLst>
              <a:ext uri="{FF2B5EF4-FFF2-40B4-BE49-F238E27FC236}">
                <a16:creationId xmlns:a16="http://schemas.microsoft.com/office/drawing/2014/main" id="{5798C9CE-2B10-5B4D-BECD-21F763296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48000"/>
            <a:ext cx="2362200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1">
            <a:extLst>
              <a:ext uri="{FF2B5EF4-FFF2-40B4-BE49-F238E27FC236}">
                <a16:creationId xmlns:a16="http://schemas.microsoft.com/office/drawing/2014/main" id="{06B54BD5-37C6-0950-D1C7-E31D60821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365625"/>
            <a:ext cx="2590800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344488" marR="0" lvl="0" indent="-344488" algn="l" defTabSz="914400" rtl="0" eaLnBrk="0" fontAlgn="base" latinLnBrk="0" hangingPunct="0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zh-TW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這是最好的時代</a:t>
            </a:r>
            <a:r>
              <a:rPr kumimoji="1" lang="en-US" altLang="zh-TW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, </a:t>
            </a:r>
            <a:r>
              <a:rPr kumimoji="1" lang="zh-TW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也是最壞的時代</a:t>
            </a:r>
            <a:endParaRPr kumimoji="1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</p:txBody>
      </p:sp>
      <p:sp>
        <p:nvSpPr>
          <p:cNvPr id="6151" name="TextBox 2">
            <a:extLst>
              <a:ext uri="{FF2B5EF4-FFF2-40B4-BE49-F238E27FC236}">
                <a16:creationId xmlns:a16="http://schemas.microsoft.com/office/drawing/2014/main" id="{FE3CB08C-9527-A5E6-427C-AEF7F59D0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816600"/>
            <a:ext cx="601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344488" marR="0" lvl="0" indent="-344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zh-TW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2025年</a:t>
            </a:r>
            <a:r>
              <a:rPr kumimoji="1" lang="en-US" altLang="zh-TW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: </a:t>
            </a:r>
            <a:r>
              <a:rPr kumimoji="1" lang="zh-TW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15,000座教堂關閉</a:t>
            </a:r>
            <a:endParaRPr kumimoji="1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</p:txBody>
      </p:sp>
      <p:sp>
        <p:nvSpPr>
          <p:cNvPr id="6152" name="TextBox 3">
            <a:extLst>
              <a:ext uri="{FF2B5EF4-FFF2-40B4-BE49-F238E27FC236}">
                <a16:creationId xmlns:a16="http://schemas.microsoft.com/office/drawing/2014/main" id="{8FD5988C-75C0-EBD5-F722-79DB662CF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3725" y="1143000"/>
            <a:ext cx="598487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2024年</a:t>
            </a:r>
            <a:r>
              <a:rPr kumimoji="1" lang="en-US" altLang="zh-TW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: </a:t>
            </a:r>
            <a:r>
              <a:rPr kumimoji="1" lang="zh-TW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關閉教</a:t>
            </a:r>
            <a:r>
              <a:rPr kumimoji="1" lang="zh-TW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堂</a:t>
            </a:r>
            <a:r>
              <a:rPr kumimoji="1" lang="zh-TW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數量超過新開教</a:t>
            </a:r>
            <a:r>
              <a:rPr kumimoji="1" lang="zh-TW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堂</a:t>
            </a:r>
            <a:r>
              <a:rPr kumimoji="1" lang="zh-TW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數量</a:t>
            </a:r>
            <a:endParaRPr kumimoji="1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</p:txBody>
      </p:sp>
      <p:sp>
        <p:nvSpPr>
          <p:cNvPr id="6153" name="TextBox 5">
            <a:extLst>
              <a:ext uri="{FF2B5EF4-FFF2-40B4-BE49-F238E27FC236}">
                <a16:creationId xmlns:a16="http://schemas.microsoft.com/office/drawing/2014/main" id="{8D9F6EC1-D6A0-6CC4-C943-307250D44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2433638"/>
            <a:ext cx="9144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新開教堂</a:t>
            </a:r>
            <a:endParaRPr kumimoji="1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標楷體" pitchFamily="65" charset="-128"/>
              <a:cs typeface="Times New Roman" panose="02020603050405020304" pitchFamily="18" charset="0"/>
            </a:endParaRPr>
          </a:p>
        </p:txBody>
      </p:sp>
      <p:sp>
        <p:nvSpPr>
          <p:cNvPr id="6154" name="TextBox 11">
            <a:extLst>
              <a:ext uri="{FF2B5EF4-FFF2-40B4-BE49-F238E27FC236}">
                <a16:creationId xmlns:a16="http://schemas.microsoft.com/office/drawing/2014/main" id="{C2708ACE-C96A-1E89-33DE-FE79785B5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3352800"/>
            <a:ext cx="914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新開教堂</a:t>
            </a:r>
            <a:endParaRPr kumimoji="1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標楷體" pitchFamily="65" charset="-128"/>
              <a:cs typeface="Times New Roman" panose="02020603050405020304" pitchFamily="18" charset="0"/>
            </a:endParaRPr>
          </a:p>
        </p:txBody>
      </p:sp>
      <p:sp>
        <p:nvSpPr>
          <p:cNvPr id="6155" name="TextBox 12">
            <a:extLst>
              <a:ext uri="{FF2B5EF4-FFF2-40B4-BE49-F238E27FC236}">
                <a16:creationId xmlns:a16="http://schemas.microsoft.com/office/drawing/2014/main" id="{19884811-5582-BFBC-7FFF-DA3C8A1A4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4267200"/>
            <a:ext cx="914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新開教堂</a:t>
            </a:r>
            <a:endParaRPr kumimoji="1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標楷體" pitchFamily="65" charset="-128"/>
              <a:cs typeface="Times New Roman" panose="02020603050405020304" pitchFamily="18" charset="0"/>
            </a:endParaRPr>
          </a:p>
        </p:txBody>
      </p:sp>
      <p:sp>
        <p:nvSpPr>
          <p:cNvPr id="6156" name="TextBox 13">
            <a:extLst>
              <a:ext uri="{FF2B5EF4-FFF2-40B4-BE49-F238E27FC236}">
                <a16:creationId xmlns:a16="http://schemas.microsoft.com/office/drawing/2014/main" id="{AFA84805-0E29-BF00-D0C7-66DC125AC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2771775"/>
            <a:ext cx="914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關閉教堂</a:t>
            </a:r>
            <a:endParaRPr kumimoji="1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標楷體" pitchFamily="65" charset="-128"/>
              <a:cs typeface="Times New Roman" panose="02020603050405020304" pitchFamily="18" charset="0"/>
            </a:endParaRPr>
          </a:p>
        </p:txBody>
      </p:sp>
      <p:sp>
        <p:nvSpPr>
          <p:cNvPr id="6157" name="TextBox 14">
            <a:extLst>
              <a:ext uri="{FF2B5EF4-FFF2-40B4-BE49-F238E27FC236}">
                <a16:creationId xmlns:a16="http://schemas.microsoft.com/office/drawing/2014/main" id="{5016070D-09C3-908E-AB84-BCEC69F0E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3686175"/>
            <a:ext cx="914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關閉教堂</a:t>
            </a:r>
            <a:endParaRPr kumimoji="1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標楷體" pitchFamily="65" charset="-128"/>
              <a:cs typeface="Times New Roman" panose="02020603050405020304" pitchFamily="18" charset="0"/>
            </a:endParaRPr>
          </a:p>
        </p:txBody>
      </p:sp>
      <p:sp>
        <p:nvSpPr>
          <p:cNvPr id="6158" name="TextBox 15">
            <a:extLst>
              <a:ext uri="{FF2B5EF4-FFF2-40B4-BE49-F238E27FC236}">
                <a16:creationId xmlns:a16="http://schemas.microsoft.com/office/drawing/2014/main" id="{66B83457-DF10-7D2F-B687-3DE9A98ED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4600575"/>
            <a:ext cx="914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關閉教堂</a:t>
            </a:r>
            <a:endParaRPr kumimoji="1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標楷體" pitchFamily="65" charset="-128"/>
              <a:cs typeface="Times New Roman" panose="02020603050405020304" pitchFamily="18" charset="0"/>
            </a:endParaRPr>
          </a:p>
        </p:txBody>
      </p:sp>
      <p:sp>
        <p:nvSpPr>
          <p:cNvPr id="6159" name="TextBox 6">
            <a:extLst>
              <a:ext uri="{FF2B5EF4-FFF2-40B4-BE49-F238E27FC236}">
                <a16:creationId xmlns:a16="http://schemas.microsoft.com/office/drawing/2014/main" id="{D449F2FC-87AB-8E50-A488-04AACEC01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57200"/>
            <a:ext cx="25908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8925" marR="0" lvl="0" indent="-288925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It was the best of times, it was the worst of times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DE9F80F8-4B07-8813-3029-1AA5EB48A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15962"/>
          </a:xfrm>
        </p:spPr>
        <p:txBody>
          <a:bodyPr/>
          <a:lstStyle/>
          <a:p>
            <a:pPr eaLnBrk="1" hangingPunct="1"/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建造一個蒙稱許的教會</a:t>
            </a:r>
            <a:endParaRPr lang="en-US" altLang="zh-TW" sz="3600" b="1">
              <a:solidFill>
                <a:srgbClr val="660066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CA377816-BB36-E24E-F892-CB869071B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4906963"/>
          </a:xfrm>
        </p:spPr>
        <p:txBody>
          <a:bodyPr/>
          <a:lstStyle/>
          <a:p>
            <a:pPr algn="ctr"/>
            <a:r>
              <a:rPr lang="zh-TW" altLang="en-US" b="1">
                <a:solidFill>
                  <a:srgbClr val="8AC6CD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一個不太可能的成功故事</a:t>
            </a:r>
            <a:endParaRPr lang="en-US" altLang="zh-TW" b="1">
              <a:solidFill>
                <a:srgbClr val="8AC6CD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 algn="ctr"/>
            <a:r>
              <a:rPr lang="zh-TW" altLang="en-US" b="1">
                <a:solidFill>
                  <a:srgbClr val="8AC6CD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蒙稱許的內容</a:t>
            </a:r>
            <a:endParaRPr lang="en-US" altLang="zh-TW" b="1">
              <a:solidFill>
                <a:srgbClr val="8AC6CD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 algn="ctr"/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平衡內在生命與外在生活的前提</a:t>
            </a:r>
            <a:endParaRPr lang="en-US" altLang="zh-TW" b="1">
              <a:solidFill>
                <a:srgbClr val="00206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 algn="ctr"/>
            <a:r>
              <a:rPr lang="zh-TW" altLang="en-US" b="1">
                <a:solidFill>
                  <a:srgbClr val="8AC6CD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我們的回應</a:t>
            </a:r>
            <a:endParaRPr lang="en-US" altLang="zh-TW" b="1">
              <a:solidFill>
                <a:srgbClr val="8AC6CD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 algn="ctr"/>
            <a:endParaRPr lang="en-US" altLang="en-US" b="1">
              <a:solidFill>
                <a:srgbClr val="00206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4DEAA02D-5CC4-FAFA-6D5C-99F14085F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715963"/>
          </a:xfrm>
        </p:spPr>
        <p:txBody>
          <a:bodyPr/>
          <a:lstStyle/>
          <a:p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平衡的內在生命與外在生活的前提</a:t>
            </a:r>
            <a:r>
              <a:rPr lang="zh-TW" altLang="en-US" sz="3600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 </a:t>
            </a:r>
            <a: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(1)</a:t>
            </a:r>
            <a:endParaRPr lang="en-US" altLang="en-US" sz="3600">
              <a:solidFill>
                <a:srgbClr val="660066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971DD-92EB-55A5-FA63-12D74178A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11353800" cy="5486400"/>
          </a:xfrm>
        </p:spPr>
        <p:txBody>
          <a:bodyPr/>
          <a:lstStyle/>
          <a:p>
            <a:pPr>
              <a:lnSpc>
                <a:spcPts val="37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帖前</a:t>
            </a:r>
            <a:r>
              <a:rPr lang="en-US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1:3…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不住的記念你們</a:t>
            </a:r>
            <a:r>
              <a:rPr lang="en-US" altLang="zh-TW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(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的</a:t>
            </a:r>
            <a:r>
              <a:rPr lang="en-US" altLang="zh-TW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)</a:t>
            </a:r>
            <a:r>
              <a:rPr lang="zh-TW" altLang="en-US" b="1">
                <a:solidFill>
                  <a:srgbClr val="B3B3B3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因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信心</a:t>
            </a:r>
            <a:r>
              <a:rPr lang="zh-TW" altLang="en-US" b="1">
                <a:solidFill>
                  <a:srgbClr val="B3B3B3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所作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的工夫、</a:t>
            </a:r>
            <a:r>
              <a:rPr lang="zh-TW" altLang="en-US" b="1">
                <a:solidFill>
                  <a:srgbClr val="B3B3B3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因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愛心</a:t>
            </a:r>
            <a:r>
              <a:rPr lang="zh-TW" altLang="en-US" b="1">
                <a:solidFill>
                  <a:srgbClr val="B3B3B3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所受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的勞苦、</a:t>
            </a:r>
            <a:r>
              <a:rPr lang="zh-TW" altLang="en-US" b="1">
                <a:solidFill>
                  <a:srgbClr val="B3B3B3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因</a:t>
            </a:r>
            <a:r>
              <a:rPr lang="zh-TW" altLang="en-US" b="1">
                <a:solidFill>
                  <a:srgbClr val="C000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盼望</a:t>
            </a:r>
            <a:r>
              <a:rPr lang="zh-TW" altLang="en-US" b="1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我們主耶穌基督</a:t>
            </a:r>
            <a:r>
              <a:rPr lang="zh-TW" altLang="en-US" b="1">
                <a:solidFill>
                  <a:srgbClr val="B3B3B3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所存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的忍耐。</a:t>
            </a:r>
            <a:endParaRPr lang="en-US" altLang="zh-TW" b="1"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ts val="1200"/>
              </a:spcBef>
            </a:pP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中譯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: “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我們主耶穌基督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”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是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”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盼望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”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的受詞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只與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”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盼望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”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有關</a:t>
            </a:r>
            <a:endParaRPr lang="en-US" altLang="zh-TW" b="1">
              <a:solidFill>
                <a:srgbClr val="00206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Darby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英譯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: </a:t>
            </a:r>
            <a:r>
              <a:rPr lang="en-US" altLang="zh-TW" sz="2800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your </a:t>
            </a: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work of faith, and labour of love, and enduring constancy of hope of our Lord Jesus Christ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你們的屬我們的主耶穌基督的信心的工作和愛的辛勞和盼望的恆忍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三個內容以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“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和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”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連結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, “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屬我們主耶穌基督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”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與三個內容相關</a:t>
            </a:r>
            <a:endParaRPr lang="en-US" altLang="zh-TW" b="1" i="1">
              <a:solidFill>
                <a:srgbClr val="00660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</a:pP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原文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: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沒有介詞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用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”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我們主耶穌基督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”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的格 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(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屬格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, </a:t>
            </a:r>
            <a:r>
              <a:rPr lang="en-US" altLang="zh-TW" sz="2800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genitive case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)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表示它是三個內容的根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/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源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/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起因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/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基礎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;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英譯與原文相近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0D71CEF8-4D0F-8F89-9510-27D1DB667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715963"/>
          </a:xfrm>
        </p:spPr>
        <p:txBody>
          <a:bodyPr/>
          <a:lstStyle/>
          <a:p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平衡的內在生命與外在生活的前提 </a:t>
            </a:r>
            <a: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(2)</a:t>
            </a:r>
            <a:endParaRPr lang="en-US" altLang="en-US" sz="3600">
              <a:solidFill>
                <a:srgbClr val="660066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D8280CE5-FA62-3688-9D36-EAE2CA0D4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11277600" cy="5410200"/>
          </a:xfrm>
        </p:spPr>
        <p:txBody>
          <a:bodyPr/>
          <a:lstStyle/>
          <a:p>
            <a:pPr>
              <a:lnSpc>
                <a:spcPts val="37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帖前</a:t>
            </a:r>
            <a:r>
              <a:rPr lang="en-US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1:3…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不住的記念你們的</a:t>
            </a:r>
            <a:r>
              <a:rPr lang="zh-TW" altLang="en-US" b="1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屬</a:t>
            </a:r>
            <a:r>
              <a:rPr lang="zh-TW" altLang="en-US" b="1">
                <a:solidFill>
                  <a:srgbClr val="C000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我們的主耶穌基督</a:t>
            </a:r>
            <a:r>
              <a:rPr lang="zh-TW" altLang="en-US" b="1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的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信心的工作和愛的辛勞和盼望的恆忍。</a:t>
            </a:r>
            <a:endParaRPr lang="en-US" altLang="zh-TW" b="1"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ts val="1200"/>
              </a:spcBef>
            </a:pP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主耶穌基督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 –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耶穌的三重身份</a:t>
            </a:r>
            <a:endParaRPr lang="en-US" altLang="zh-TW" b="1">
              <a:solidFill>
                <a:srgbClr val="00206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耶穌 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–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拯救者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;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人被耶穌從罪和罪的刑罰中拯救出來</a:t>
            </a:r>
            <a:endParaRPr lang="en-US" altLang="zh-TW" b="1" i="1">
              <a:solidFill>
                <a:srgbClr val="00660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主 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–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人是奴隸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;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人順服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耶穌負責</a:t>
            </a:r>
            <a:endParaRPr lang="en-US" altLang="zh-TW" b="1" i="1">
              <a:solidFill>
                <a:srgbClr val="00660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基督 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–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受膏者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;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耶穌有神的授權和任命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帶著神的權柄和能力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;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人在基督裡可以支取耶穌的權柄和能力</a:t>
            </a:r>
            <a:endParaRPr lang="en-US" altLang="zh-TW" b="1" i="1">
              <a:solidFill>
                <a:srgbClr val="00660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</a:pP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兩個關係</a:t>
            </a:r>
            <a:endParaRPr lang="en-US" altLang="zh-TW" b="1">
              <a:solidFill>
                <a:srgbClr val="00206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屬主耶穌基督的三個內容 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–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主耶穌基督是三個內容的來源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屬我們的主耶穌基督 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–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耶穌的三重身份落實在我們身上</a:t>
            </a:r>
            <a:endParaRPr lang="en-US" altLang="zh-TW" b="1" i="1">
              <a:solidFill>
                <a:srgbClr val="00660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耶穌的三重身份的落實才會帶出三個內容</a:t>
            </a:r>
            <a:endParaRPr lang="en-US" altLang="zh-TW" b="1" i="1">
              <a:solidFill>
                <a:srgbClr val="00660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F41DFD26-5DEA-B5C6-7811-40C0D5E54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15962"/>
          </a:xfrm>
        </p:spPr>
        <p:txBody>
          <a:bodyPr/>
          <a:lstStyle/>
          <a:p>
            <a:pPr eaLnBrk="1" hangingPunct="1"/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建造一個蒙稱許的教會</a:t>
            </a:r>
            <a:endParaRPr lang="en-US" altLang="zh-TW" sz="3600" b="1">
              <a:solidFill>
                <a:srgbClr val="660066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AFBBA0B6-3C2F-67EF-3036-AF0941DAC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4906963"/>
          </a:xfrm>
        </p:spPr>
        <p:txBody>
          <a:bodyPr/>
          <a:lstStyle/>
          <a:p>
            <a:pPr algn="ctr"/>
            <a:r>
              <a:rPr lang="zh-TW" altLang="en-US" b="1">
                <a:solidFill>
                  <a:srgbClr val="8AC6CD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一個不太可能的成功故事</a:t>
            </a:r>
            <a:endParaRPr lang="en-US" altLang="zh-TW" b="1">
              <a:solidFill>
                <a:srgbClr val="8AC6CD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 algn="ctr"/>
            <a:r>
              <a:rPr lang="zh-TW" altLang="en-US" b="1">
                <a:solidFill>
                  <a:srgbClr val="8AC6CD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蒙稱許的內容</a:t>
            </a:r>
            <a:endParaRPr lang="en-US" altLang="zh-TW" b="1">
              <a:solidFill>
                <a:srgbClr val="8AC6CD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 algn="ctr"/>
            <a:r>
              <a:rPr lang="zh-TW" altLang="en-US" b="1">
                <a:solidFill>
                  <a:srgbClr val="8AC6CD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平衡內在生命與外在生活的前提</a:t>
            </a:r>
            <a:endParaRPr lang="en-US" altLang="zh-TW" b="1">
              <a:solidFill>
                <a:srgbClr val="8AC6CD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 algn="ctr"/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我們的回應</a:t>
            </a:r>
            <a:endParaRPr lang="en-US" altLang="zh-TW" b="1">
              <a:solidFill>
                <a:srgbClr val="00206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 algn="ctr"/>
            <a:endParaRPr lang="en-US" altLang="en-US" b="1">
              <a:solidFill>
                <a:srgbClr val="00206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6382AA9D-2C2E-697C-F41A-B256ED3D1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639763"/>
          </a:xfrm>
        </p:spPr>
        <p:txBody>
          <a:bodyPr/>
          <a:lstStyle/>
          <a:p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我們的回應</a:t>
            </a:r>
            <a:endParaRPr lang="en-US" altLang="en-US" sz="3600">
              <a:solidFill>
                <a:srgbClr val="660066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8876E-94D3-9B5B-CF7D-CE80A733C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11277600" cy="5334000"/>
          </a:xfrm>
        </p:spPr>
        <p:txBody>
          <a:bodyPr/>
          <a:lstStyle/>
          <a:p>
            <a:pPr>
              <a:lnSpc>
                <a:spcPts val="3700"/>
              </a:lnSpc>
              <a:spcBef>
                <a:spcPct val="0"/>
              </a:spcBef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TCCC 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的使命宣言</a:t>
            </a:r>
            <a:endParaRPr lang="en-US" altLang="en-US" b="1">
              <a:solidFill>
                <a:srgbClr val="00206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TCCC 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的存在是為了在北卡三角區西北部的華人家庭及學生和學人中藉着</a:t>
            </a:r>
            <a:r>
              <a:rPr lang="en-US" altLang="zh-TW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: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 </a:t>
            </a:r>
            <a:endParaRPr lang="en-US" altLang="en-US" b="1">
              <a:solidFill>
                <a:srgbClr val="00206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Tx/>
              <a:buNone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在靈和真理裏高舉基督的敬拜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;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忠於聖經的教導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ts val="3700"/>
              </a:lnSpc>
              <a:spcBef>
                <a:spcPct val="0"/>
              </a:spcBef>
              <a:buFontTx/>
              <a:buNone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真誠又切實相愛的團契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;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在靈裏的禱告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ts val="3700"/>
              </a:lnSpc>
              <a:spcBef>
                <a:spcPct val="0"/>
              </a:spcBef>
              <a:buFontTx/>
              <a:buNone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按着恩賜的彼此服侍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;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面向本地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胸懷全球的宣教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ts val="3700"/>
              </a:lnSpc>
              <a:spcBef>
                <a:spcPct val="0"/>
              </a:spcBef>
              <a:buFontTx/>
              <a:buNone/>
            </a:pPr>
            <a:r>
              <a:rPr lang="zh-TW" altLang="en-US" b="1" i="1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建造並富化內在的生命</a:t>
            </a:r>
            <a:r>
              <a:rPr lang="en-US" altLang="en-US" b="1" i="1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;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强化以基督為主的家庭</a:t>
            </a:r>
            <a:endParaRPr lang="en-US" altLang="en-US" b="1" i="1">
              <a:solidFill>
                <a:srgbClr val="00660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去</a:t>
            </a:r>
            <a:r>
              <a:rPr lang="zh-CN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作基督的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門徒也使別人成為基督的門</a:t>
            </a:r>
            <a:r>
              <a:rPr lang="zh-CN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徒</a:t>
            </a:r>
            <a:r>
              <a:rPr lang="en-US" altLang="zh-CN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使神得荣耀</a:t>
            </a:r>
            <a:r>
              <a:rPr lang="en-US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ts val="3700"/>
              </a:lnSpc>
              <a:spcBef>
                <a:spcPts val="1200"/>
              </a:spcBef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TCCC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的核心價值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–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得著人重於成就事工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建造生命重於增加知識</a:t>
            </a:r>
            <a:endParaRPr lang="en-US" altLang="en-US" b="1">
              <a:solidFill>
                <a:srgbClr val="00206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68907AAA-DBB6-9BA0-D2D2-64450D6C5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438"/>
            <a:ext cx="10972800" cy="639762"/>
          </a:xfrm>
        </p:spPr>
        <p:txBody>
          <a:bodyPr/>
          <a:lstStyle/>
          <a:p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我們的嘗試</a:t>
            </a:r>
            <a: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: </a:t>
            </a:r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三年基礎靈命建造計劃</a:t>
            </a:r>
            <a:endParaRPr lang="en-US" altLang="en-US" sz="3600" b="1">
              <a:solidFill>
                <a:srgbClr val="660066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11B5ED8E-772C-B68B-1F91-3315E567C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10972800" cy="5410200"/>
          </a:xfrm>
        </p:spPr>
        <p:txBody>
          <a:bodyPr/>
          <a:lstStyle/>
          <a:p>
            <a:pPr>
              <a:lnSpc>
                <a:spcPts val="3700"/>
              </a:lnSpc>
              <a:spcBef>
                <a:spcPct val="0"/>
              </a:spcBef>
            </a:pP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全備的福音 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(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受洗班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), 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一年兩次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, (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現有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ts val="3700"/>
              </a:lnSpc>
              <a:spcBef>
                <a:spcPct val="0"/>
              </a:spcBef>
            </a:pP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與神相交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/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同行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建造內在生命的起步 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(5/24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始動試辦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設想定期提供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ts val="3700"/>
              </a:lnSpc>
              <a:spcBef>
                <a:spcPct val="0"/>
              </a:spcBef>
            </a:pP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認識聖經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三年讀經計劃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 (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今年始動試辦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;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含網上組群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); </a:t>
            </a:r>
          </a:p>
          <a:p>
            <a:pPr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歸納法查經 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(5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月已始動試辦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視訊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講座), </a:t>
            </a:r>
          </a:p>
          <a:p>
            <a:pPr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單卷研經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 (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現有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ts val="3700"/>
              </a:lnSpc>
              <a:spcBef>
                <a:spcPct val="0"/>
              </a:spcBef>
            </a:pP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服事的裝備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帶領小組查經 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(5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月始動試辦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視訊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講座);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團契型小組 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(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今年始動試辦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) </a:t>
            </a:r>
          </a:p>
          <a:p>
            <a:pPr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傳福音 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(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設想中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;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視訊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講座),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福音探訪 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(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設想中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;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視訊培訓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)</a:t>
            </a:r>
            <a:endParaRPr lang="en-US" altLang="zh-TW" b="1" i="1">
              <a:solidFill>
                <a:srgbClr val="00660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D0950B2B-7181-07D2-1059-811D2D302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0" y="122238"/>
            <a:ext cx="5715000" cy="715962"/>
          </a:xfrm>
        </p:spPr>
        <p:txBody>
          <a:bodyPr/>
          <a:lstStyle/>
          <a:p>
            <a:pPr eaLnBrk="1" hangingPunct="1"/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建造一個蒙稱許的教會</a:t>
            </a:r>
            <a:endParaRPr lang="en-US" altLang="zh-TW" sz="3600" b="1">
              <a:solidFill>
                <a:srgbClr val="660066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90784289-41CF-2A48-F7FD-9F60E2E94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0" y="838200"/>
            <a:ext cx="5715000" cy="5413375"/>
          </a:xfrm>
        </p:spPr>
        <p:txBody>
          <a:bodyPr/>
          <a:lstStyle/>
          <a:p>
            <a:pPr>
              <a:lnSpc>
                <a:spcPts val="3700"/>
              </a:lnSpc>
              <a:spcBef>
                <a:spcPct val="0"/>
              </a:spcBef>
            </a:pP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一個不太可能的成功故事</a:t>
            </a:r>
            <a:endParaRPr lang="en-US" altLang="zh-TW" b="1">
              <a:solidFill>
                <a:srgbClr val="00206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不具備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”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有利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”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的條件但考驗卻</a:t>
            </a:r>
            <a:r>
              <a:rPr lang="en-US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很多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;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備受稱許</a:t>
            </a:r>
            <a:endParaRPr lang="en-US" altLang="zh-TW" b="1" i="1">
              <a:solidFill>
                <a:srgbClr val="00660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</a:pP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蒙稱許的內容</a:t>
            </a:r>
            <a:endParaRPr lang="en-US" altLang="zh-TW" b="1">
              <a:solidFill>
                <a:srgbClr val="00206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內在生命的建造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+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外在生活的顯明</a:t>
            </a:r>
            <a:endParaRPr lang="en-US" altLang="zh-TW" b="1" i="1">
              <a:solidFill>
                <a:srgbClr val="00660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信心的工夫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愛心的勞苦和盼望的忍耐</a:t>
            </a:r>
            <a:endParaRPr lang="en-US" altLang="zh-TW" b="1" i="1">
              <a:solidFill>
                <a:srgbClr val="00660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</a:pP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平衡內在生命與外在生活的前提 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–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落實耶穌在教會裡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在信徒身上作耶穌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主和基督</a:t>
            </a:r>
            <a:endParaRPr lang="en-US" altLang="en-US" b="1" i="1">
              <a:solidFill>
                <a:srgbClr val="00206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</a:pPr>
            <a:endParaRPr lang="en-US" altLang="en-US">
              <a:ea typeface="標楷體" pitchFamily="65" charset="-128"/>
              <a:cs typeface="Times New Roman" panose="02020603050405020304" pitchFamily="18" charset="0"/>
            </a:endParaRPr>
          </a:p>
        </p:txBody>
      </p:sp>
      <p:pic>
        <p:nvPicPr>
          <p:cNvPr id="30724" name="Picture 5" descr="Future..">
            <a:extLst>
              <a:ext uri="{FF2B5EF4-FFF2-40B4-BE49-F238E27FC236}">
                <a16:creationId xmlns:a16="http://schemas.microsoft.com/office/drawing/2014/main" id="{84951070-5154-0347-3077-9F3407DFA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5108575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1">
            <a:extLst>
              <a:ext uri="{FF2B5EF4-FFF2-40B4-BE49-F238E27FC236}">
                <a16:creationId xmlns:a16="http://schemas.microsoft.com/office/drawing/2014/main" id="{2B261DCA-2123-E137-1CA4-DF3282688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309688"/>
            <a:ext cx="1371600" cy="8239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Linus, </a:t>
            </a:r>
            <a:r>
              <a:rPr kumimoji="1" lang="zh-TW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你有沒有想過你的將來呢？</a:t>
            </a:r>
            <a:endParaRPr kumimoji="1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</p:txBody>
      </p:sp>
      <p:sp>
        <p:nvSpPr>
          <p:cNvPr id="30726" name="TextBox 2">
            <a:extLst>
              <a:ext uri="{FF2B5EF4-FFF2-40B4-BE49-F238E27FC236}">
                <a16:creationId xmlns:a16="http://schemas.microsoft.com/office/drawing/2014/main" id="{668186B0-DBB2-CE0E-3E8D-A1AC25478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219200"/>
            <a:ext cx="2133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哦</a:t>
            </a:r>
            <a:r>
              <a:rPr kumimoji="1" lang="en-US" altLang="zh-TW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, </a:t>
            </a:r>
            <a:r>
              <a:rPr kumimoji="1" lang="zh-TW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是的</a:t>
            </a:r>
            <a:r>
              <a:rPr kumimoji="1" lang="en-US" altLang="zh-TW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,</a:t>
            </a:r>
            <a:r>
              <a:rPr kumimoji="1" lang="zh-TW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常常都有</a:t>
            </a:r>
            <a:endParaRPr kumimoji="1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</p:txBody>
      </p:sp>
      <p:sp>
        <p:nvSpPr>
          <p:cNvPr id="30727" name="TextBox 3">
            <a:extLst>
              <a:ext uri="{FF2B5EF4-FFF2-40B4-BE49-F238E27FC236}">
                <a16:creationId xmlns:a16="http://schemas.microsoft.com/office/drawing/2014/main" id="{1A355BC9-7A6A-A235-1211-D7C7E3C30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789363"/>
            <a:ext cx="2362200" cy="554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你長大後想成為什麼樣的人呢？</a:t>
            </a:r>
            <a:endParaRPr kumimoji="1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</p:txBody>
      </p:sp>
      <p:sp>
        <p:nvSpPr>
          <p:cNvPr id="30728" name="TextBox 4">
            <a:extLst>
              <a:ext uri="{FF2B5EF4-FFF2-40B4-BE49-F238E27FC236}">
                <a16:creationId xmlns:a16="http://schemas.microsoft.com/office/drawing/2014/main" id="{9EB6833D-DD76-6721-214F-9C1FF4C63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0"/>
            <a:ext cx="21336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非常快樂</a:t>
            </a:r>
            <a:endParaRPr kumimoji="1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B2CFF7-20AA-0081-989B-5DDF6C511BBC}"/>
              </a:ext>
            </a:extLst>
          </p:cNvPr>
          <p:cNvSpPr/>
          <p:nvPr/>
        </p:nvSpPr>
        <p:spPr>
          <a:xfrm>
            <a:off x="457200" y="1219200"/>
            <a:ext cx="838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30730" name="TextBox 2">
            <a:extLst>
              <a:ext uri="{FF2B5EF4-FFF2-40B4-BE49-F238E27FC236}">
                <a16:creationId xmlns:a16="http://schemas.microsoft.com/office/drawing/2014/main" id="{59D76FD8-B4DE-CFE5-43DD-EFA13DF46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8400"/>
            <a:ext cx="281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Charlie Brown &amp; Linus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88E9D068-BF25-2BEE-0EBE-12E7C0F2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15962"/>
          </a:xfrm>
        </p:spPr>
        <p:txBody>
          <a:bodyPr/>
          <a:lstStyle/>
          <a:p>
            <a:pPr eaLnBrk="1" hangingPunct="1"/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一個蒙稱許的教會</a:t>
            </a:r>
            <a:endParaRPr lang="en-US" altLang="zh-TW" sz="3600" b="1">
              <a:solidFill>
                <a:srgbClr val="660066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B00F21DF-7A7D-3225-E884-656F17AD6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4906963"/>
          </a:xfrm>
        </p:spPr>
        <p:txBody>
          <a:bodyPr/>
          <a:lstStyle/>
          <a:p>
            <a:pPr algn="ctr"/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一個不太可能的成功故事</a:t>
            </a:r>
            <a:endParaRPr lang="en-US" altLang="zh-TW" b="1">
              <a:solidFill>
                <a:srgbClr val="00206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 algn="ctr"/>
            <a:r>
              <a:rPr lang="zh-TW" altLang="en-US" b="1">
                <a:solidFill>
                  <a:srgbClr val="8AC6CD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蒙稱許的內容</a:t>
            </a:r>
            <a:endParaRPr lang="en-US" altLang="zh-TW" b="1">
              <a:solidFill>
                <a:srgbClr val="8AC6CD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 algn="ctr"/>
            <a:r>
              <a:rPr lang="zh-TW" altLang="en-US" b="1">
                <a:solidFill>
                  <a:srgbClr val="8AC6CD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平衡內在生命與外在生活的前提</a:t>
            </a:r>
            <a:endParaRPr lang="en-US" altLang="zh-TW" b="1">
              <a:solidFill>
                <a:srgbClr val="8AC6CD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 algn="ctr"/>
            <a:r>
              <a:rPr lang="zh-TW" altLang="en-US" b="1">
                <a:solidFill>
                  <a:srgbClr val="8AC6CD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我們的回應</a:t>
            </a:r>
            <a:endParaRPr lang="en-US" altLang="zh-TW" b="1">
              <a:solidFill>
                <a:srgbClr val="8AC6CD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 algn="ctr"/>
            <a:endParaRPr lang="en-US" altLang="en-US" b="1">
              <a:solidFill>
                <a:srgbClr val="00206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4D165246-5ED6-C3E9-8595-A517CB7FD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15962"/>
          </a:xfrm>
        </p:spPr>
        <p:txBody>
          <a:bodyPr/>
          <a:lstStyle/>
          <a:p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帖撒羅尼迦前書的一些背景 </a:t>
            </a:r>
            <a: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(1)</a:t>
            </a:r>
            <a:endParaRPr lang="en-US" altLang="en-US" sz="3600">
              <a:solidFill>
                <a:srgbClr val="660066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FEE293BF-1910-1994-3A1D-E7A718EFE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562600"/>
          </a:xfrm>
        </p:spPr>
        <p:txBody>
          <a:bodyPr/>
          <a:lstStyle/>
          <a:p>
            <a:pPr>
              <a:lnSpc>
                <a:spcPts val="37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徒</a:t>
            </a:r>
            <a:r>
              <a:rPr lang="en-US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17:1 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保羅和西拉</a:t>
            </a:r>
            <a:r>
              <a:rPr lang="en-US" altLang="zh-TW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…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來到帖撒羅尼迦、在那裡有猶太人的會堂。</a:t>
            </a:r>
            <a:r>
              <a:rPr lang="en-US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2 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保羅照他素常的規矩進去、一連三個安息日、本著聖經與他們辯論、</a:t>
            </a:r>
            <a:r>
              <a:rPr lang="en-US" altLang="zh-TW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… </a:t>
            </a:r>
            <a:r>
              <a:rPr lang="en-US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4 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他們中間有些人聽了勸、就附從保羅和西拉．</a:t>
            </a:r>
            <a:r>
              <a:rPr lang="en-US" altLang="zh-TW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… </a:t>
            </a:r>
            <a:r>
              <a:rPr lang="en-US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5 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但那不信的猶太人心裡嫉妒、招聚了些市井匪類、搭夥成群、聳動合城的人、闖進耶孫的家、要將保羅西拉帶到百姓那裡。</a:t>
            </a:r>
            <a:r>
              <a:rPr lang="en-US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…10 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弟兄們、隨即在夜間打發保羅和西拉往庇哩亞去．</a:t>
            </a:r>
            <a:r>
              <a:rPr lang="en-US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…13 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但帖撒羅尼迦的猶太人、</a:t>
            </a:r>
            <a:r>
              <a:rPr lang="en-US" altLang="zh-TW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…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也就往那裡去、聳動攪擾眾人。</a:t>
            </a:r>
            <a:r>
              <a:rPr lang="en-US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14 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當時弟兄們便打發保羅往海邊去．</a:t>
            </a:r>
            <a:r>
              <a:rPr lang="en-US" altLang="zh-TW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…</a:t>
            </a:r>
            <a:r>
              <a:rPr lang="en-US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15 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送保羅的人帶他到了雅典．</a:t>
            </a:r>
            <a:r>
              <a:rPr lang="en-US" altLang="zh-TW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…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。</a:t>
            </a:r>
            <a:r>
              <a:rPr lang="en-US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18:1 …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保羅離了雅典、來到哥林多。</a:t>
            </a:r>
            <a:endParaRPr lang="en-US" altLang="en-US"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EA897941-D4FC-9381-04C6-EDB2EC537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15962"/>
          </a:xfrm>
        </p:spPr>
        <p:txBody>
          <a:bodyPr/>
          <a:lstStyle/>
          <a:p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帖撒羅尼迦前書的一些背景 </a:t>
            </a:r>
            <a: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(2)</a:t>
            </a:r>
            <a:endParaRPr lang="en-US" altLang="en-US" sz="3600">
              <a:solidFill>
                <a:srgbClr val="660066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B853EF0F-A475-CB8A-0D33-A12ED7049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990600"/>
            <a:ext cx="10991850" cy="2133600"/>
          </a:xfrm>
        </p:spPr>
        <p:txBody>
          <a:bodyPr/>
          <a:lstStyle/>
          <a:p>
            <a:pPr>
              <a:lnSpc>
                <a:spcPts val="3700"/>
              </a:lnSpc>
              <a:spcBef>
                <a:spcPct val="0"/>
              </a:spcBef>
            </a:pP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保羅第二次宣教之旅進入歐洲所建立的第二個教會</a:t>
            </a:r>
            <a:endParaRPr lang="en-US" altLang="zh-TW" b="1">
              <a:solidFill>
                <a:srgbClr val="00206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</a:pP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在帖撒羅尼迦服事只有三個安息日就被不信的猶太人趕出城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但教會還是設立了</a:t>
            </a:r>
            <a:endParaRPr lang="en-US" altLang="zh-TW" b="1">
              <a:solidFill>
                <a:srgbClr val="00206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</a:pP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逃到庇哩亞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再受到猶太人的追殺</a:t>
            </a:r>
            <a:endParaRPr lang="en-US" altLang="en-US" b="1">
              <a:solidFill>
                <a:srgbClr val="00206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</p:txBody>
      </p:sp>
      <p:pic>
        <p:nvPicPr>
          <p:cNvPr id="9220" name="Picture 1">
            <a:extLst>
              <a:ext uri="{FF2B5EF4-FFF2-40B4-BE49-F238E27FC236}">
                <a16:creationId xmlns:a16="http://schemas.microsoft.com/office/drawing/2014/main" id="{C9DFE77D-D1C2-B34E-CA80-8F41EDB54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7588"/>
            <a:ext cx="4318000" cy="457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2">
            <a:extLst>
              <a:ext uri="{FF2B5EF4-FFF2-40B4-BE49-F238E27FC236}">
                <a16:creationId xmlns:a16="http://schemas.microsoft.com/office/drawing/2014/main" id="{828C0648-B83D-D22E-E117-F3D0DA9C8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895600"/>
            <a:ext cx="7086600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zh-TW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逃到雅典</a:t>
            </a:r>
            <a:r>
              <a:rPr kumimoji="1" lang="en-US" altLang="zh-TW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, </a:t>
            </a:r>
            <a:r>
              <a:rPr kumimoji="1" lang="zh-TW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派西拉和提摩太回帖撒羅尼迦去探望</a:t>
            </a:r>
            <a:endParaRPr kumimoji="1" lang="en-US" altLang="zh-TW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zh-TW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再到哥林多</a:t>
            </a:r>
            <a:r>
              <a:rPr kumimoji="1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, </a:t>
            </a:r>
            <a:r>
              <a:rPr kumimoji="1" lang="zh-TW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獲得西拉和提摩太的探望報告</a:t>
            </a:r>
            <a:r>
              <a:rPr kumimoji="1" lang="en-US" altLang="zh-TW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, </a:t>
            </a:r>
            <a:r>
              <a:rPr kumimoji="1" lang="zh-TW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聖靈感動保羅寫帖撒羅尼迦前書</a:t>
            </a:r>
            <a:r>
              <a:rPr kumimoji="1" lang="en-US" altLang="zh-TW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, </a:t>
            </a:r>
            <a:r>
              <a:rPr kumimoji="1" lang="zh-TW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大約離開了帖撒羅尼迦只有幾個月</a:t>
            </a:r>
            <a:endParaRPr kumimoji="1" lang="en-US" altLang="zh-TW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zh-TW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保羅寫給教會的第二封信</a:t>
            </a:r>
            <a:endParaRPr kumimoji="1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</p:txBody>
      </p:sp>
      <p:sp>
        <p:nvSpPr>
          <p:cNvPr id="2" name="4-Point Star 1">
            <a:extLst>
              <a:ext uri="{FF2B5EF4-FFF2-40B4-BE49-F238E27FC236}">
                <a16:creationId xmlns:a16="http://schemas.microsoft.com/office/drawing/2014/main" id="{80B186F1-A9AF-E524-0329-822120D3CCDD}"/>
              </a:ext>
            </a:extLst>
          </p:cNvPr>
          <p:cNvSpPr/>
          <p:nvPr/>
        </p:nvSpPr>
        <p:spPr>
          <a:xfrm>
            <a:off x="9448800" y="3124200"/>
            <a:ext cx="228600" cy="304800"/>
          </a:xfrm>
          <a:prstGeom prst="star4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7" name="4-Point Star 6">
            <a:extLst>
              <a:ext uri="{FF2B5EF4-FFF2-40B4-BE49-F238E27FC236}">
                <a16:creationId xmlns:a16="http://schemas.microsoft.com/office/drawing/2014/main" id="{62B1B493-BB82-A59A-FA01-38EC687A55C6}"/>
              </a:ext>
            </a:extLst>
          </p:cNvPr>
          <p:cNvSpPr/>
          <p:nvPr/>
        </p:nvSpPr>
        <p:spPr>
          <a:xfrm>
            <a:off x="8686800" y="3276600"/>
            <a:ext cx="228600" cy="304800"/>
          </a:xfrm>
          <a:prstGeom prst="star4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8" name="4-Point Star 7">
            <a:extLst>
              <a:ext uri="{FF2B5EF4-FFF2-40B4-BE49-F238E27FC236}">
                <a16:creationId xmlns:a16="http://schemas.microsoft.com/office/drawing/2014/main" id="{7D4FAEE5-A462-917E-B0B0-5E173B0F5AC7}"/>
              </a:ext>
            </a:extLst>
          </p:cNvPr>
          <p:cNvSpPr/>
          <p:nvPr/>
        </p:nvSpPr>
        <p:spPr>
          <a:xfrm>
            <a:off x="9067800" y="5334000"/>
            <a:ext cx="228600" cy="304800"/>
          </a:xfrm>
          <a:prstGeom prst="star4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9" name="4-Point Star 8">
            <a:extLst>
              <a:ext uri="{FF2B5EF4-FFF2-40B4-BE49-F238E27FC236}">
                <a16:creationId xmlns:a16="http://schemas.microsoft.com/office/drawing/2014/main" id="{BF5CC716-6CDC-41F3-E234-583D9262AEC3}"/>
              </a:ext>
            </a:extLst>
          </p:cNvPr>
          <p:cNvSpPr/>
          <p:nvPr/>
        </p:nvSpPr>
        <p:spPr>
          <a:xfrm>
            <a:off x="8686800" y="5334000"/>
            <a:ext cx="228600" cy="304800"/>
          </a:xfrm>
          <a:prstGeom prst="star4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10" name="4-Point Star 9">
            <a:extLst>
              <a:ext uri="{FF2B5EF4-FFF2-40B4-BE49-F238E27FC236}">
                <a16:creationId xmlns:a16="http://schemas.microsoft.com/office/drawing/2014/main" id="{64F61151-7867-3859-80FA-9A6E6D84770F}"/>
              </a:ext>
            </a:extLst>
          </p:cNvPr>
          <p:cNvSpPr/>
          <p:nvPr/>
        </p:nvSpPr>
        <p:spPr>
          <a:xfrm>
            <a:off x="10515600" y="3962400"/>
            <a:ext cx="228600" cy="304800"/>
          </a:xfrm>
          <a:prstGeom prst="star4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11" name="4-Point Star 10">
            <a:extLst>
              <a:ext uri="{FF2B5EF4-FFF2-40B4-BE49-F238E27FC236}">
                <a16:creationId xmlns:a16="http://schemas.microsoft.com/office/drawing/2014/main" id="{4193FC25-908A-F95B-322D-C3D7975FE3A6}"/>
              </a:ext>
            </a:extLst>
          </p:cNvPr>
          <p:cNvSpPr/>
          <p:nvPr/>
        </p:nvSpPr>
        <p:spPr>
          <a:xfrm>
            <a:off x="8229600" y="3429000"/>
            <a:ext cx="228600" cy="304800"/>
          </a:xfrm>
          <a:prstGeom prst="star4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9C0DA62F-F6DD-833F-AA7A-E38BFAD539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11277600" cy="792163"/>
          </a:xfrm>
        </p:spPr>
        <p:txBody>
          <a:bodyPr/>
          <a:lstStyle/>
          <a:p>
            <a:pPr eaLnBrk="1" hangingPunct="1"/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帖撒羅尼迦教會 </a:t>
            </a:r>
            <a: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– </a:t>
            </a:r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不具備</a:t>
            </a:r>
            <a: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”</a:t>
            </a:r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有利</a:t>
            </a:r>
            <a: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”</a:t>
            </a:r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條件</a:t>
            </a:r>
            <a:r>
              <a:rPr lang="en-US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 </a:t>
            </a:r>
            <a:endParaRPr lang="zh-TW" altLang="en-US" sz="3600" b="1">
              <a:solidFill>
                <a:srgbClr val="660066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C5C0F95-B32E-EB89-C655-0055B3F66C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11277600" cy="5410200"/>
          </a:xfrm>
        </p:spPr>
        <p:txBody>
          <a:bodyPr/>
          <a:lstStyle/>
          <a:p>
            <a:pPr>
              <a:lnSpc>
                <a:spcPts val="37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徒</a:t>
            </a:r>
            <a:r>
              <a:rPr lang="en-US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17:2 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保羅照他素常的規矩進去、</a:t>
            </a:r>
            <a:r>
              <a:rPr lang="zh-TW" altLang="en-US" b="1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一連三個安息日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、本著聖經與他們辯論、</a:t>
            </a:r>
            <a:endParaRPr lang="en-US" altLang="zh-TW" b="1"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徒</a:t>
            </a:r>
            <a:r>
              <a:rPr lang="en-US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17:1 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保羅和西拉</a:t>
            </a:r>
            <a:r>
              <a:rPr lang="en-US" altLang="zh-TW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…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來到帖撒羅尼迦、 </a:t>
            </a:r>
            <a:r>
              <a:rPr lang="en-US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18:1 …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保羅離了雅典、</a:t>
            </a:r>
            <a:r>
              <a:rPr lang="zh-TW" altLang="en-US" b="1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來到哥林多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。</a:t>
            </a:r>
            <a:endParaRPr lang="en-US" altLang="zh-TW" b="1"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ts val="1200"/>
              </a:spcBef>
            </a:pP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一連三個安息日 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–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沒有從保羅得過太多的教導和陪伴</a:t>
            </a:r>
            <a:endParaRPr lang="en-US" altLang="zh-TW" b="1">
              <a:solidFill>
                <a:srgbClr val="00206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</a:pP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來到哥林多 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–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一個年輕的教會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;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從在帖撒羅尼迦設立教會到寫帖撒羅尼迦前書只有幾個月</a:t>
            </a:r>
            <a:endParaRPr lang="en-US" altLang="zh-TW" b="1">
              <a:solidFill>
                <a:srgbClr val="00206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</a:pP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成熟的牧者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長老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執事和同工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健全的組織結構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,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會堂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 …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可能都不存在</a:t>
            </a:r>
            <a:endParaRPr lang="en-US" altLang="zh-TW" b="1">
              <a:solidFill>
                <a:srgbClr val="00206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ct val="0"/>
              </a:spcBef>
            </a:pP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從人來看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,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並不具備有利條件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的教會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1D355776-36C0-2213-0EAE-E57E49B732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11277600" cy="792163"/>
          </a:xfrm>
        </p:spPr>
        <p:txBody>
          <a:bodyPr/>
          <a:lstStyle/>
          <a:p>
            <a:pPr eaLnBrk="1" hangingPunct="1"/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帖撒羅尼迦教會 </a:t>
            </a:r>
            <a: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– </a:t>
            </a:r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面臨巨大</a:t>
            </a:r>
            <a:r>
              <a:rPr lang="en-US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的</a:t>
            </a:r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考驗</a:t>
            </a:r>
            <a:r>
              <a:rPr lang="en-US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 </a:t>
            </a:r>
            <a:endParaRPr lang="zh-TW" altLang="en-US" sz="3600" b="1">
              <a:solidFill>
                <a:srgbClr val="660066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FF655264-2004-3CAD-FD65-D3EE16B3BB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11277600" cy="5410200"/>
          </a:xfrm>
        </p:spPr>
        <p:txBody>
          <a:bodyPr/>
          <a:lstStyle/>
          <a:p>
            <a:pPr marL="0" indent="0">
              <a:lnSpc>
                <a:spcPts val="37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帖前</a:t>
            </a:r>
            <a:r>
              <a:rPr lang="en-US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1:6 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並且你們在</a:t>
            </a:r>
            <a:r>
              <a:rPr lang="zh-TW" altLang="en-US" b="1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大難之中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、</a:t>
            </a:r>
            <a:endParaRPr lang="en-US" altLang="zh-TW" b="1"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 marL="0" indent="0">
              <a:lnSpc>
                <a:spcPts val="37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帖前</a:t>
            </a:r>
            <a:r>
              <a:rPr lang="en-US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4:5 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不放縱私慾的邪情、</a:t>
            </a:r>
            <a:r>
              <a:rPr lang="zh-TW" altLang="en-US" b="1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像那不認識　神的外邦人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．</a:t>
            </a:r>
            <a:endParaRPr lang="en-US" altLang="zh-TW" b="1"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 marL="0" indent="0">
              <a:lnSpc>
                <a:spcPts val="37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帖前</a:t>
            </a:r>
            <a:r>
              <a:rPr lang="en-US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4:13 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論到睡了的人、我們</a:t>
            </a:r>
            <a:r>
              <a:rPr lang="zh-TW" altLang="en-US" b="1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不願意弟兄們不知道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、恐怕你們憂傷、</a:t>
            </a:r>
            <a:r>
              <a:rPr lang="zh-TW" altLang="en-US" b="1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像那些沒有指望的人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一樣。</a:t>
            </a:r>
            <a:endParaRPr lang="en-US" altLang="zh-TW" b="1"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 marL="0" indent="0">
              <a:lnSpc>
                <a:spcPts val="3700"/>
              </a:lnSpc>
              <a:spcBef>
                <a:spcPts val="1200"/>
              </a:spcBef>
            </a:pP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面臨嚴峻的多重的挑戰的教會</a:t>
            </a:r>
            <a:endParaRPr lang="en-US" altLang="zh-TW" b="1">
              <a:solidFill>
                <a:srgbClr val="00660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 marL="0" indent="0"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在大難之中 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–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逼迫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不放縱私慾的邪情像外邦人 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–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不道德的外邦人文化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像那些沒有指望的人 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– 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信仰的真理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(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基督再臨</a:t>
            </a:r>
            <a:r>
              <a:rPr lang="en-US" altLang="zh-TW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)</a:t>
            </a:r>
            <a:r>
              <a:rPr lang="zh-TW" altLang="en-US" b="1" i="1">
                <a:solidFill>
                  <a:srgbClr val="0066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受到考驗</a:t>
            </a:r>
            <a:endParaRPr lang="en-US" altLang="zh-TW" b="1" i="1">
              <a:solidFill>
                <a:srgbClr val="00660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 marL="0" indent="0">
              <a:lnSpc>
                <a:spcPts val="3700"/>
              </a:lnSpc>
              <a:spcBef>
                <a:spcPct val="0"/>
              </a:spcBef>
            </a:pP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一個從人的眼光很難看好的教會</a:t>
            </a:r>
            <a:endParaRPr lang="en-US" altLang="en-US" b="1" i="1">
              <a:solidFill>
                <a:srgbClr val="00206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ts val="3700"/>
              </a:lnSpc>
              <a:spcBef>
                <a:spcPct val="0"/>
              </a:spcBef>
            </a:pPr>
            <a:endParaRPr lang="en-US" altLang="en-US" b="1">
              <a:solidFill>
                <a:srgbClr val="00206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ts val="3700"/>
              </a:lnSpc>
              <a:spcBef>
                <a:spcPct val="0"/>
              </a:spcBef>
              <a:buFontTx/>
              <a:buNone/>
            </a:pPr>
            <a:endParaRPr lang="en-US" altLang="zh-TW" b="1">
              <a:solidFill>
                <a:srgbClr val="00206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ts val="37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TW" b="1">
              <a:solidFill>
                <a:srgbClr val="00206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>
            <a:extLst>
              <a:ext uri="{FF2B5EF4-FFF2-40B4-BE49-F238E27FC236}">
                <a16:creationId xmlns:a16="http://schemas.microsoft.com/office/drawing/2014/main" id="{2F13F176-5D13-7DE5-E366-7F861658C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639763"/>
          </a:xfrm>
        </p:spPr>
        <p:txBody>
          <a:bodyPr/>
          <a:lstStyle/>
          <a:p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帖撒羅尼迦教會 </a:t>
            </a:r>
            <a:r>
              <a:rPr lang="en-US" altLang="zh-TW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– </a:t>
            </a:r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備受稱許</a:t>
            </a:r>
            <a:r>
              <a:rPr lang="en-US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A0BDA-409F-3133-94AA-8C76712B1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914400"/>
            <a:ext cx="11201400" cy="5334000"/>
          </a:xfrm>
        </p:spPr>
        <p:txBody>
          <a:bodyPr/>
          <a:lstStyle/>
          <a:p>
            <a:pPr marL="344488" indent="-344488">
              <a:lnSpc>
                <a:spcPts val="37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帖前</a:t>
            </a:r>
            <a:r>
              <a:rPr lang="en-US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1:6 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並且你們</a:t>
            </a:r>
            <a:r>
              <a:rPr lang="zh-TW" altLang="en-US" b="1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在大難之中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、</a:t>
            </a:r>
            <a:r>
              <a:rPr lang="zh-TW" altLang="en-US" b="1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蒙了聖靈所賜的喜樂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、</a:t>
            </a:r>
            <a:r>
              <a:rPr lang="zh-TW" altLang="en-US" b="1">
                <a:solidFill>
                  <a:srgbClr val="C000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領受真道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、</a:t>
            </a:r>
            <a:r>
              <a:rPr lang="zh-TW" altLang="en-US" b="1">
                <a:solidFill>
                  <a:srgbClr val="C000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就效法我們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、</a:t>
            </a:r>
            <a:r>
              <a:rPr lang="zh-TW" altLang="en-US" b="1">
                <a:solidFill>
                  <a:srgbClr val="C000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也效法了主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．</a:t>
            </a:r>
            <a:r>
              <a:rPr lang="en-US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7 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甚至你們</a:t>
            </a:r>
            <a:r>
              <a:rPr lang="zh-TW" altLang="en-US" b="1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作了馬其頓和亞該亞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、</a:t>
            </a:r>
            <a:r>
              <a:rPr lang="zh-TW" altLang="en-US" b="1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所有信主之人的榜樣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。</a:t>
            </a:r>
            <a:r>
              <a:rPr lang="en-US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8 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因為主的道從你們那裡已經傳揚出來、你們向　神的信心不但在馬其頓和亞該亞、就是在各處、也都傳開了．</a:t>
            </a:r>
            <a:r>
              <a:rPr lang="en-US" altLang="zh-TW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…</a:t>
            </a:r>
            <a:r>
              <a:rPr lang="en-US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9 …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他們自己已經報明</a:t>
            </a:r>
            <a:r>
              <a:rPr lang="en-US" altLang="zh-TW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…</a:t>
            </a:r>
            <a:r>
              <a:rPr lang="zh-TW" altLang="en-US" b="1">
                <a:solidFill>
                  <a:srgbClr val="C000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你們是怎樣離棄偶像歸向　神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、</a:t>
            </a:r>
            <a:r>
              <a:rPr lang="zh-TW" altLang="en-US" b="1">
                <a:solidFill>
                  <a:srgbClr val="C0000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要服事那又真又活的　神</a:t>
            </a:r>
            <a:r>
              <a:rPr lang="zh-TW" altLang="en-US" b="1"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、</a:t>
            </a:r>
            <a:endParaRPr lang="en-US" altLang="en-US">
              <a:cs typeface="Times New Roman" panose="02020603050405020304" pitchFamily="18" charset="0"/>
            </a:endParaRPr>
          </a:p>
          <a:p>
            <a:pPr marL="344488" indent="-344488">
              <a:lnSpc>
                <a:spcPts val="3700"/>
              </a:lnSpc>
              <a:spcBef>
                <a:spcPts val="1200"/>
              </a:spcBef>
            </a:pP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在大難之中蒙了聖靈所賜的喜樂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 –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甘願為主受苦之中經歷聖靈的工作</a:t>
            </a:r>
            <a:endParaRPr lang="en-US" altLang="zh-TW" b="1">
              <a:solidFill>
                <a:srgbClr val="00206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 marL="344488" indent="-344488">
              <a:lnSpc>
                <a:spcPts val="3700"/>
              </a:lnSpc>
              <a:spcBef>
                <a:spcPct val="0"/>
              </a:spcBef>
            </a:pP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</a:rPr>
              <a:t>領受真道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</a:rPr>
              <a:t>,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</a:rPr>
              <a:t>就效法我們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</a:rPr>
              <a:t>,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</a:rPr>
              <a:t>也效法了主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</a:rPr>
              <a:t> –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</a:rPr>
              <a:t>樂於受教</a:t>
            </a:r>
            <a:endParaRPr lang="en-US" altLang="zh-TW" b="1">
              <a:solidFill>
                <a:srgbClr val="002060"/>
              </a:solidFill>
              <a:latin typeface="Times New Roman" panose="02020603050405020304" pitchFamily="18" charset="0"/>
              <a:ea typeface="標楷體" pitchFamily="65" charset="-128"/>
            </a:endParaRPr>
          </a:p>
          <a:p>
            <a:pPr marL="344488" indent="-344488">
              <a:lnSpc>
                <a:spcPts val="3700"/>
              </a:lnSpc>
              <a:spcBef>
                <a:spcPct val="0"/>
              </a:spcBef>
            </a:pP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</a:rPr>
              <a:t>作了馬其頓和亞該亞所有信主之人的榜樣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</a:rPr>
              <a:t> –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</a:rPr>
              <a:t>成為榜樣</a:t>
            </a:r>
            <a:endParaRPr lang="en-US" altLang="zh-TW" b="1">
              <a:solidFill>
                <a:srgbClr val="002060"/>
              </a:solidFill>
              <a:latin typeface="Times New Roman" panose="02020603050405020304" pitchFamily="18" charset="0"/>
              <a:ea typeface="標楷體" pitchFamily="65" charset="-128"/>
            </a:endParaRPr>
          </a:p>
          <a:p>
            <a:pPr marL="344488" indent="-344488">
              <a:lnSpc>
                <a:spcPts val="3700"/>
              </a:lnSpc>
              <a:spcBef>
                <a:spcPct val="0"/>
              </a:spcBef>
            </a:pP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</a:rPr>
              <a:t>離棄偶像歸向神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</a:rPr>
              <a:t>,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</a:rPr>
              <a:t>要服事神 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</a:rPr>
              <a:t>–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</a:rPr>
              <a:t>真正作門徒</a:t>
            </a:r>
            <a:r>
              <a:rPr lang="en-US" altLang="zh-TW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</a:rPr>
              <a:t>, </a:t>
            </a:r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</a:rPr>
              <a:t>跟隨耶穌</a:t>
            </a:r>
            <a:endParaRPr lang="en-US" altLang="zh-TW" b="1">
              <a:solidFill>
                <a:srgbClr val="002060"/>
              </a:solidFill>
              <a:latin typeface="Times New Roman" panose="02020603050405020304" pitchFamily="18" charset="0"/>
              <a:ea typeface="標楷體" pitchFamily="65" charset="-128"/>
            </a:endParaRPr>
          </a:p>
          <a:p>
            <a:pPr marL="344488" indent="-344488">
              <a:lnSpc>
                <a:spcPts val="3700"/>
              </a:lnSpc>
              <a:spcBef>
                <a:spcPct val="0"/>
              </a:spcBef>
            </a:pPr>
            <a:endParaRPr lang="en-US" altLang="zh-TW" b="1">
              <a:solidFill>
                <a:srgbClr val="002060"/>
              </a:solidFill>
              <a:latin typeface="Times New Roman" panose="02020603050405020304" pitchFamily="18" charset="0"/>
              <a:ea typeface="標楷體" pitchFamily="65" charset="-128"/>
            </a:endParaRPr>
          </a:p>
          <a:p>
            <a:pPr marL="344488" indent="-344488">
              <a:lnSpc>
                <a:spcPts val="3700"/>
              </a:lnSpc>
              <a:buFontTx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D1DCBA32-0303-BD5E-BB8B-A9CD36E6F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15962"/>
          </a:xfrm>
        </p:spPr>
        <p:txBody>
          <a:bodyPr/>
          <a:lstStyle/>
          <a:p>
            <a:pPr eaLnBrk="1" hangingPunct="1"/>
            <a:r>
              <a:rPr lang="zh-TW" altLang="en-US" sz="3600" b="1">
                <a:solidFill>
                  <a:srgbClr val="660066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建造一個蒙稱許的教會</a:t>
            </a:r>
            <a:endParaRPr lang="en-US" altLang="zh-TW" sz="3600" b="1">
              <a:solidFill>
                <a:srgbClr val="660066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D74714A3-871A-F59A-79E6-982A89E9F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4906963"/>
          </a:xfrm>
        </p:spPr>
        <p:txBody>
          <a:bodyPr/>
          <a:lstStyle/>
          <a:p>
            <a:pPr algn="ctr"/>
            <a:r>
              <a:rPr lang="zh-TW" altLang="en-US" b="1">
                <a:solidFill>
                  <a:srgbClr val="8AC6CD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一個不太可能的成功故事</a:t>
            </a:r>
            <a:endParaRPr lang="en-US" altLang="zh-TW" b="1">
              <a:solidFill>
                <a:srgbClr val="8AC6CD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 algn="ctr"/>
            <a:r>
              <a:rPr lang="zh-TW" altLang="en-US" b="1">
                <a:solidFill>
                  <a:srgbClr val="002060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蒙稱許的內容</a:t>
            </a:r>
            <a:endParaRPr lang="en-US" altLang="zh-TW" b="1">
              <a:solidFill>
                <a:srgbClr val="00206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 algn="ctr"/>
            <a:r>
              <a:rPr lang="zh-TW" altLang="en-US" b="1">
                <a:solidFill>
                  <a:srgbClr val="8AC6CD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平衡內在生命與外在生活的前提</a:t>
            </a:r>
            <a:endParaRPr lang="en-US" altLang="zh-TW" b="1">
              <a:solidFill>
                <a:srgbClr val="8AC6CD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 algn="ctr"/>
            <a:r>
              <a:rPr lang="zh-TW" altLang="en-US" b="1">
                <a:solidFill>
                  <a:srgbClr val="8AC6CD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我們的回應</a:t>
            </a:r>
            <a:endParaRPr lang="en-US" altLang="zh-TW" b="1">
              <a:solidFill>
                <a:srgbClr val="8AC6CD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  <a:p>
            <a:pPr algn="ctr"/>
            <a:endParaRPr lang="en-US" altLang="en-US" b="1">
              <a:solidFill>
                <a:srgbClr val="002060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Pine design</Template>
  <TotalTime>43977</TotalTime>
  <Words>3335</Words>
  <Application>Microsoft Macintosh PowerPoint</Application>
  <PresentationFormat>Widescreen</PresentationFormat>
  <Paragraphs>202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標楷體</vt:lpstr>
      <vt:lpstr>Arial</vt:lpstr>
      <vt:lpstr>Calibri</vt:lpstr>
      <vt:lpstr>Times New Roman</vt:lpstr>
      <vt:lpstr>Wingdings</vt:lpstr>
      <vt:lpstr>預設簡報設計</vt:lpstr>
      <vt:lpstr>PowerPoint Presentation</vt:lpstr>
      <vt:lpstr>令人害怕的統計數據</vt:lpstr>
      <vt:lpstr>一個蒙稱許的教會</vt:lpstr>
      <vt:lpstr>帖撒羅尼迦前書的一些背景 (1)</vt:lpstr>
      <vt:lpstr>帖撒羅尼迦前書的一些背景 (2)</vt:lpstr>
      <vt:lpstr>帖撒羅尼迦教會 – 不具備”有利”條件 </vt:lpstr>
      <vt:lpstr>帖撒羅尼迦教會 – 面臨巨大的考驗 </vt:lpstr>
      <vt:lpstr>帖撒羅尼迦教會 – 備受稱許 </vt:lpstr>
      <vt:lpstr>建造一個蒙稱許的教會</vt:lpstr>
      <vt:lpstr>蒙稱許的內容: 1. 內外兼修 (1)</vt:lpstr>
      <vt:lpstr>蒙稱許的內容: 1. 內外兼修 (2)</vt:lpstr>
      <vt:lpstr>蒙稱許的內容: 1. 內外兼修 (3)</vt:lpstr>
      <vt:lpstr>有外無內的警告</vt:lpstr>
      <vt:lpstr>蒙稱許的內容: 2. 信心的工夫 (1)</vt:lpstr>
      <vt:lpstr>蒙稱許的內容: 2. 信心的工夫 (2)</vt:lpstr>
      <vt:lpstr>蒙稱許的內容: 3. 愛心的勞苦 (1)</vt:lpstr>
      <vt:lpstr>蒙稱許的內容: 3. 愛心的勞苦 (2)</vt:lpstr>
      <vt:lpstr>蒙稱許的內容: 4. 盼望的忍耐 (1)</vt:lpstr>
      <vt:lpstr>蒙稱許的內容: 4. 盼望的忍耐 (2)</vt:lpstr>
      <vt:lpstr>建造一個蒙稱許的教會</vt:lpstr>
      <vt:lpstr>平衡的內在生命與外在生活的前提 (1)</vt:lpstr>
      <vt:lpstr>平衡的內在生命與外在生活的前提 (2)</vt:lpstr>
      <vt:lpstr>建造一個蒙稱許的教會</vt:lpstr>
      <vt:lpstr>我們的回應</vt:lpstr>
      <vt:lpstr>我們的嘗試: 三年基礎靈命建造計劃</vt:lpstr>
      <vt:lpstr>建造一個蒙稱許的教會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杜克团契敬拜 DCCF Worship</dc:title>
  <dc:creator>z.boyang@outlook.com</dc:creator>
  <cp:lastModifiedBy>Yanxin Li</cp:lastModifiedBy>
  <cp:revision>3396</cp:revision>
  <dcterms:created xsi:type="dcterms:W3CDTF">2018-07-27T21:13:16Z</dcterms:created>
  <dcterms:modified xsi:type="dcterms:W3CDTF">2026-06-07T18:07:53Z</dcterms:modified>
</cp:coreProperties>
</file>