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14" r:id="rId1"/>
  </p:sldMasterIdLst>
  <p:notesMasterIdLst>
    <p:notesMasterId r:id="rId17"/>
  </p:notesMasterIdLst>
  <p:sldIdLst>
    <p:sldId id="882" r:id="rId2"/>
    <p:sldId id="881" r:id="rId3"/>
    <p:sldId id="866" r:id="rId4"/>
    <p:sldId id="877" r:id="rId5"/>
    <p:sldId id="786" r:id="rId6"/>
    <p:sldId id="868" r:id="rId7"/>
    <p:sldId id="876" r:id="rId8"/>
    <p:sldId id="875" r:id="rId9"/>
    <p:sldId id="874" r:id="rId10"/>
    <p:sldId id="819" r:id="rId11"/>
    <p:sldId id="871" r:id="rId12"/>
    <p:sldId id="823" r:id="rId13"/>
    <p:sldId id="880" r:id="rId14"/>
    <p:sldId id="830" r:id="rId15"/>
    <p:sldId id="87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vin Tran" initials="CT" lastIdx="1" clrIdx="0">
    <p:extLst>
      <p:ext uri="{19B8F6BF-5375-455C-9EA6-DF929625EA0E}">
        <p15:presenceInfo xmlns:p15="http://schemas.microsoft.com/office/powerpoint/2012/main" userId="f775b601eb0a2a3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542" autoAdjust="0"/>
  </p:normalViewPr>
  <p:slideViewPr>
    <p:cSldViewPr>
      <p:cViewPr varScale="1">
        <p:scale>
          <a:sx n="95" d="100"/>
          <a:sy n="95" d="100"/>
        </p:scale>
        <p:origin x="130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4-22T11:17:41.339" idx="1">
    <p:pos x="5460" y="3093"/>
    <p:text/>
    <p:extLst>
      <p:ext uri="{C676402C-5697-4E1C-873F-D02D1690AC5C}">
        <p15:threadingInfo xmlns:p15="http://schemas.microsoft.com/office/powerpoint/2012/main" timeZoneBias="2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DA330-3C22-447A-A9EC-9A709DC0CB90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7EFEB-D829-4D25-A506-F536136164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1CEF2-FF44-12C8-2C5D-A3DBED613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2A90F71E-6CC9-C225-66BA-F9555BD8007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2F3EEBFB-BD69-3FB1-BF7F-F64038A792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AC39ABB8-0CC0-EE5C-FAB2-E639E7659D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0746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025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025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025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68640-C283-D224-B5C6-3DF4EE178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41507AC6-0AE2-E93F-889F-E0DF73A0489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6F7AB214-DE76-C4C8-4AD0-C41CDFE5EA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83CE4C72-06B2-3A47-4113-E8CCFCD412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0379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025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7AF66-E73B-35E7-BB6A-6D2305896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3DD6FB-E5C6-20B9-D64E-A697594E3A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52E677-0C2D-ACD0-B1DE-29A3EB7BFD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智打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7046C-097B-B27D-BD3A-E42672B13D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15010-784A-43B7-A7EB-CCCA848A52D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942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02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F04A4-2569-B4A5-5A31-27C6BC53F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CAFBBCAC-8011-317D-B81D-D5D8A84862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92D2D35A-BF8E-2EB6-A73D-BE59DD9FBC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EC95B8AE-2C8E-15AA-68B8-62EFD54651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107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3E113-910E-F794-6915-73293A47F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CF97A8BD-72A7-BCC0-9EC8-7DAEAE8CDD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B8BDC6B3-2D82-79B3-8345-D5ECAC1020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37D82A57-0642-AEAE-399A-F65E99B650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2164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D93F6-2A41-6FFF-7A84-BEF941E1D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01011311-CCF0-8D3A-0009-2141956C0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32D20173-2025-4A9A-D608-0878881CA9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185BEBB5-7A44-BD59-A7DB-D9E78E69BB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977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59AE8-8981-3A1C-9624-DB968FF57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C4E7A3AC-2B19-ED37-8CE1-7C2847DBA9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AFBA6CBD-468F-98CE-C1E9-21E2F4E213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8DD219D0-6DA7-B981-490A-98283A3305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3455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52DFD-DE5C-5264-F79A-9D48C7C3D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C9817C16-CF1E-B073-BE26-10DCCC3102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60403B6F-1E70-824E-00A1-9969E3B69A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16E9EA25-02B1-6618-83AA-B07BE864A3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43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C7513507-384D-423A-B285-8A997FEDDC34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7513507-384D-423A-B285-8A997FEDDC34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F2532-A069-0CFB-6157-315AB9529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44B7F25F-D8ED-9D60-604C-02CA79634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9144000" cy="297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279525" lvl="2" indent="-995363" eaLnBrk="0" hangingPunct="0">
              <a:spcBef>
                <a:spcPts val="600"/>
              </a:spcBef>
            </a:pP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		            </a:t>
            </a:r>
            <a:r>
              <a:rPr lang="zh-TW" alt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上週信息重溫</a:t>
            </a:r>
            <a:endParaRPr lang="en-US" altLang="zh-TW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華康古印體" pitchFamily="65" charset="-120"/>
              <a:ea typeface="華康古印體" pitchFamily="65" charset="-120"/>
              <a:cs typeface="華康楷書體W7" pitchFamily="65" charset="-120"/>
            </a:endParaRPr>
          </a:p>
          <a:p>
            <a:pPr marL="1279525" lvl="2" indent="-995363" eaLnBrk="0" hangingPunct="0">
              <a:spcBef>
                <a:spcPts val="600"/>
              </a:spcBef>
            </a:pP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       </a:t>
            </a: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          </a:t>
            </a: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馬太福音十三</a:t>
            </a:r>
            <a:r>
              <a:rPr lang="en-US" altLang="zh-TW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1</a:t>
            </a: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～</a:t>
            </a:r>
            <a:r>
              <a:rPr lang="en-US" altLang="zh-TW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16</a:t>
            </a:r>
          </a:p>
          <a:p>
            <a:pPr marL="1279525" lvl="2" indent="-995363" eaLnBrk="0" hangingPunct="0">
              <a:spcBef>
                <a:spcPts val="600"/>
              </a:spcBef>
            </a:pPr>
            <a:r>
              <a:rPr lang="en-US" altLang="zh-TW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                  </a:t>
            </a:r>
            <a:r>
              <a:rPr lang="zh-TW" altLang="en-US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撒種的比喻</a:t>
            </a:r>
            <a:r>
              <a:rPr lang="en-US" altLang="zh-TW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 </a:t>
            </a:r>
            <a:endParaRPr lang="en-US" altLang="zh-TW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279525" lvl="2" indent="-995363" eaLnBrk="0" hangingPunct="0">
              <a:spcBef>
                <a:spcPts val="600"/>
              </a:spcBef>
            </a:pPr>
            <a:r>
              <a:rPr lang="en-US" altLang="zh-TW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  </a:t>
            </a:r>
            <a:endParaRPr lang="en-US" altLang="zh-TW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古印體" pitchFamily="65" charset="-120"/>
              <a:ea typeface="華康古印體" pitchFamily="65" charset="-120"/>
              <a:cs typeface="華康楷書體W7" pitchFamily="65" charset="-12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8D8328-D2FC-299A-D757-93C97F858D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3048000"/>
            <a:ext cx="51816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90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spcBef>
                <a:spcPts val="1200"/>
              </a:spcBef>
              <a:spcAft>
                <a:spcPts val="600"/>
              </a:spcAft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恩典，權柄，責任</a:t>
            </a:r>
            <a:endParaRPr lang="en-US" altLang="zh-TW" sz="32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514350" indent="-514350">
              <a:spcBef>
                <a:spcPts val="12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認識基督是恩典，從上而來的啟示。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514350" indent="-514350">
              <a:spcBef>
                <a:spcPts val="12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這認知是教會建立的基石，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這家就是永生神的教會，真理的柱石和根基。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提前三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15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pPr marL="514350" indent="-514350">
              <a:spcBef>
                <a:spcPts val="12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我還告訴你，你是彼得，我要把我的教會建造在這磐石上，陰間的權柄，不能勝過他。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   </a:t>
            </a:r>
            <a:r>
              <a:rPr lang="el-GR" sz="3200" dirty="0"/>
              <a:t>Πέτρος</a:t>
            </a:r>
            <a:r>
              <a:rPr lang="zh-TW" altLang="en-US" sz="3200" i="1" dirty="0"/>
              <a:t>，</a:t>
            </a:r>
            <a:r>
              <a:rPr lang="el-GR" sz="3200" dirty="0"/>
              <a:t>Πέτρα</a:t>
            </a:r>
            <a:endParaRPr lang="en-US" sz="3200" dirty="0"/>
          </a:p>
          <a:p>
            <a:pPr marL="514350" indent="-514350">
              <a:spcBef>
                <a:spcPts val="12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權柄與責任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：</a:t>
            </a:r>
            <a:r>
              <a:rPr lang="en-US" sz="3200" dirty="0"/>
              <a:t> 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我要把天國的鑰匙給你，凡你在地上所捆綁的，在天上也要捆綁。凡你在地上所釋放的，在天上也要釋放。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2134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spcBef>
                <a:spcPts val="1200"/>
              </a:spcBef>
              <a:spcAft>
                <a:spcPts val="600"/>
              </a:spcAft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順服神的心意 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33363" indent="-233363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奇怪的囑咐，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當下，耶穌囑咐門徒，不可對人說他是基督。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</a:t>
            </a:r>
          </a:p>
          <a:p>
            <a:pPr marL="233363" indent="-635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十字架，對天父完全順服的功課，天父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的旨意，天父的時間表：一項最難學會的功課，卻是經歷神，完成神旨意的惟一途徑。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anose="05000000000000000000" pitchFamily="2" charset="2"/>
            </a:endParaRPr>
          </a:p>
          <a:p>
            <a:pPr marL="287338" indent="-287338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一句最難說出口的話，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那時，耶穌說，父阿，天地的主，我感謝你，因為我將這些事，向聰明通達人就藏起來，向嬰孩就顯出來。父阿，是的，因為你的美意本是如此。一切所有的，都是我父交付我的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太十一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25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  <a:sym typeface="Wingdings" pitchFamily="2" charset="2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27 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287338" indent="-287338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itchFamily="2" charset="2"/>
              </a:rPr>
              <a:t>兩個患癌牧者的見證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(P)" panose="03000300000000000000" pitchFamily="66" charset="-128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2134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30238" indent="-571500">
              <a:spcBef>
                <a:spcPts val="1200"/>
              </a:spcBef>
              <a:buFont typeface="+mj-lt"/>
              <a:buAutoNum type="romanUcPeriod" startAt="3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耶穌要門徒知道，他們亦要背十字架跟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>
              <a:spcBef>
                <a:spcPts val="1200"/>
              </a:spcBef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從此耶穌纔指示門徒，他必須上耶路撒冷去，受長老祭司長文士許多的苦，並且被殺，第三日復活。彼得就拉著他，勸他說，主阿，萬不可如此，這事必不臨到你身上。耶穌轉過來，對彼得說，撒但退我後邊去罷，你是絆我腳的。因為你不體貼神的意思，只體貼人的意思。於是耶穌對門徒說，若有人要跟從我，就當捨己，背起他的十字架，來跟從我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 </a:t>
            </a:r>
            <a:r>
              <a:rPr lang="en-US" altLang="zh-TW" sz="36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〔</a:t>
            </a:r>
            <a:r>
              <a:rPr lang="zh-TW" altLang="en-US" sz="36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太十六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21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24</a:t>
            </a:r>
            <a:r>
              <a:rPr lang="en-US" altLang="zh-TW" sz="36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465138" lvl="2" indent="-465138">
              <a:spcBef>
                <a:spcPts val="1200"/>
              </a:spcBef>
              <a:buFont typeface="+mj-lt"/>
              <a:buAutoNum type="alphaUcPeriod"/>
              <a:tabLst>
                <a:tab pos="465138" algn="l"/>
              </a:tabLst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受苦的人子，絕對順服的榜樣</a:t>
            </a:r>
            <a:endParaRPr lang="en-US" altLang="zh-TW" sz="32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168275" lvl="2" indent="-168275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112713" algn="l"/>
              </a:tabLst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耶穌的宣告使門徒的夢想破碎了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…『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彼得就拉著他，勸他說，主阿，萬不可如此，這事必不臨到你身上。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2134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1BB4F-C83D-8475-A222-66CA89B34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A236EDB3-A2D9-A3B1-CC11-B2746D8FA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lvl="2" indent="-1682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3336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救恩之雙重目的，雙重恩典：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因為你們蒙恩，不但得以信服基督，並要為他受苦。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腓一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29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pPr marL="233363" lvl="2" indent="-233363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233363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不但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並要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…』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：清楚表明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信基督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和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為祂受苦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，同是基督裏新生命基要的一部份。二者均是上帝所賜的恩典或特權，表示兩者是同時賜下的。當信徒信靠基督耶穌為主的時候，就同時接受了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為基督受苦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的恩典呼召。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88925" lvl="2" indent="-288925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46513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地裏藏寶，貴價珠子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… 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人遇見了，就歡歡喜喜的去變賣一切所有的，買這塊地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買了這珠子。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  <a:p>
            <a:pPr marL="457200" lvl="2" indent="-4572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46513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你們說我是誰？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』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我們怎樣看主要我們背的十字架呢？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  <a:p>
            <a:pPr marL="0" lvl="2">
              <a:spcBef>
                <a:spcPts val="1200"/>
              </a:spcBef>
              <a:spcAft>
                <a:spcPts val="600"/>
              </a:spcAft>
              <a:tabLst>
                <a:tab pos="465138" algn="l"/>
              </a:tabLst>
            </a:pP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2256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43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30238" indent="-571500">
              <a:spcBef>
                <a:spcPts val="1200"/>
              </a:spcBef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背起自己的十字架跟從耶穌</a:t>
            </a:r>
            <a:endParaRPr lang="en-US" altLang="zh-TW" sz="32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53975" lvl="2" indent="120650">
              <a:spcBef>
                <a:spcPts val="1200"/>
              </a:spcBef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 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人說我人子是誰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你們說我是誰？你是基督，是永生神的兒子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!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』『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於是耶穌對門徒說，若有人要跟從我，就當捨己，背起他的十字架，來跟從我。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』</a:t>
            </a:r>
          </a:p>
          <a:p>
            <a:pPr marL="53975" lvl="2" indent="120650">
              <a:spcBef>
                <a:spcPts val="1200"/>
              </a:spcBef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懷念蘇得真傳道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  <a:p>
            <a:pPr marL="511175" lvl="2" indent="-45720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約翰福音第二十一章，雙重恩典，第二次機會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  <a:p>
            <a:pPr marL="511175" lvl="2" indent="-45720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“你們說我是誰？”</a:t>
            </a:r>
            <a:r>
              <a:rPr lang="en-US" altLang="zh-TW" sz="320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anose="05000000000000000000" pitchFamily="2" charset="2"/>
              </a:rPr>
              <a:t></a:t>
            </a:r>
            <a:r>
              <a:rPr lang="zh-TW" altLang="en-US" sz="320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你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我願意背自己的十字架跟從耶</a:t>
            </a:r>
            <a:r>
              <a:rPr lang="zh-TW" altLang="en-US" sz="320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穌嗎？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 </a:t>
            </a:r>
          </a:p>
          <a:p>
            <a:pPr marL="403225" lvl="2" indent="-3492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“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我知所信的是誰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” –</a:t>
            </a:r>
            <a:r>
              <a:rPr lang="en-US" altLang="zh-TW" sz="28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Daniel Webster Whitte</a:t>
            </a:r>
          </a:p>
          <a:p>
            <a:pPr marL="53975" lvl="2">
              <a:spcBef>
                <a:spcPts val="1200"/>
              </a:spcBef>
            </a:pP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(P)" panose="03000300000000000000" pitchFamily="66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34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8AD016E-B681-8BA8-DD7C-3374BC09B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69E670-37E0-65C5-F56E-AD804FB7AA50}"/>
              </a:ext>
            </a:extLst>
          </p:cNvPr>
          <p:cNvSpPr txBox="1"/>
          <p:nvPr/>
        </p:nvSpPr>
        <p:spPr>
          <a:xfrm>
            <a:off x="-20053" y="0"/>
            <a:ext cx="9164053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Bef>
                <a:spcPts val="600"/>
              </a:spcBef>
              <a:buAutoNum type="arabicParenR"/>
            </a:pP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不知何以上主恩惠，待我如此豐饒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不堪如我亦蒙選召，主恩何等奇妙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endParaRPr lang="en-US" altLang="zh-TW" sz="10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altLang="zh-TW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2) </a:t>
            </a: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不知何以因信得救，此恩向我成就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不知何以一信主話，滿心平安無憂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endParaRPr lang="en-US" altLang="zh-TW" sz="10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altLang="zh-TW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3) </a:t>
            </a: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不知如何聖靈感動，使人自覺罪污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由聖經中顯明耶穌，引人信靠救主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endParaRPr lang="en-US" altLang="zh-TW" sz="10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altLang="zh-TW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4) </a:t>
            </a: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不知明日將遇何事，前途或順或逆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altLang="zh-TW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</a:t>
            </a: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但主慈愛永不更易，主必撫養到底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altLang="zh-TW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〔</a:t>
            </a: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副歌</a:t>
            </a:r>
            <a:r>
              <a:rPr lang="en-US" altLang="zh-TW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〕</a:t>
            </a:r>
          </a:p>
          <a:p>
            <a:pPr>
              <a:spcAft>
                <a:spcPts val="600"/>
              </a:spcAft>
            </a:pP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惟我深知所信的是誰，並且也深信他能保全我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r>
              <a:rPr lang="zh-TW" altLang="en-US" sz="320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也</a:t>
            </a:r>
            <a:r>
              <a:rPr lang="zh-TW" altLang="en-US" sz="32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保全我交付他的，都全備直到那日</a:t>
            </a: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endParaRPr lang="en-US" altLang="zh-TW" sz="3200" dirty="0"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68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9863" indent="-169863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馬太福音十三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10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  <a:sym typeface="Wingdings" pitchFamily="2" charset="2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16 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撒種的比喻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門徒進前來，問耶穌說，對眾人講話，為甚麼用比喻呢？耶穌回答說，因為天國的奥秘，只叫你們知道，不叫他們知道。凡有的，還要加給他，叫他有餘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; 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凡沒有的，連他自以為有的，也要奪去。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撒種比喻，僕人交帳比喻，共同的重心。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</a:endParaRPr>
          </a:p>
          <a:p>
            <a:pPr marL="173038" indent="-173038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同樣的恩典，同樣的機會，結果在乎人的回應。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撒種人想要的，主人向僕人期待的，是回應。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有實際果子，可以實際交帳的回應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9863" indent="-169863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今日的危機是信仰邊沿化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甚麼可以使我們可以脫離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“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溫水煮青蛙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”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的危險，願意付代價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記得藏寶於地，貴重珠子比喻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〕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結果子，作忠心僕人？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787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457200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279525" lvl="2" indent="-995363" eaLnBrk="0" hangingPunct="0">
              <a:spcBef>
                <a:spcPts val="600"/>
              </a:spcBef>
            </a:pP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		</a:t>
            </a:r>
            <a:endParaRPr lang="en-US" altLang="zh-TW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279525" lvl="2" indent="-995363" eaLnBrk="0" hangingPunct="0">
              <a:spcBef>
                <a:spcPts val="600"/>
              </a:spcBef>
            </a:pPr>
            <a:r>
              <a:rPr lang="en-US" altLang="zh-TW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       </a:t>
            </a:r>
            <a:r>
              <a:rPr lang="en-US" altLang="zh-TW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【</a:t>
            </a:r>
            <a:r>
              <a:rPr lang="zh-TW" alt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你們說我是誰？</a:t>
            </a:r>
            <a:r>
              <a:rPr lang="en-US" altLang="zh-TW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】</a:t>
            </a:r>
          </a:p>
          <a:p>
            <a:pPr marL="1279525" lvl="2" indent="-995363" eaLnBrk="0" hangingPunct="0">
              <a:spcBef>
                <a:spcPts val="600"/>
              </a:spcBef>
            </a:pP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              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馬太福音十六</a:t>
            </a: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13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～</a:t>
            </a: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24</a:t>
            </a:r>
            <a:endParaRPr lang="en-US" altLang="zh-TW" sz="4000" dirty="0">
              <a:solidFill>
                <a:srgbClr val="FFFFFF"/>
              </a:solidFill>
              <a:latin typeface="Times New Roman" panose="02020603050405020304" pitchFamily="18" charset="0"/>
              <a:ea typeface="華康特粗楷體" pitchFamily="65" charset="-120"/>
              <a:cs typeface="Times New Roman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450AD7-E7BD-525F-AA30-BFCDA0861B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3733800"/>
            <a:ext cx="2057400" cy="259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5402F-5C5C-8088-3744-5B0F102CD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:a16="http://schemas.microsoft.com/office/drawing/2014/main" id="{6BD9F887-B44B-6CED-B644-12401F6FA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001643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耶穌到了該撒利亞腓立比的境內，就問門徒說，人說我人子是誰？他們說，有人說是施洗約翰。有人說是以利亞，又有人說是耶利米，或是先知裏的一位。耶穌說，你們說我是誰？西門彼得回答說，你是基督，是永生神的兒子。耶穌說他說，西門巴約拿，你是有福的，因為這不是屬血肉的指示你的，乃是我在天上的父指示的。我還告訴你，你是彼得，我要把我的教會建造在這磐石上，陰間的權柄，不能勝過他。我要把天國的鑰匙給你，凡你在地上所捆綁的，在天上也要捆綁。凡你在地上所釋放的，在天上也要釋放。當下，耶穌囑咐門徒，不可對人說他是基督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 </a:t>
            </a:r>
            <a:r>
              <a:rPr lang="en-US" altLang="zh-TW" sz="32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                        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2170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475514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從此耶穌纔指示門徒，他必須上耶路撒冷去，受長老祭司長文士許多的苦，並且被殺，第三日復活。彼得就拉著他，勸他說，主阿，萬不可如此，這事必不臨到你身上。耶穌轉過來，對彼得說，撒但退我後邊去罷，你是絆我腳的。因為你不體貼神的意思，只體貼人的意思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>
              <a:spcAft>
                <a:spcPts val="1800"/>
              </a:spcAf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於是耶穌對門徒說，若有人要跟從我，就當捨己，背起他的十字架，來跟從我。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馬太福音十六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13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24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 </a:t>
            </a:r>
            <a:r>
              <a:rPr lang="en-US" altLang="zh-TW" sz="32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                        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380DA-EDA6-AE70-199B-A3175207C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4AC7FC42-E0A1-5606-6E6E-8BB2F83EB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128528"/>
            <a:ext cx="9144000" cy="7125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738">
              <a:lnSpc>
                <a:spcPct val="150000"/>
              </a:lnSpc>
            </a:pPr>
            <a:endParaRPr lang="en-US" altLang="zh-TW" sz="8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404813" indent="-346075">
              <a:lnSpc>
                <a:spcPct val="150000"/>
              </a:lnSpc>
              <a:buFont typeface="+mj-lt"/>
              <a:buAutoNum type="roman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耶穌要門徒確定對主的認識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太十六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13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20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耶穌到了該撒利亞腓立比的境內，就問門徒說，人說我人子是誰？他們說，有人說是施洗約翰。有人說是以利亞，又有人說是耶利米，或是先知裏的一位。耶穌說，你們說我是誰？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</a:t>
            </a:r>
          </a:p>
          <a:p>
            <a:pPr marL="290513" indent="-290513">
              <a:spcBef>
                <a:spcPts val="600"/>
              </a:spcBef>
              <a:spcAft>
                <a:spcPts val="600"/>
              </a:spcAft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人說我人子是誰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？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53975" lvl="2" indent="4763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9051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 一個福音信息的核心問題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(P)" panose="03000300000000000000" pitchFamily="66" charset="-128"/>
              <a:cs typeface="Times New Roman" panose="02020603050405020304" pitchFamily="18" charset="0"/>
            </a:endParaRPr>
          </a:p>
          <a:p>
            <a:pPr marL="53975" lvl="2" indent="4763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90513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一個影響門徒傳福音的問題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287338" lvl="2" indent="-233363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9051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以賽亞書僕人之歌，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我們所傳的，有誰信呢？耶和華的膀臂向誰顯露呢？他在耶和華面前生長如嫩芽，像根出於乾地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…』〔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賽五十三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3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(P)" panose="03000300000000000000" pitchFamily="66" charset="-128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511175" lvl="2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29051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anose="05000000000000000000" pitchFamily="2" charset="2"/>
              </a:rPr>
              <a:t>從神而來的先知，宣告神的信息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anose="05000000000000000000" pitchFamily="2" charset="2"/>
              </a:rPr>
              <a:t>神蹟，宣講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779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7784A-7BE5-B615-5D3B-4E894A4CD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A744792C-4FB1-09BA-39B4-EDE9BCAD8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128528"/>
            <a:ext cx="9144000" cy="6786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738">
              <a:spcBef>
                <a:spcPts val="1200"/>
              </a:spcBef>
              <a:spcAft>
                <a:spcPts val="600"/>
              </a:spcAft>
            </a:pPr>
            <a:endParaRPr lang="en-US" altLang="zh-TW" sz="8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287338" lvl="3" indent="-168275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q"/>
              <a:tabLst>
                <a:tab pos="29051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itchFamily="2" charset="2"/>
              </a:rPr>
              <a:t>當時的人明白世代黑暗，期待神差派先知來宣告審判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證據就是耶穌所行的神蹟及信息內容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：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457200" lvl="3" indent="-338138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290513" algn="l"/>
              </a:tabLst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宣講信息：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“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耶穌講完了這些話，眾人都希奇他的教訓。因為他教訓他們，正像有權柄的人，不像他們的文士。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”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太七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28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29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pPr marL="344488" lvl="3" indent="-225425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290513" algn="l"/>
              </a:tabLst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神蹟：潔淨長麻瘋的，醫治百夫長僕人，醫治癱子，瞎子得見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…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趕出附人身的鬼，平靜風和海。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457200" lvl="3" indent="-4572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290513" algn="l"/>
              </a:tabLst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第十六章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“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法利賽人和撒都該人，來試探耶穌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”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要求耶穌從天上顯個神蹟給他們看。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576262" lvl="3" indent="-4572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290513" algn="l"/>
              </a:tabLst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四組人：等待先知的群眾，猶太宗教領袖，羅馬官府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“人說我是誰？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904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E19AE-9240-2700-373E-5DF026FA8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2EDD23EF-2DB0-BF0B-807C-9F39E838A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28600"/>
            <a:ext cx="9144000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738">
              <a:spcBef>
                <a:spcPts val="600"/>
              </a:spcBef>
              <a:spcAft>
                <a:spcPts val="1200"/>
              </a:spcAft>
            </a:pPr>
            <a:endParaRPr lang="en-US" altLang="zh-TW" sz="8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573088" lvl="2" indent="-514350">
              <a:spcBef>
                <a:spcPts val="600"/>
              </a:spcBef>
              <a:spcAft>
                <a:spcPts val="1200"/>
              </a:spcAft>
              <a:buFont typeface="+mj-lt"/>
              <a:buAutoNum type="alphaUcPeriod" startAt="2"/>
              <a:tabLst>
                <a:tab pos="174625" algn="l"/>
              </a:tabLst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你們說我是誰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？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0" lvl="2" indent="109538" eaLnBrk="0" hangingPunct="0">
              <a:spcBef>
                <a:spcPts val="6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  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這是耶穌真正關心的問題，為甚麼？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88925" lvl="2" indent="-288925" eaLnBrk="0" hangingPunct="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跟隨耶穌的門徒，親眼看過，經歷過基督所行的神蹪，親耳聽了許多耶穌的教訓，天國道理。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88925" lvl="2" indent="-288925" eaLnBrk="0" hangingPunct="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這問題把門徒們帶到一面鏡子前，看著自己，問，“對我來說，耶穌基督是誰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? 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我真相信耶穌是誰嗎？”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這“知道”可曾帶來甚麼實際改變？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88925" lvl="2" indent="-288925" eaLnBrk="0" hangingPunct="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耶穌平靜風浪，路八</a:t>
            </a:r>
            <a:r>
              <a:rPr lang="en-US" altLang="zh-TW" sz="3200" dirty="0"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22</a:t>
            </a:r>
            <a:r>
              <a:rPr lang="zh-TW" altLang="en-US" sz="3200" dirty="0"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25</a:t>
            </a:r>
            <a:r>
              <a:rPr lang="zh-TW" altLang="en-US" sz="3200" dirty="0"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3200" dirty="0"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『</a:t>
            </a:r>
            <a:r>
              <a:rPr lang="zh-TW" altLang="en-US" sz="3200" dirty="0"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你們的信心在那裏呢？他們又懼怕，又希奇，彼此說，這到底是誰，他吩咐風和水，連風和水也聽從他了！</a:t>
            </a:r>
            <a:r>
              <a:rPr lang="en-US" altLang="zh-TW" sz="3200" dirty="0"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』</a:t>
            </a:r>
          </a:p>
          <a:p>
            <a:pPr marL="288925" lvl="2" indent="-288925" eaLnBrk="0" hangingPunct="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TW" altLang="en-US" sz="3200" dirty="0"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風暴裏，怒濤中，信仰的反省</a:t>
            </a:r>
            <a:r>
              <a:rPr lang="en-US" altLang="zh-TW" sz="3200" dirty="0"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zh-TW" altLang="en-US" sz="3200" dirty="0"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一張照片</a:t>
            </a:r>
            <a:endParaRPr lang="en-US" altLang="zh-TW" sz="3200" dirty="0"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8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CFD68-F268-5666-9B81-B4AABAB61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273DF1C0-D29F-AD70-05DD-F270447F8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30238" indent="-571500">
              <a:buFont typeface="+mj-lt"/>
              <a:buAutoNum type="roman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門徒耶穌的認知，成為日後事奉的基礎</a:t>
            </a:r>
            <a:endParaRPr lang="en-US" altLang="zh-TW" sz="32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58738"/>
            <a:endParaRPr lang="en-US" altLang="zh-TW" sz="16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53975" indent="4763"/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耶穌說，你們說我是誰？西門彼得回答說，你是基督，是永生神的兒子。耶穌說他說，西門巴約拿，你是有福的，因為這不是屬血肉的指示你的，乃是我在天上的父指示的。我還告訴你，你是彼得，我要把我的教會建造在這磐石上，陰間的權柄，不能勝過他。我要把天國的鑰匙給你，凡你在地上所捆綁的，在天上也要捆綁。凡你在地上所釋放的，在天上也要釋放。當下，耶穌囑咐門徒，不可對人說他是基督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 </a:t>
            </a:r>
          </a:p>
          <a:p>
            <a:pPr marL="53975" indent="4763"/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                                            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十六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16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  <a:sym typeface="Wingdings" pitchFamily="2" charset="2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20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99086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19841</TotalTime>
  <Words>2704</Words>
  <Application>Microsoft Office PowerPoint</Application>
  <PresentationFormat>On-screen Show (4:3)</PresentationFormat>
  <Paragraphs>95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華康古印體</vt:lpstr>
      <vt:lpstr>華康楷書體W3</vt:lpstr>
      <vt:lpstr>華康楷書體W3(P)</vt:lpstr>
      <vt:lpstr>Arial</vt:lpstr>
      <vt:lpstr>Calibri</vt:lpstr>
      <vt:lpstr>Consolas</vt:lpstr>
      <vt:lpstr>Corbel</vt:lpstr>
      <vt:lpstr>Times New Roman</vt:lpstr>
      <vt:lpstr>Wingdings</vt:lpstr>
      <vt:lpstr>Wingdings 2</vt:lpstr>
      <vt:lpstr>Wingdings 3</vt:lpstr>
      <vt:lpstr>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Calvin</dc:creator>
  <cp:lastModifiedBy>Calvin Tran</cp:lastModifiedBy>
  <cp:revision>1214</cp:revision>
  <dcterms:created xsi:type="dcterms:W3CDTF">2012-12-27T03:03:07Z</dcterms:created>
  <dcterms:modified xsi:type="dcterms:W3CDTF">2026-05-03T03:11:50Z</dcterms:modified>
</cp:coreProperties>
</file>