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5"/>
  </p:notesMasterIdLst>
  <p:sldIdLst>
    <p:sldId id="866" r:id="rId2"/>
    <p:sldId id="304" r:id="rId3"/>
    <p:sldId id="786" r:id="rId4"/>
    <p:sldId id="796" r:id="rId5"/>
    <p:sldId id="868" r:id="rId6"/>
    <p:sldId id="876" r:id="rId7"/>
    <p:sldId id="875" r:id="rId8"/>
    <p:sldId id="874" r:id="rId9"/>
    <p:sldId id="819" r:id="rId10"/>
    <p:sldId id="871" r:id="rId11"/>
    <p:sldId id="823" r:id="rId12"/>
    <p:sldId id="830" r:id="rId13"/>
    <p:sldId id="6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26F67-6C8C-48F2-892E-2FA7F0D64391}">
          <p14:sldIdLst>
            <p14:sldId id="866"/>
            <p14:sldId id="304"/>
            <p14:sldId id="786"/>
            <p14:sldId id="796"/>
            <p14:sldId id="868"/>
            <p14:sldId id="876"/>
            <p14:sldId id="875"/>
            <p14:sldId id="874"/>
            <p14:sldId id="819"/>
            <p14:sldId id="871"/>
            <p14:sldId id="823"/>
            <p14:sldId id="830"/>
            <p14:sldId id="6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214"/>
    <a:srgbClr val="A40000"/>
    <a:srgbClr val="481F67"/>
    <a:srgbClr val="00467A"/>
    <a:srgbClr val="753E33"/>
    <a:srgbClr val="223E42"/>
    <a:srgbClr val="745953"/>
    <a:srgbClr val="D8D9D1"/>
    <a:srgbClr val="3E737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8" autoAdjust="0"/>
    <p:restoredTop sz="87619" autoAdjust="0"/>
  </p:normalViewPr>
  <p:slideViewPr>
    <p:cSldViewPr snapToGrid="0">
      <p:cViewPr varScale="1">
        <p:scale>
          <a:sx n="111" d="100"/>
          <a:sy n="111" d="100"/>
        </p:scale>
        <p:origin x="1368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2883-BF61-4236-BFF8-2FE3F6A5B1FB}" type="datetimeFigureOut">
              <a:rPr lang="en-US" smtClean="0"/>
              <a:t>4/26/26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47F-E678-4574-8ED2-C9BA88CC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0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0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0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A3BF1-A928-0CF3-D5D1-8F1463DBF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D44AE-0561-BB2B-FB5E-DB184C48C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567B4-BAC1-564A-2333-9F05E078C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智打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9707-77EF-BDF3-35F5-924AA4F29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15010-784A-43B7-A7EB-CCCA848A52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3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41581-334C-4B90-9F52-845101F992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5897D-14A7-417B-BD76-F8E04F551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害</a:t>
            </a: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5897D-14A7-417B-BD76-F8E04F551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3E113-910E-F794-6915-73293A47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F97A8BD-72A7-BCC0-9EC8-7DAEAE8CDD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8BDC6B3-2D82-79B3-8345-D5ECAC1020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7D82A57-0642-AEAE-399A-F65E99B65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1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D93F6-2A41-6FFF-7A84-BEF941E1D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1011311-CCF0-8D3A-0009-2141956C06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2D20173-2025-4A9A-D608-0878881CA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85BEBB5-7A44-BD59-A7DB-D9E78E69B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97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59AE8-8981-3A1C-9624-DB968FF57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4E7A3AC-2B19-ED37-8CE1-7C2847DBA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FBA6CBD-468F-98CE-C1E9-21E2F4E21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DD219D0-6DA7-B981-490A-98283A330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4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52DFD-DE5C-5264-F79A-9D48C7C3D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9817C16-CF1E-B073-BE26-10DCCC310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0403B6F-1E70-824E-00A1-9969E3B69A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6E9EA25-02B1-6618-83AA-B07BE864A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54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0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91657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3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9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7408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7979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8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4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8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7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513507-384D-423A-B285-8A997FEDDC34}" type="datetimeFigureOut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1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4572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9525" lvl="2" indent="-995363" defTabSz="457200" eaLnBrk="0" hangingPunct="0">
              <a:spcBef>
                <a:spcPts val="600"/>
              </a:spcBef>
            </a:pPr>
            <a:r>
              <a:rPr lang="en-US" altLang="zh-TW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  <a:cs typeface="華康楷書體W7" pitchFamily="65" charset="-120"/>
              </a:rPr>
              <a:t>		</a:t>
            </a:r>
            <a:endParaRPr lang="en-US" altLang="zh-TW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1279525" lvl="2" indent="-995363" defTabSz="457200" eaLnBrk="0" hangingPunct="0">
              <a:spcBef>
                <a:spcPts val="600"/>
              </a:spcBef>
            </a:pPr>
            <a:r>
              <a:rPr lang="en-US" altLang="zh-TW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  <a:cs typeface="華康楷書體W7" pitchFamily="65" charset="-120"/>
              </a:rPr>
              <a:t>  </a:t>
            </a:r>
            <a:r>
              <a:rPr lang="en-US" altLang="zh-TW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  <a:cs typeface="華康楷書體W7" pitchFamily="65" charset="-120"/>
              </a:rPr>
              <a:t>【</a:t>
            </a: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  <a:cs typeface="華康楷書體W7" pitchFamily="65" charset="-120"/>
              </a:rPr>
              <a:t>凡有的，還要加給他</a:t>
            </a:r>
            <a:r>
              <a:rPr lang="en-US" altLang="zh-TW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  <a:cs typeface="華康楷書體W7" pitchFamily="65" charset="-120"/>
              </a:rPr>
              <a:t>】</a:t>
            </a:r>
          </a:p>
          <a:p>
            <a:pPr marL="1279525" lvl="2" indent="-995363" defTabSz="457200" eaLnBrk="0" hangingPunct="0">
              <a:spcBef>
                <a:spcPts val="600"/>
              </a:spcBef>
            </a:pPr>
            <a:r>
              <a:rPr lang="en-US" altLang="zh-TW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  <a:cs typeface="華康楷書體W7" pitchFamily="65" charset="-120"/>
              </a:rPr>
              <a:t>         </a:t>
            </a:r>
            <a:r>
              <a:rPr lang="zh-TW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  <a:cs typeface="華康楷書體W7" pitchFamily="65" charset="-120"/>
              </a:rPr>
              <a:t>馬太福音十三</a:t>
            </a:r>
            <a:r>
              <a:rPr lang="en-US" altLang="zh-TW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華康古印體" pitchFamily="65" charset="-120"/>
                <a:cs typeface="Times New Roman" pitchFamily="18" charset="0"/>
              </a:rPr>
              <a:t>1</a:t>
            </a:r>
            <a:r>
              <a:rPr lang="zh-TW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華康古印體" pitchFamily="65" charset="-120"/>
                <a:cs typeface="Times New Roman" pitchFamily="18" charset="0"/>
              </a:rPr>
              <a:t>～</a:t>
            </a:r>
            <a:r>
              <a:rPr lang="en-US" altLang="zh-TW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華康古印體" pitchFamily="65" charset="-120"/>
                <a:cs typeface="Times New Roman" pitchFamily="18" charset="0"/>
              </a:rPr>
              <a:t>16</a:t>
            </a:r>
            <a:endParaRPr lang="en-US" altLang="zh-TW" sz="4000" dirty="0">
              <a:solidFill>
                <a:srgbClr val="FFFFFF"/>
              </a:solidFill>
              <a:latin typeface="Times New Roman" panose="02020603050405020304" pitchFamily="18" charset="0"/>
              <a:ea typeface="華康特粗楷體" pitchFamily="65" charset="-12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4E577-A128-9DB8-4DF0-05BD83FD2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124200"/>
            <a:ext cx="51816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defTabSz="457200">
              <a:buFont typeface="+mj-lt"/>
              <a:buAutoNum type="alphaUcPeriod" startAt="2"/>
            </a:pP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天國君王再來的時候</a:t>
            </a:r>
            <a:endParaRPr lang="en-US" altLang="zh-TW" sz="3200" u="sng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233363" indent="-233363" defTabSz="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真實生命是不斷成長，不斷結果子的生命。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228600" indent="-228600" defTabSz="457200"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約翰福音十五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itchFamily="2" charset="2"/>
              </a:rPr>
              <a:t>1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～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itchFamily="2" charset="2"/>
              </a:rPr>
              <a:t>4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，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我是真萄萄樹，我父是栽培的人。凡屬我不結果子的枝子，祂就剪去。凡結果子的，祂就修理乾淨，使枝子結果子更多。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』</a:t>
            </a:r>
          </a:p>
          <a:p>
            <a:pPr marL="0" lvl="2" indent="109538" defTabSz="457200" eaLnBrk="0" hangingPunct="0">
              <a:buFont typeface="Arial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門徒進前來，問耶穌說，對眾人講話，為甚麼用比喻呢？耶穌回答說，因為天國的奥秘，只叫你們知道，不叫他們知道。凡有的，還要加給他，叫他有餘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;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凡沒有的，連他所有的，也要奪去。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</a:p>
          <a:p>
            <a:pPr marL="514350" lvl="2" indent="-514350" defTabSz="457200" eaLnBrk="0" hangingPunct="0">
              <a:buFont typeface="+mj-lt"/>
              <a:buAutoNum type="arabicParenR"/>
            </a:pP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天國的奧秘，真理的啟示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—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真知道神</a:t>
            </a:r>
            <a:endParaRPr lang="en-US" altLang="zh-TW" sz="3200" dirty="0">
              <a:solidFill>
                <a:srgbClr val="FFFFFF"/>
              </a:solidFill>
              <a:latin typeface="Times New Roman" pitchFamily="18" charset="0"/>
              <a:ea typeface="華康楷書體W3(P)" panose="03000300000000000000" pitchFamily="66" charset="-128"/>
              <a:cs typeface="Times New Roman" pitchFamily="18" charset="0"/>
              <a:sym typeface="Wingdings" pitchFamily="2" charset="2"/>
            </a:endParaRPr>
          </a:p>
          <a:p>
            <a:pPr marL="514350" lvl="2" indent="-514350" defTabSz="457200" eaLnBrk="0" hangingPunct="0">
              <a:buFont typeface="+mj-lt"/>
              <a:buAutoNum type="arabicParenR"/>
            </a:pP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生命的果子，神所喜悅的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—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豐盛的生命</a:t>
            </a:r>
            <a:endParaRPr lang="en-US" altLang="zh-TW" sz="3200" dirty="0">
              <a:solidFill>
                <a:srgbClr val="FFFFFF"/>
              </a:solidFill>
              <a:latin typeface="Times New Roman" pitchFamily="18" charset="0"/>
              <a:ea typeface="華康楷書體W3(P)" panose="03000300000000000000" pitchFamily="66" charset="-128"/>
              <a:cs typeface="Times New Roman" pitchFamily="18" charset="0"/>
              <a:sym typeface="Wingdings" pitchFamily="2" charset="2"/>
            </a:endParaRPr>
          </a:p>
          <a:p>
            <a:pPr marL="347663" lvl="2" indent="-347663" defTabSz="457200" eaLnBrk="0" hangingPunct="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星期一晚間課程</a:t>
            </a:r>
            <a:endParaRPr lang="en-US" altLang="zh-TW" sz="3200" dirty="0">
              <a:solidFill>
                <a:srgbClr val="FFFFFF"/>
              </a:solidFill>
              <a:latin typeface="Times New Roman" pitchFamily="18" charset="0"/>
              <a:ea typeface="華康楷書體W3(P)" panose="03000300000000000000" pitchFamily="66" charset="-128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69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0238" indent="-571500" defTabSz="457200">
              <a:buFont typeface="+mj-lt"/>
              <a:buAutoNum type="romanUcPeriod" startAt="3"/>
            </a:pPr>
            <a:r>
              <a:rPr lang="zh-TW" altLang="en-US" sz="3200" u="sng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有福的確據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太十三</a:t>
            </a:r>
            <a:r>
              <a:rPr lang="en-US" altLang="zh-TW" sz="28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13</a:t>
            </a:r>
            <a:r>
              <a:rPr lang="zh-TW" altLang="en-US" sz="28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～</a:t>
            </a:r>
            <a:r>
              <a:rPr lang="en-US" altLang="zh-TW" sz="28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16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〕</a:t>
            </a:r>
          </a:p>
          <a:p>
            <a:pPr defTabSz="457200"/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我用比喻對他們講，是因他們看也看不見，聽也聽不見，也不明白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…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但你們的眼是有福音的，因為看見了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;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你們的耳朵也是有福的，因為聽見了。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 </a:t>
            </a:r>
          </a:p>
          <a:p>
            <a:pPr marL="465138" lvl="2" indent="-465138" defTabSz="457200">
              <a:buFont typeface="+mj-lt"/>
              <a:buAutoNum type="alphaUcPeriod"/>
              <a:tabLst>
                <a:tab pos="465138" algn="l"/>
              </a:tabLst>
            </a:pPr>
            <a:r>
              <a:rPr lang="zh-TW" altLang="en-US" sz="3200" u="sng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天國七喻</a:t>
            </a:r>
            <a:endParaRPr lang="en-US" altLang="zh-TW" sz="3200" u="sng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  <a:p>
            <a:pPr marL="514350" lvl="2" indent="-514350" defTabSz="457200">
              <a:buFont typeface="+mj-lt"/>
              <a:buAutoNum type="arabicParenR"/>
              <a:tabLst>
                <a:tab pos="46513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撒種的比喻：結實的種子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4350" lvl="2" indent="-514350" defTabSz="457200">
              <a:buFont typeface="+mj-lt"/>
              <a:buAutoNum type="arabicParenR"/>
              <a:tabLst>
                <a:tab pos="46513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稗子的比喻：當收割時，被拔出燒毀的稗子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4350" lvl="2" indent="-514350" defTabSz="457200">
              <a:buFont typeface="+mj-lt"/>
              <a:buAutoNum type="arabicParenR"/>
              <a:tabLst>
                <a:tab pos="46513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芥菜種的比喻：天國榮耀偉大的將來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4350" lvl="2" indent="-514350" defTabSz="457200">
              <a:buFont typeface="+mj-lt"/>
              <a:buAutoNum type="arabicParenR"/>
              <a:tabLst>
                <a:tab pos="46513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麵酵的比喻：天國榮耀偉大的將來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4350" lvl="2" indent="-514350" defTabSz="457200">
              <a:buFont typeface="+mj-lt"/>
              <a:buAutoNum type="arabicParenR"/>
              <a:tabLst>
                <a:tab pos="46513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藏寶於地的比喻：歡歡喜喜變賣所有買這地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4350" lvl="2" indent="-514350" defTabSz="457200">
              <a:buFont typeface="+mj-lt"/>
              <a:buAutoNum type="arabicParenR"/>
              <a:tabLst>
                <a:tab pos="46513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重價珠子的比喻：歡歡喜喜變賣所有買這珠子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4350" lvl="2" indent="-514350" defTabSz="457200">
              <a:buFont typeface="+mj-lt"/>
              <a:buAutoNum type="arabicParenR"/>
              <a:tabLst>
                <a:tab pos="46513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撒網的比喻：當收網時，被丟棄的水產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457200" lvl="2" indent="-457200" defTabSz="457200">
              <a:buFont typeface="Wingdings" panose="05000000000000000000" pitchFamily="2" charset="2"/>
              <a:buChar char="Ø"/>
              <a:tabLst>
                <a:tab pos="465138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凡有的還要加給他，叫他有餘。凡沒有的，連他所有的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(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自以為有的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)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，也要奪去。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  <a:endParaRPr lang="en-US" altLang="zh-TW" sz="3200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1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0238" indent="-571500" defTabSz="457200">
              <a:buFont typeface="+mj-lt"/>
              <a:buAutoNum type="alphaUcPeriod" startAt="2"/>
            </a:pPr>
            <a:r>
              <a:rPr lang="zh-TW" altLang="en-US" sz="3200" u="sng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有福的確據，常存的果子</a:t>
            </a:r>
            <a:endParaRPr lang="en-US" altLang="zh-TW" sz="3200" u="sng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  <a:p>
            <a:pPr marL="53975" lvl="2" indent="120650" defTabSz="457200">
              <a:buFont typeface="Arial" pitchFamily="34" charset="0"/>
              <a:buChar char="•"/>
            </a:pP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  <a:sym typeface="Wingdings" pitchFamily="2" charset="2"/>
              </a:rPr>
              <a:t>不是你們揀選了我，是我揀選了你們，並且分派你們去結果子，叫你們的果子常存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。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  <a:sym typeface="Wingdings" pitchFamily="2" charset="2"/>
              </a:rPr>
              <a:t>』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約十五</a:t>
            </a:r>
            <a:r>
              <a:rPr lang="en-US" altLang="zh-TW" sz="28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16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〕</a:t>
            </a:r>
          </a:p>
          <a:p>
            <a:pPr marL="511175" lvl="2" indent="-457200" defTabSz="457200"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盲眼詩人 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Fanny Crosby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1820 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紐約 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Putnam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(P)" panose="03000300000000000000" pitchFamily="66" charset="-128"/>
              <a:cs typeface="Times New Roman" panose="02020603050405020304" pitchFamily="18" charset="0"/>
            </a:endParaRPr>
          </a:p>
          <a:p>
            <a:pPr marL="53975" lvl="2" defTabSz="457200"/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(P)" panose="03000300000000000000" pitchFamily="66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F67FCE-06E2-D058-B30B-2ADB50C5E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F9E6CB-A5CB-2247-1444-93F4A8DBFB67}"/>
              </a:ext>
            </a:extLst>
          </p:cNvPr>
          <p:cNvSpPr txBox="1"/>
          <p:nvPr/>
        </p:nvSpPr>
        <p:spPr>
          <a:xfrm>
            <a:off x="1524000" y="1"/>
            <a:ext cx="932452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			</a:t>
            </a:r>
            <a:r>
              <a:rPr lang="en-US" altLang="zh-TW" sz="320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             </a:t>
            </a:r>
            <a:r>
              <a:rPr lang="zh-TW" altLang="en-US" sz="3200">
                <a:solidFill>
                  <a:prstClr val="white"/>
                </a:solidFill>
                <a:latin typeface="華康古印體(P)" pitchFamily="66" charset="-120"/>
                <a:ea typeface="華康古印體(P)" pitchFamily="66" charset="-120"/>
                <a:cs typeface="Times New Roman" pitchFamily="18" charset="0"/>
              </a:rPr>
              <a:t>有</a:t>
            </a:r>
            <a:r>
              <a:rPr lang="zh-TW" altLang="en-US" sz="3200" dirty="0">
                <a:solidFill>
                  <a:prstClr val="white"/>
                </a:solidFill>
                <a:latin typeface="華康古印體(P)" pitchFamily="66" charset="-120"/>
                <a:ea typeface="華康古印體(P)" pitchFamily="66" charset="-120"/>
                <a:cs typeface="Times New Roman" pitchFamily="18" charset="0"/>
              </a:rPr>
              <a:t>福的確據</a:t>
            </a:r>
            <a:endParaRPr lang="en-US" altLang="zh-TW" sz="3200" dirty="0">
              <a:solidFill>
                <a:prstClr val="white"/>
              </a:solidFill>
              <a:latin typeface="華康古印體(P)" pitchFamily="66" charset="-120"/>
              <a:ea typeface="華康古印體(P)" pitchFamily="66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有福的確據，耶穌屬我，我今得先嚐天堂的榮耀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為父神後嗣，救贖功成，由聖靈得生，寶血洗淨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這是我信息，我的詩歌，讚美我救主，晝夜唱和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這是我信息，我的詩歌，讚美我救主，晝夜唱和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endParaRPr lang="en-US" altLang="zh-TW" sz="14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完全的順服，快樂無比，救贖的異象顯在我心裏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天使帶信息，由天而來，報明主憐憫，述說主愛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這是我信息，我的詩歌，讚美我救主，晝夜唱和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這是我信息，我的詩歌，讚美我救主，晝夜唱和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endParaRPr lang="en-US" altLang="zh-TW" sz="1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完全順服主，萬事安寧，我在救主裏喜樂滿心懷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時刻仰望主，儆醒等待，滿得主恩惠，浸於主愛。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這是我信息，我的詩歌，讚美我救主，晝夜唱和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defTabSz="457200"/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這是我信息，我的詩歌，讚美我救主，晝夜唱和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</p:txBody>
      </p:sp>
      <p:pic>
        <p:nvPicPr>
          <p:cNvPr id="2" name="Blessed Assurance - piano instrumental hymn with lyrics [HwUzA6I8_U4]">
            <a:hlinkClick r:id="" action="ppaction://media"/>
            <a:extLst>
              <a:ext uri="{FF2B5EF4-FFF2-40B4-BE49-F238E27FC236}">
                <a16:creationId xmlns:a16="http://schemas.microsoft.com/office/drawing/2014/main" id="{A46BB0A5-7193-0B2B-5775-E3EC3BCB1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" y="5984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39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defTabSz="457200">
              <a:spcBef>
                <a:spcPts val="600"/>
              </a:spcBef>
            </a:pPr>
            <a:r>
              <a:rPr lang="zh-TW" altLang="en-US" sz="3200" dirty="0">
                <a:solidFill>
                  <a:prstClr val="white"/>
                </a:solidFill>
                <a:latin typeface="華康古印體(P)" pitchFamily="66" charset="-120"/>
                <a:ea typeface="華康古印體(P)" pitchFamily="66" charset="-120"/>
                <a:sym typeface="Wingdings" pitchFamily="2" charset="2"/>
              </a:rPr>
              <a:t> 馬太福音書卷主題：</a:t>
            </a:r>
            <a:r>
              <a:rPr lang="en-US" altLang="zh-TW" sz="3200" dirty="0">
                <a:solidFill>
                  <a:prstClr val="white"/>
                </a:solidFill>
                <a:latin typeface="華康古印體(P)" pitchFamily="66" charset="-120"/>
                <a:ea typeface="華康古印體(P)" pitchFamily="66" charset="-120"/>
                <a:sym typeface="Wingdings" pitchFamily="2" charset="2"/>
              </a:rPr>
              <a:t>【</a:t>
            </a:r>
            <a:r>
              <a:rPr lang="zh-TW" altLang="en-US" sz="3200" dirty="0">
                <a:solidFill>
                  <a:prstClr val="white"/>
                </a:solidFill>
                <a:latin typeface="華康古印體(P)" pitchFamily="66" charset="-120"/>
                <a:ea typeface="華康古印體(P)" pitchFamily="66" charset="-120"/>
                <a:sym typeface="Wingdings" pitchFamily="2" charset="2"/>
              </a:rPr>
              <a:t>天國君王耶穌基督</a:t>
            </a:r>
            <a:r>
              <a:rPr lang="en-US" altLang="zh-TW" sz="3200" dirty="0">
                <a:solidFill>
                  <a:prstClr val="white"/>
                </a:solidFill>
                <a:latin typeface="華康古印體(P)" pitchFamily="66" charset="-120"/>
                <a:ea typeface="華康古印體(P)" pitchFamily="66" charset="-120"/>
                <a:sym typeface="Wingdings" pitchFamily="2" charset="2"/>
              </a:rPr>
              <a:t>】</a:t>
            </a:r>
          </a:p>
          <a:p>
            <a:pPr marL="571500" indent="-571500" defTabSz="457200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dirty="0">
                <a:solidFill>
                  <a:prstClr val="white"/>
                </a:solidFill>
                <a:latin typeface="華康古印體" pitchFamily="65" charset="-120"/>
                <a:ea typeface="華康古印體" pitchFamily="65" charset="-120"/>
                <a:cs typeface="華康楷書體W3" pitchFamily="65" charset="-120"/>
              </a:rPr>
              <a:t>馬太怎樣表達這卷福音書的主題？</a:t>
            </a:r>
            <a:endParaRPr lang="en-US" altLang="zh-TW" sz="3200" dirty="0">
              <a:solidFill>
                <a:prstClr val="white"/>
              </a:solidFill>
              <a:latin typeface="華康古印體" pitchFamily="65" charset="-120"/>
              <a:ea typeface="華康古印體" pitchFamily="65" charset="-120"/>
              <a:cs typeface="華康楷書體W3" pitchFamily="65" charset="-120"/>
            </a:endParaRPr>
          </a:p>
          <a:p>
            <a:pPr marL="571500" indent="-571500" defTabSz="457200"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耶穌基督的家譜，承接舊約跨進新約，神應許的應驗。</a:t>
            </a:r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71500" indent="-571500" defTabSz="457200"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採用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舊約彌賽亞預言應驗公式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，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這一切的事，是要應驗主藉應知所說的話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</a:p>
          <a:p>
            <a:pPr marL="231775" indent="-231775" defTabSz="457200"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講章式大綱：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天國君王的曉諭，每篇講章結尾都清楚標明：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耶穌講完了這些話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比喻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)…』</a:t>
            </a:r>
          </a:p>
          <a:p>
            <a:pPr marL="231775" indent="-231775" defTabSz="457200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今天思想的經文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“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撒種的比喻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”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是耶穌天國君王的講論裏面七個天國比喻之一，是最詳盡的比，在三卷符類福音中都有記載，顯明這比喻的重要性。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 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有耳可聽的，就應該聽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…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你們的耳朵也是有福的，因為聽見了。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太十三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9,16〕</a:t>
            </a:r>
          </a:p>
          <a:p>
            <a:pPr marL="231775" indent="-231775" defTabSz="457200">
              <a:spcBef>
                <a:spcPts val="600"/>
              </a:spcBef>
              <a:buFont typeface="Wingdings" pitchFamily="2" charset="2"/>
              <a:buChar char="Ø"/>
            </a:pP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楷書體W3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649408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當那一天，耶穌從房子裏出來，坐在海邊。有許多人到他那裹聚集，他只得上船坐下，眾人都站在岸上。他用比喻對他們講許多道理，說，有一個撒種的出去撒種。撒的時候，有落在路旁的，飛鳥來喫盡了。有落在土淺石頭地上的，土既不深，發苗最快。日頭出來一曬，因為沒有根，就枯乾了。有落在荊棘裹的，荊棘長起來，把它擠住了。又有落在好土裏的，就結實，有一百倍的，有六十倍的，有三十倍的。有耳可聽的，就應當聽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defTabSz="457200"/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門徒進前來，問耶穌說，對眾人講話，為甚麼用比喻呢？耶穌回答說，因為天國的奥秘，只叫你們知道，不叫他們知道。凡有的，還要加給他，叫他有餘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;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凡沒有的，連他所有的，也要奪去。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 </a:t>
            </a:r>
            <a:r>
              <a:rPr lang="en-US" altLang="zh-TW" sz="32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                                      </a:t>
            </a:r>
            <a:endParaRPr lang="zh-TW" altLang="en-US" sz="3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452431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所以我用比喻對他們講，是因他們看也看不見，聽也聽不見，也不明白。在他們身上，正應了以賽亞的豫言，說，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“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你們聽是要聽見，卻不明白。看是要看見，卻不曉得，因為這百姓油蒙了心，耳朵發沉，眼睛閉著，恐怕眼睛看見，耳朵聽見，心裹明白，回轉過來，我就醫治他們。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”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但你們的眼是有福音的，因為看見了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;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你們的耳朵也是有福的，因為聽見了。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  <a:r>
              <a:rPr lang="en-US" altLang="zh-TW" sz="28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                                                  </a:t>
            </a:r>
          </a:p>
          <a:p>
            <a:pPr defTabSz="457200"/>
            <a:r>
              <a:rPr lang="en-US" altLang="zh-TW" sz="28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                   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馬太福音十三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</a:t>
            </a:r>
            <a:r>
              <a:rPr lang="zh-TW" altLang="en-US" sz="28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16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 </a:t>
            </a:r>
            <a:r>
              <a:rPr lang="en-US" altLang="zh-TW" sz="32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                                      </a:t>
            </a:r>
            <a:endParaRPr lang="zh-TW" altLang="en-US" sz="3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380DA-EDA6-AE70-199B-A3175207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4AC7FC42-E0A1-5606-6E6E-8BB2F83E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128528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8" defTabSz="457200"/>
            <a:endParaRPr lang="en-US" altLang="zh-TW" sz="800" u="sng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  <a:p>
            <a:pPr marL="404813" indent="-346075" defTabSz="457200">
              <a:buFont typeface="+mj-lt"/>
              <a:buAutoNum type="romanUcPeriod"/>
            </a:pPr>
            <a:r>
              <a:rPr lang="zh-TW" altLang="en-US" sz="3200" u="sng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真實的生命是結果子的生命</a:t>
            </a: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太十三</a:t>
            </a:r>
            <a:r>
              <a:rPr lang="en-US" altLang="zh-TW" sz="28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</a:t>
            </a:r>
            <a:r>
              <a:rPr lang="zh-TW" altLang="en-US" sz="28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～</a:t>
            </a:r>
            <a:r>
              <a:rPr lang="en-US" altLang="zh-TW" sz="28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9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〕</a:t>
            </a:r>
          </a:p>
          <a:p>
            <a:pPr defTabSz="457200"/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撒的時候，有落在路旁的，飛鳥來喫盡了。有落在土淺石頭地上的，土既不深，發苗最快。日頭出來一曬，因為沒有根，就枯乾了。有落在荊棘裹的，荊棘長起來，把它擠住了。又有落在好土裏的，就結實，有一百倍的，有六十倍的，有三十倍的。有耳可聽的，就應當聽。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』</a:t>
            </a:r>
          </a:p>
          <a:p>
            <a:pPr marL="514350" indent="-514350" defTabSz="457200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  <a:sym typeface="Wingdings" pitchFamily="2" charset="2"/>
              </a:rPr>
              <a:t>比喻，只有一個主要道理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浪子回家，葡萄園雇工，不義的管家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…〕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，但應用可以有多點。</a:t>
            </a: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(P)" panose="03000300000000000000" pitchFamily="66" charset="-128"/>
              <a:cs typeface="Times New Roman" panose="02020603050405020304" pitchFamily="18" charset="0"/>
              <a:sym typeface="Wingdings" pitchFamily="2" charset="2"/>
            </a:endParaRPr>
          </a:p>
          <a:p>
            <a:pPr marL="290513" indent="-290513" defTabSz="457200">
              <a:buFont typeface="+mj-lt"/>
              <a:buAutoNum type="alphaUcPeriod"/>
            </a:pPr>
            <a:r>
              <a:rPr lang="zh-TW" altLang="en-US" sz="3200" u="sng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結果子的生命才是真實的生命</a:t>
            </a:r>
            <a:endParaRPr lang="en-US" altLang="zh-TW" sz="3200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  <a:p>
            <a:pPr marL="53975" lvl="2" indent="4763" defTabSz="457200"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</a:rPr>
              <a:t>這比喻的主要道理只有一點，就是真實的屬靈生命是結果子的生命，不要自欺，徒有外表的虛假現象都會轉眼消失，沒留下痕跡。</a:t>
            </a: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(P)" panose="03000300000000000000" pitchFamily="66" charset="-128"/>
              <a:cs typeface="Times New Roman" panose="02020603050405020304" pitchFamily="18" charset="0"/>
            </a:endParaRPr>
          </a:p>
          <a:p>
            <a:pPr marL="511175" lvl="2" indent="-457200" defTabSz="457200">
              <a:buFont typeface="Wingdings" panose="05000000000000000000" pitchFamily="2" charset="2"/>
              <a:buChar char="ü"/>
              <a:tabLst>
                <a:tab pos="290513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  <a:sym typeface="Wingdings" pitchFamily="2" charset="2"/>
              </a:rPr>
              <a:t>耶穌咒詛無花果樹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：馬太福音第二十一章</a:t>
            </a: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(P)" panose="03000300000000000000" pitchFamily="66" charset="-128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77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784A-7BE5-B615-5D3B-4E894A4CD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A744792C-4FB1-09BA-39B4-EDE9BCAD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128528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8" defTabSz="457200"/>
            <a:endParaRPr lang="en-US" altLang="zh-TW" sz="800" u="sng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  <a:p>
            <a:pPr marL="173038" lvl="3" indent="-173038" defTabSz="457200"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  <a:sym typeface="Wingdings" pitchFamily="2" charset="2"/>
              </a:rPr>
              <a:t>耶穌與法利賽人 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  <a:sym typeface="Wingdings" pitchFamily="2" charset="2"/>
              </a:rPr>
              <a:t>: 『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  <a:sym typeface="Wingdings" pitchFamily="2" charset="2"/>
              </a:rPr>
              <a:t>你們這假冒為善的文士和法利賽人有禍了，因為你們將薄荷，茴香，芹菜，獻上十分之一。那律法上更重要的事，就是公義，憐憫，信實，反倒不行了。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(P)" panose="03000300000000000000" pitchFamily="66" charset="-128"/>
                <a:cs typeface="Times New Roman" panose="02020603050405020304" pitchFamily="18" charset="0"/>
                <a:sym typeface="Wingdings" pitchFamily="2" charset="2"/>
              </a:rPr>
              <a:t>』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太二十三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23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</a:p>
          <a:p>
            <a:pPr marL="173038" lvl="3" indent="-53975" defTabSz="457200"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我朝見耶和華，在至高神面前跪拜，當獻上甚麼呢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?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豈可獻上一歲的牛犢為燔祭麼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?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。耶和華豈喜悅千千的公羊，或是萬萬的油河麼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?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我豈可為自己的罪過，獻我的長子麼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?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為心中的罪惡，獻我身所生的麼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?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世人哪，耶和華已指示你何為善，他向你所要的是甚麼呢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?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只要你行公義，好憐憫，存謙卑的心，與你的神同行。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彌六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 ～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8〕</a:t>
            </a:r>
          </a:p>
          <a:p>
            <a:pPr marL="576263" lvl="3" indent="-457200" defTabSz="457200">
              <a:buFont typeface="Wingdings" panose="05000000000000000000" pitchFamily="2" charset="2"/>
              <a:buChar char="Ø"/>
              <a:tabLst>
                <a:tab pos="290513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itchFamily="2" charset="2"/>
              </a:rPr>
              <a:t>生命的果子，屬神的人裏面有的，是與神屬性相稱的生命性質。</a:t>
            </a: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(P)" panose="03000300000000000000" pitchFamily="66" charset="-128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90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E19AE-9240-2700-373E-5DF026FA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2EDD23EF-2DB0-BF0B-807C-9F39E838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128528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8" defTabSz="457200"/>
            <a:endParaRPr lang="en-US" altLang="zh-TW" sz="800" u="sng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  <a:p>
            <a:pPr marL="573088" lvl="2" indent="-514350" defTabSz="457200">
              <a:buFont typeface="+mj-lt"/>
              <a:buAutoNum type="alphaUcPeriod" startAt="2"/>
              <a:tabLst>
                <a:tab pos="174625" algn="l"/>
              </a:tabLst>
            </a:pPr>
            <a:r>
              <a:rPr lang="zh-TW" altLang="en-US" sz="3200" u="sng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一個反省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：信主後，生命有了甚麼改變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?</a:t>
            </a:r>
            <a:endParaRPr lang="en-US" altLang="zh-TW" sz="3200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  <a:p>
            <a:pPr marL="0" lvl="2" indent="109538" defTabSz="457200" eaLnBrk="0" hangingPunct="0">
              <a:buFont typeface="Arial" pitchFamily="34" charset="0"/>
              <a:buChar char="•"/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腓立比書二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14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16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，鼓勵信徒要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顯在這世代中，好像明光照耀，將生命的道表明出來，叫我在基督的日子，好誇我沒有空跑，也沒有徒勞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</a:p>
          <a:p>
            <a:pPr marL="457200" lvl="2" indent="-457200" defTabSz="457200" eaLnBrk="0" hangingPunct="0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教會事工的主要目的。</a:t>
            </a:r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457200" lvl="2" indent="-457200" defTabSz="457200" eaLnBrk="0" hangingPunct="0"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歌羅西書一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itchFamily="2" charset="2"/>
              </a:rPr>
              <a:t>28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itchFamily="2" charset="2"/>
              </a:rPr>
              <a:t>29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itchFamily="2" charset="2"/>
              </a:rPr>
              <a:t>，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我們傳揚他，是用諸般的智慧，勸戒各人，教導各人，要把各人在基督裏完完全全的引到神面前。我也為此勞苦，照著他在我裏面運用的大能，盡心竭力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</a:p>
          <a:p>
            <a:pPr marL="457200" lvl="2" indent="-457200" defTabSz="457200" eaLnBrk="0" hangingPunct="0"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今天神學院最大的欠缺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anose="05000000000000000000" pitchFamily="2" charset="2"/>
            </a:endParaRPr>
          </a:p>
          <a:p>
            <a:pPr marL="457200" lvl="2" indent="-457200" defTabSz="457200" eaLnBrk="0" hangingPunct="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所以憑著他們的果子，就可以認出他們來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』</a:t>
            </a:r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457200" lvl="2" indent="-457200" defTabSz="457200" eaLnBrk="0" hangingPunct="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有落在好土裏的，就結實，有一百倍的，有六十倍的，有三十倍的。有耳可聽的，就應當聽。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』</a:t>
            </a: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1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CFD68-F268-5666-9B81-B4AABAB61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273DF1C0-D29F-AD70-05DD-F270447F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0238" indent="-571500" defTabSz="457200">
              <a:buFont typeface="+mj-lt"/>
              <a:buAutoNum type="romanUcPeriod" startAt="2"/>
            </a:pPr>
            <a:r>
              <a:rPr lang="zh-TW" altLang="en-US" sz="3200" u="sng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凡有的還要加給他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太十三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10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16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，二十五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29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〕</a:t>
            </a:r>
          </a:p>
          <a:p>
            <a:pPr marL="53975" indent="4763" defTabSz="457200"/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耶穌回答說，因為天國的奥秘，只叫你們知道，不叫他們知道。凡有的，還要加給他，叫他有餘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;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凡沒有的，連他所有的，也要奪去。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』</a:t>
            </a:r>
          </a:p>
          <a:p>
            <a:pPr marL="514350" indent="-514350" defTabSz="457200">
              <a:buFont typeface="+mj-lt"/>
              <a:buAutoNum type="alphaUcPeriod"/>
            </a:pPr>
            <a:r>
              <a:rPr lang="zh-TW" altLang="en-US" sz="3200" u="sng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恩典與回應</a:t>
            </a:r>
            <a:endParaRPr lang="en-US" altLang="zh-TW" sz="3200" u="sng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</a:endParaRPr>
          </a:p>
          <a:p>
            <a:pPr marL="228600" indent="-228600" defTabSz="457200"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有許多人到他那裏聚集，耶穌用比喻對他們講許多道理，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門徒進前來，問耶穌說，對眾人講話，為甚麼用比喻呢？耶穌回答說，因為天國的奥秘，只叫你們知道，不叫他們知道。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』</a:t>
            </a:r>
          </a:p>
          <a:p>
            <a:pPr marL="514350" indent="-514350" defTabSz="457200">
              <a:buFont typeface="+mj-lt"/>
              <a:buAutoNum type="arabicParenR"/>
            </a:pP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上帝主權，恩典的揀選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：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我要憐憫誰，就憐憫誰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; 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要恩待誰，就恩待誰。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羅九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15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〕</a:t>
            </a:r>
          </a:p>
          <a:p>
            <a:pPr marL="514350" indent="-514350" defTabSz="457200">
              <a:buFont typeface="+mj-lt"/>
              <a:buAutoNum type="arabicParenR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人的回應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：</a:t>
            </a:r>
            <a:r>
              <a:rPr lang="en-US" altLang="zh-TW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從那時候起，耶穌就傳起道來，說，天國近了，你們應當悔改。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太四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17〕</a:t>
            </a:r>
          </a:p>
          <a:p>
            <a:pPr marL="233363" indent="-233363" defTabSz="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全是恩典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—“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凡有的還要加給他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”</a:t>
            </a:r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90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defTabSz="4572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“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凡有的還要加給他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”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：馬太福音十三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10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</a:rPr>
              <a:t>16 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撒種的比喻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二十五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(P)" panose="03000300000000000000" pitchFamily="66" charset="-128"/>
                <a:cs typeface="Times New Roman" pitchFamily="18" charset="0"/>
                <a:sym typeface="Wingdings" pitchFamily="2" charset="2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30 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僕人交帳的比喻。</a:t>
            </a: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" pitchFamily="65" charset="-120"/>
              <a:cs typeface="Times New Roman" panose="02020603050405020304" pitchFamily="18" charset="0"/>
            </a:endParaRPr>
          </a:p>
          <a:p>
            <a:pPr marL="173038" indent="-173038" defTabSz="457200"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FFFFFF"/>
                </a:solidFill>
                <a:latin typeface="華康楷書體W3(P)" panose="03000300000000000000" pitchFamily="66" charset="-128"/>
                <a:ea typeface="華康楷書體W3(P)" panose="03000300000000000000" pitchFamily="66" charset="-128"/>
                <a:cs typeface="華康楷書體W3(P)" panose="03000300000000000000" pitchFamily="66" charset="-128"/>
                <a:sym typeface="Wingdings" pitchFamily="2" charset="2"/>
              </a:rPr>
              <a:t>同樣的恩典，同樣的機會，結果在乎人的回應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：撒種人要的，是那些生根結果的種子，一百倍的，六十倍的，三十倍的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;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蒙獎賞的是那些把握機會實際可以向主人交帳的僕人，五千，二千，一千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分羊的比喻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太二十五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</a:p>
          <a:p>
            <a:pPr marL="284163" indent="-284163" defTabSz="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栽培北美華人教會青少年牧者的牧者</a:t>
            </a:r>
            <a:endParaRPr lang="en-US" altLang="zh-TW" sz="3200" dirty="0">
              <a:solidFill>
                <a:srgbClr val="FFFFFF"/>
              </a:solidFill>
              <a:latin typeface="華康楷書體W3(P)" panose="03000300000000000000" pitchFamily="66" charset="-128"/>
              <a:ea typeface="華康楷書體W3(P)" panose="03000300000000000000" pitchFamily="66" charset="-128"/>
              <a:cs typeface="華康楷書體W3(P)" panose="03000300000000000000" pitchFamily="66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13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42034</TotalTime>
  <Words>2056</Words>
  <Application>Microsoft Macintosh PowerPoint</Application>
  <PresentationFormat>Widescreen</PresentationFormat>
  <Paragraphs>93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華康古印體</vt:lpstr>
      <vt:lpstr>華康古印體(P)</vt:lpstr>
      <vt:lpstr>華康楷書體W3</vt:lpstr>
      <vt:lpstr>華康楷書體W3(P)</vt:lpstr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杜克团契敬拜 DCCF Worship</dc:title>
  <dc:creator>z.boyang@outlook.com</dc:creator>
  <cp:lastModifiedBy>Yanxin Li</cp:lastModifiedBy>
  <cp:revision>3294</cp:revision>
  <dcterms:created xsi:type="dcterms:W3CDTF">2018-07-27T21:13:16Z</dcterms:created>
  <dcterms:modified xsi:type="dcterms:W3CDTF">2026-04-26T22:13:12Z</dcterms:modified>
</cp:coreProperties>
</file>