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354" r:id="rId2"/>
    <p:sldId id="283" r:id="rId3"/>
    <p:sldId id="381" r:id="rId4"/>
    <p:sldId id="382" r:id="rId5"/>
    <p:sldId id="377" r:id="rId6"/>
    <p:sldId id="358" r:id="rId7"/>
    <p:sldId id="327" r:id="rId8"/>
    <p:sldId id="284" r:id="rId9"/>
    <p:sldId id="388" r:id="rId10"/>
    <p:sldId id="378" r:id="rId11"/>
    <p:sldId id="402" r:id="rId12"/>
    <p:sldId id="368" r:id="rId13"/>
    <p:sldId id="391" r:id="rId14"/>
    <p:sldId id="364" r:id="rId15"/>
    <p:sldId id="335" r:id="rId16"/>
    <p:sldId id="379" r:id="rId17"/>
    <p:sldId id="339" r:id="rId18"/>
    <p:sldId id="337" r:id="rId19"/>
    <p:sldId id="341" r:id="rId20"/>
    <p:sldId id="4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237"/>
  </p:normalViewPr>
  <p:slideViewPr>
    <p:cSldViewPr snapToGrid="0">
      <p:cViewPr varScale="1">
        <p:scale>
          <a:sx n="136" d="100"/>
          <a:sy n="136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BECC6-3940-1B44-8832-A0314838E719}" type="datetimeFigureOut">
              <a:rPr lang="en-US" smtClean="0"/>
              <a:t>4/5/26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4EF21-7C78-7E4D-9BC9-1DD0689D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2088269-4A5C-1B48-CF5C-28480CF94D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86EE7B8-BF38-81CF-F00D-69BC64F509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9721914-8382-7A2B-78D9-AD094A758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51241A-C56C-3447-8DF2-D0111EF5D02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F7B1FA63-9DA3-8001-6117-8D7935AF3C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FF232557-8DB9-B358-F722-20E966889B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930F551-6C31-5930-2EDE-60E373B83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A5E422-7B15-D142-B09D-0B0247D3A6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8F4BD-8E76-57A8-D679-4FCF271538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D5A9FC-4CD7-07BD-36B0-570474633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563B19-4B95-D987-1201-FCAA32E49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5B30A-649A-3247-87D9-D3154E6183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16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C0C65-FA6F-E999-3F44-37DA30422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E0733D-FB6B-355B-71BA-3BAB594FF3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363EB-9EA8-5B9E-A09A-F3F278013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A3239-AD61-1F41-AF8E-2BFC9D0C6C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254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74C31E-872A-0076-BF64-ED8C1B863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A0AD40-A8A4-A0B2-2B2C-AF9447C02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70BB1D-6400-CF87-B027-39DD748AB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76292-3D32-7C47-9FF5-B167E893AE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312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BACA6-F314-AE63-B58B-310553AEA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65134A-B7C6-4BD9-3FF3-C1DEA3ABB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03880A-223D-D3F0-6B99-5C73DB99E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1E663-60E3-D044-8E0C-DA47720144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318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F3FE2-3FC4-DFFF-FA4C-EF2C63218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A041B-918D-15D4-CFA5-09374432D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5A7018-279D-D6AF-28EF-AE408D390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E0B75-9EA7-5C48-9227-1D7E489E83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38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64223-ED7C-8924-4605-59312B439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F7BC7-A02B-80B1-EB2B-F39652B73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E1E07-A189-8CBC-DA70-1C7586041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AC423-B8FB-6042-B2E3-B9BA509209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322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3FDC1A-D630-3242-9406-3E9B92F30A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DE1FD7-A054-7E22-5980-E1C1AFAAD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849349-CF0B-7391-4296-2D25A9C0D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BA4FD-5B04-F141-994B-FF69BEE087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570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68739B-96D7-1BA0-B2E1-B5804B6EB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33FDF9-1F3A-33FD-AFE1-8485763F6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112FCA-FB1C-A630-D13D-3781D66F8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15D6B-D39B-4A43-8E7E-3F358271392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359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1621A7-E879-EAB8-44BA-F1A951344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C1EEF2-2E97-D0AA-8C45-F5ADA7932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2FDFAE-B92D-6A8B-749C-2D5869D87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BA199-CD89-2043-84CC-696B4E51E3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07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C5B34-DA5F-DB21-D7DF-BADC13AD86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5722C6-6807-0E67-BA37-BD9B36AF0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CE730C-D45B-2F2F-CDEF-0F5A65306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8E673-4AFA-624C-8C18-EAAE29F678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817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329C42-4B67-5755-F4D9-5A56C6D29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89834-190B-8990-B73B-A5E52B422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F8BFC-6EF8-A350-1D5A-F57672041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5996A-41FE-FF4B-B549-8954AAB0B1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162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743AED-59E4-49F2-EA4D-0CC4D88B9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BFB365-6ED7-F363-48FC-D258B7D98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4A9E81E2-0C53-A2FE-0814-631748D76A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51E318D3-E26F-C467-81F1-4011143A80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E9AD283-47F4-AE79-A00D-CD34255A85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/>
            </a:lvl1pPr>
          </a:lstStyle>
          <a:p>
            <a:fld id="{D9851075-5923-8A4E-93B9-C2247A37D72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173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54B6C0C-1F9B-6CD6-C54B-A243985D8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FA6C6A18-7686-2342-BBE4-2EF3DEB32F80}"/>
              </a:ext>
            </a:extLst>
          </p:cNvPr>
          <p:cNvSpPr txBox="1">
            <a:spLocks/>
          </p:cNvSpPr>
          <p:nvPr/>
        </p:nvSpPr>
        <p:spPr bwMode="auto">
          <a:xfrm>
            <a:off x="6024563" y="955675"/>
            <a:ext cx="511175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神作工的方法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在基督裏 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1.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意義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1:3-14)</a:t>
            </a:r>
            <a:endParaRPr kumimoji="1" lang="zh-TW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D61E0789-E789-3D2F-E699-2193F422F6CE}"/>
              </a:ext>
            </a:extLst>
          </p:cNvPr>
          <p:cNvSpPr txBox="1">
            <a:spLocks/>
          </p:cNvSpPr>
          <p:nvPr/>
        </p:nvSpPr>
        <p:spPr bwMode="auto">
          <a:xfrm>
            <a:off x="7391400" y="4581525"/>
            <a:ext cx="37449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北卡三角區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華人基督教會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2026-04-05</a:t>
            </a:r>
            <a:endParaRPr kumimoji="1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18ED011-440C-9B86-26E3-2D73B782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神作工的方法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在基督裏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1.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意義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1:3-14)</a:t>
            </a:r>
            <a:endParaRPr lang="zh-TW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01D54E6-7B4B-9E95-0449-9B7C3B797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3638"/>
            <a:ext cx="10972800" cy="5002212"/>
          </a:xfrm>
        </p:spPr>
        <p:txBody>
          <a:bodyPr/>
          <a:lstStyle/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在基督裡的重要性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在基督裡的含意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詞義的含意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聖經中的陳述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裡的兩個特質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7A1F410-4848-EBED-9C12-66D1F6B1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7875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詞義的含意</a:t>
            </a: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6B1A197-080E-1DE6-D8A6-AFF633144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019175"/>
            <a:ext cx="11174413" cy="507365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Christo (khris-tos’),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受膏者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膏抹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表達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授權,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將神的權柄和能力授予受膏者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信徒要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有神的權柄和能力的基督裡面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在裡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 (en)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多層含義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有三個主要的意思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之內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之上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at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之處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amon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之中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位置性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人要站穩位置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在這個位置之外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人與基督沒有正常的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應有的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連結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Through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工具性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做成神的工不是因為人能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是因為讓基督作工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By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靠著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藉着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with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一起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補助性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人的任何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是因為基督的加持和同在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altLang="en-US" i="1">
              <a:solidFill>
                <a:srgbClr val="0066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AF239D2-7F25-0A70-5EC4-7A5523FF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188913"/>
            <a:ext cx="11593513" cy="649287"/>
          </a:xfrm>
        </p:spPr>
        <p:txBody>
          <a:bodyPr/>
          <a:lstStyle/>
          <a:p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的含意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1. 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生命上的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聯合與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分享</a:t>
            </a: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335CC0F-5B88-C5A4-144F-BD451988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836613"/>
            <a:ext cx="11090275" cy="2016125"/>
          </a:xfrm>
        </p:spPr>
        <p:txBody>
          <a:bodyPr/>
          <a:lstStyle/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14:20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到那日你們就知道我在父裡面、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你們在我裡面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我也在你們裡面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彼後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1:4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因此他已將又寶貴又極大的應許賜給我們、叫我們既脫離世上從情慾來的敗壞、就得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　神的性情有分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764D55E3-1568-66B8-D523-380F0F0E7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2924175"/>
            <a:ext cx="856932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1313" marR="0" lvl="0" indent="-341313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們在我裡面</a:t>
            </a:r>
            <a:r>
              <a:rPr kumimoji="0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我也在你們裡面 </a:t>
            </a:r>
            <a:r>
              <a:rPr kumimoji="0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生命的聯合</a:t>
            </a:r>
            <a:endParaRPr kumimoji="0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與神的性情有分 </a:t>
            </a:r>
            <a:r>
              <a:rPr kumimoji="0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become sharers of the divine nature</a:t>
            </a:r>
            <a:r>
              <a:rPr kumimoji="0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成為神的性質的分享者 </a:t>
            </a:r>
            <a:r>
              <a:rPr kumimoji="0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[Amp] </a:t>
            </a:r>
            <a:r>
              <a:rPr kumimoji="0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生命的分享</a:t>
            </a:r>
            <a:endParaRPr kumimoji="0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在基督之內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之中的顯明</a:t>
            </a:r>
            <a:endParaRPr kumimoji="0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kumimoji="0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人找回自己的</a:t>
            </a: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高貴的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身份</a:t>
            </a:r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41BB691D-66C9-1559-D1E4-52415DCB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6194425"/>
            <a:ext cx="3097213" cy="3635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8439" name="Picture 7" descr="Prince William Through the Years: His Life in Photos | Us Weekly">
            <a:extLst>
              <a:ext uri="{FF2B5EF4-FFF2-40B4-BE49-F238E27FC236}">
                <a16:creationId xmlns:a16="http://schemas.microsoft.com/office/drawing/2014/main" id="{D6266561-9461-2514-3409-723F3262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2997200"/>
            <a:ext cx="2401888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E91C24D-2E14-8400-BCF6-CE550A88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15888"/>
            <a:ext cx="11522075" cy="635000"/>
          </a:xfrm>
        </p:spPr>
        <p:txBody>
          <a:bodyPr/>
          <a:lstStyle/>
          <a:p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的含意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2. 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凡事都能作</a:t>
            </a:r>
            <a:endParaRPr lang="en-US" altLang="zh-TW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4ADD837-8661-13D2-9C18-38E1C18A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692150"/>
            <a:ext cx="11377613" cy="5832475"/>
          </a:xfrm>
        </p:spPr>
        <p:txBody>
          <a:bodyPr/>
          <a:lstStyle/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15:5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我是葡萄樹、你們是枝子．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常在我裡面的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、我也常在他裡面、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這人就多結果子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．因為離了我、你們就不能作甚麽。 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人若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不常在我裡面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、就像枝子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丟在外面枯乾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、人拾起來、扔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在火裡燒了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 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你們若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常在我裡面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、我的話也常在你們裡面、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凡你們所願意的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祈求就給你們成就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CN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常在我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裡面的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多結果子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凡所願意的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就成就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果子 </a:t>
            </a:r>
            <a:r>
              <a:rPr lang="en-US" altLang="zh-CN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葡萄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樹存在的意義與價值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多結果子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找回人生的意義與價值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願意的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祈求就成就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無所不能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不常在我裡面的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不能作甚麽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丟在外面枯乾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燒了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在基督之上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透過基督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靠著基督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與基督一起的顯明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人走出無力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無助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無望與無奈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9DD5D-A8CB-D2CE-3E95-479E22DE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284538"/>
            <a:ext cx="507206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1FEAD2F-E1E5-730E-18CE-0A874241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60350"/>
            <a:ext cx="11593513" cy="635000"/>
          </a:xfrm>
        </p:spPr>
        <p:txBody>
          <a:bodyPr/>
          <a:lstStyle/>
          <a:p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的含意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3. 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不越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過基督的界線</a:t>
            </a: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90E39FA-B3D8-7E5A-0EA9-EFF31D78A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981075"/>
            <a:ext cx="11090275" cy="5616575"/>
          </a:xfrm>
        </p:spPr>
        <p:txBody>
          <a:bodyPr/>
          <a:lstStyle/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約一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2:6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人若說他住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在主裡面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、就該自己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照主所行的去行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約一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3:6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凡住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在他裡面的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就不犯罪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．凡犯罪的、是未曾看見他、也未曾認識他。</a:t>
            </a:r>
            <a:endParaRPr lang="en-US" altLang="zh-TW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→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照主所行的去行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不犯罪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不是理論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乃是對生活有影響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想基督所想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願基督所願 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不可能犯罪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祈禱不可能不成就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在神的認可之內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進入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奉神旨意、作基督耶穌的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…”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在基督之處的顯明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人找回人生的範圍與準則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生活有界線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不會無所適從使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AE9DB-1E0E-5177-0013-0BFB22B05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213100"/>
            <a:ext cx="41862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C5D952B-6309-1D4F-F179-727B931B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01613"/>
            <a:ext cx="11593513" cy="635000"/>
          </a:xfrm>
        </p:spPr>
        <p:txBody>
          <a:bodyPr/>
          <a:lstStyle/>
          <a:p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的含意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4. 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同心合一的根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據</a:t>
            </a:r>
            <a:endParaRPr lang="en-US" altLang="zh-TW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B8FD3FB-24DA-84F2-6F15-CFE6DB35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908050"/>
            <a:ext cx="6411912" cy="5380038"/>
          </a:xfrm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17:20 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祈求．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…23 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我在他們裡面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、你在我裡面、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使他們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完完全全的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合而為一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0838" indent="-350838">
              <a:lnSpc>
                <a:spcPts val="37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我在他們裡面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使他們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0838" indent="-350838"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人的自我中心的本性裡沒有合一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0838" indent="-350838"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在基督裡是合一的先決條件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0838" indent="-350838"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合一是因為站對了在基督裡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與主聯合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的地位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0838" indent="-350838"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基督之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與基督一起的顯明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0838" indent="-350838"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kumimoji="0"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kumimoji="0"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人找回人際間的和諧與接納</a:t>
            </a:r>
            <a:endParaRPr lang="en-US" altLang="zh-CN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zh-CN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460" name="Isosceles Triangle 2">
            <a:extLst>
              <a:ext uri="{FF2B5EF4-FFF2-40B4-BE49-F238E27FC236}">
                <a16:creationId xmlns:a16="http://schemas.microsoft.com/office/drawing/2014/main" id="{9AF41721-1C63-F19F-A7CC-3F971909E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1846263"/>
            <a:ext cx="2684462" cy="2519362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461" name="TextBox 3">
            <a:extLst>
              <a:ext uri="{FF2B5EF4-FFF2-40B4-BE49-F238E27FC236}">
                <a16:creationId xmlns:a16="http://schemas.microsoft.com/office/drawing/2014/main" id="{77DD7C2E-69F7-5C2D-5BD2-D3BE737BA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0" y="1189038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9462" name="Straight Arrow Connector 15">
            <a:extLst>
              <a:ext uri="{FF2B5EF4-FFF2-40B4-BE49-F238E27FC236}">
                <a16:creationId xmlns:a16="http://schemas.microsoft.com/office/drawing/2014/main" id="{49994A7E-825E-334B-00DC-04B6F7EA706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886950" y="2420938"/>
            <a:ext cx="530225" cy="93503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3" name="Straight Arrow Connector 9">
            <a:extLst>
              <a:ext uri="{FF2B5EF4-FFF2-40B4-BE49-F238E27FC236}">
                <a16:creationId xmlns:a16="http://schemas.microsoft.com/office/drawing/2014/main" id="{4839BD46-D906-60A7-D579-819BC5A8BE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183563" y="2420938"/>
            <a:ext cx="503237" cy="93503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4" name="TextBox 5">
            <a:extLst>
              <a:ext uri="{FF2B5EF4-FFF2-40B4-BE49-F238E27FC236}">
                <a16:creationId xmlns:a16="http://schemas.microsoft.com/office/drawing/2014/main" id="{90A4B66A-0535-584C-0FD3-58BB91CE2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25" y="4079875"/>
            <a:ext cx="3397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妻子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465" name="TextBox 4">
            <a:extLst>
              <a:ext uri="{FF2B5EF4-FFF2-40B4-BE49-F238E27FC236}">
                <a16:creationId xmlns:a16="http://schemas.microsoft.com/office/drawing/2014/main" id="{49002217-8DC5-2EEA-65C8-EFC780770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575" y="4076700"/>
            <a:ext cx="4302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夫親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9466" name="Straight Connector 7">
            <a:extLst>
              <a:ext uri="{FF2B5EF4-FFF2-40B4-BE49-F238E27FC236}">
                <a16:creationId xmlns:a16="http://schemas.microsoft.com/office/drawing/2014/main" id="{55EA95F8-F839-2E0A-A4F8-2108E442B7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67663" y="4868863"/>
            <a:ext cx="26844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7" name="TextBox 1">
            <a:extLst>
              <a:ext uri="{FF2B5EF4-FFF2-40B4-BE49-F238E27FC236}">
                <a16:creationId xmlns:a16="http://schemas.microsoft.com/office/drawing/2014/main" id="{F9D5B495-3ADC-48F7-D8C6-A04BB60F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1488" y="5076825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信徒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468" name="TextBox 11">
            <a:extLst>
              <a:ext uri="{FF2B5EF4-FFF2-40B4-BE49-F238E27FC236}">
                <a16:creationId xmlns:a16="http://schemas.microsoft.com/office/drawing/2014/main" id="{90E06021-B20B-A01B-4247-C790B947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825" y="5076825"/>
            <a:ext cx="1274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信徒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9469" name="Straight Connector 7">
            <a:extLst>
              <a:ext uri="{FF2B5EF4-FFF2-40B4-BE49-F238E27FC236}">
                <a16:creationId xmlns:a16="http://schemas.microsoft.com/office/drawing/2014/main" id="{C5D9D595-AF58-5764-3C9E-F8349E9AD6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48613" y="5445125"/>
            <a:ext cx="26844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FB7A7E3-FB3C-7C1C-54AC-C5233395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神作工的方法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在基督裏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1.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意義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1:3-14)</a:t>
            </a:r>
            <a:endParaRPr lang="zh-TW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E6FF9198-4D5B-E635-A846-4C3566F8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3638"/>
            <a:ext cx="10972800" cy="5002212"/>
          </a:xfrm>
        </p:spPr>
        <p:txBody>
          <a:bodyPr/>
          <a:lstStyle/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在基督裡的重要性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在基督裡的含意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裡的兩個特質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已存在的事實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要刻意去維</a:t>
            </a: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持的</a:t>
            </a:r>
            <a:endParaRPr lang="en-US" altLang="en-US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E0699AE-B465-6275-A000-B7C2DDE9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188913"/>
            <a:ext cx="11593513" cy="635000"/>
          </a:xfrm>
        </p:spPr>
        <p:txBody>
          <a:bodyPr/>
          <a:lstStyle/>
          <a:p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裡的兩個特質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1.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已存在的事實</a:t>
            </a: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1083F7E-7AE1-1C7B-6F6B-E25863842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908050"/>
            <a:ext cx="11233150" cy="554355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14:20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到那日你們就知道我在父裡面、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你們在我裡面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我也在你們裡面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1:13 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他救了我們脫離黑暗的權勢、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把我們遷到他愛子的國裡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．</a:t>
            </a:r>
            <a:endParaRPr lang="zh-TW" altLang="en-US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們在我裡面我也在你們裡面</a:t>
            </a:r>
            <a:r>
              <a:rPr lang="en-US" altLang="zh-TW" sz="24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ye in me and I in you [KJV]/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原文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陳敘不改變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不能失去的事實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現象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遷到愛子的國裡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人一得救就被</a:t>
            </a:r>
            <a:r>
              <a:rPr lang="en-US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放在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在基督裡的事實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地位裡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已存在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不改變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的事實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是去發現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而非發明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人不是要創造出前所未有的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人的責任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知道在基督裡的內容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好處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竭力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追求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去活在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享用在基督裡的事實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讓神挪去攔阻人保持在基督裡的障礙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zh-TW" altLang="en-US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en-US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b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B03E6C6-BDFD-45C7-F2C1-7D73D0A5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0"/>
            <a:ext cx="11522075" cy="576263"/>
          </a:xfrm>
        </p:spPr>
        <p:txBody>
          <a:bodyPr/>
          <a:lstStyle/>
          <a:p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裡的兩個特質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要刻意去維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持的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8A14AB3-60BF-1137-4D8C-8FEFBCC40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979488"/>
            <a:ext cx="11233150" cy="5402262"/>
          </a:xfrm>
        </p:spPr>
        <p:txBody>
          <a:bodyPr/>
          <a:lstStyle/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15:4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你們要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在我裡面、我也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在你們裡面。枝子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在葡萄樹上、自己就不能結果子．你們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在我裡面、也是這樣。 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我是葡萄樹、你們是枝子．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在我裡面的、我也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在他裡面、這人就多結果子．因為離了我、你們就不能作甚麽。 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在我裡面、就像枝子丟在外面枯乾、人拾起來、扔在火裡燒了。 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在我裡面、我的話也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在你們裡面、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CN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在我裡面的不確定性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 </a:t>
            </a:r>
            <a:r>
              <a:rPr lang="en-US" altLang="zh-CN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4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確定的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附條件的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9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abide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居住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居留</a:t>
            </a:r>
            <a:r>
              <a:rPr lang="zh-TW" alt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[KJV],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長期的停留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動詞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命令語氣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在我裡面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需要維持的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771B73E-ED51-F360-F429-A2EDC239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0"/>
            <a:ext cx="11522075" cy="635000"/>
          </a:xfrm>
        </p:spPr>
        <p:txBody>
          <a:bodyPr/>
          <a:lstStyle/>
          <a:p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裡的兩個特質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要刻意去維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持的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endParaRPr lang="en-US" altLang="zh-TW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12519E5-302D-2B7B-7918-87475AA87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052513"/>
            <a:ext cx="11234737" cy="5400675"/>
          </a:xfrm>
        </p:spPr>
        <p:txBody>
          <a:bodyPr/>
          <a:lstStyle/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17:21 …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使他們也在我們裡面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、叫世人可以信你差了我來。 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 23 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我在他們裡面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、你在我裡面、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在我裡面的不確定性的來源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我在他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們裡面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 in them [KJV]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肯定的事實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願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may [KJV])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他們也在我們裡面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不肯定的事實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神不放棄人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但人可以遊蕩離開神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人要守住在基督裡的地位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39AC9C96-9BEA-E3A6-AB99-4C8C82366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-57150"/>
            <a:ext cx="53054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>
            <a:extLst>
              <a:ext uri="{FF2B5EF4-FFF2-40B4-BE49-F238E27FC236}">
                <a16:creationId xmlns:a16="http://schemas.microsoft.com/office/drawing/2014/main" id="{B145AC91-ADA2-CF8F-A07E-E26B4D693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39988"/>
            <a:ext cx="3638550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>
            <a:extLst>
              <a:ext uri="{FF2B5EF4-FFF2-40B4-BE49-F238E27FC236}">
                <a16:creationId xmlns:a16="http://schemas.microsoft.com/office/drawing/2014/main" id="{60A885C0-944E-F9A0-5EDA-6B1B17651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284538"/>
            <a:ext cx="3455987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F0EE25A6-D1ED-4736-F3D4-ECA7DAC41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2089150"/>
            <a:ext cx="3614737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">
            <a:extLst>
              <a:ext uri="{FF2B5EF4-FFF2-40B4-BE49-F238E27FC236}">
                <a16:creationId xmlns:a16="http://schemas.microsoft.com/office/drawing/2014/main" id="{AA860C20-3E29-F036-0F7A-AA32414D8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5186363"/>
            <a:ext cx="2376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 think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therefore I am.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我思故我在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BC5564A-297E-4B6A-3A18-8E8B323752C6}"/>
              </a:ext>
            </a:extLst>
          </p:cNvPr>
          <p:cNvSpPr txBox="1">
            <a:spLocks/>
          </p:cNvSpPr>
          <p:nvPr/>
        </p:nvSpPr>
        <p:spPr bwMode="auto">
          <a:xfrm>
            <a:off x="500063" y="836613"/>
            <a:ext cx="11212512" cy="499586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1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Humanity … is like people packed in an automobile which is traveling down hill, without lights, on a dark night at terrific speed and driven by a four-year-old child. The signposts along the way are all marked “Progress”. </a:t>
            </a:r>
          </a:p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1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Lord Dunsany (Irish writer, 1878-1957)</a:t>
            </a:r>
          </a:p>
          <a:p>
            <a:pPr marL="0" marR="0" lvl="0" indent="0" algn="ctr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200" b="1" i="1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人類就像一群人</a:t>
            </a:r>
            <a:r>
              <a:rPr kumimoji="1" lang="en-US" altLang="zh-TW" sz="32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在黑夜裏被塞在一輛由一個四歲的小孩當架駛的車子裏</a:t>
            </a:r>
            <a:r>
              <a:rPr kumimoji="1" lang="en-US" altLang="zh-TW" sz="32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在沒有燈光之下</a:t>
            </a:r>
            <a:r>
              <a:rPr kumimoji="1" lang="en-US" altLang="zh-TW" sz="32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飛快地向山下直衝下去</a:t>
            </a:r>
            <a:r>
              <a:rPr kumimoji="1" lang="en-US" altLang="zh-TW" sz="32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kumimoji="1" lang="zh-TW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沿路上的路標都顯示著 </a:t>
            </a:r>
            <a:r>
              <a:rPr kumimoji="1" lang="en-US" altLang="zh-TW" sz="32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kumimoji="1" lang="zh-TW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進步</a:t>
            </a:r>
            <a:r>
              <a:rPr kumimoji="1" lang="en-US" altLang="zh-TW" sz="32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”.</a:t>
            </a:r>
            <a:endParaRPr kumimoji="1" lang="zh-TW" altLang="en-US" sz="3200" b="1" i="1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33754ED-9A80-C2AB-98C3-68D1106F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9388"/>
            <a:ext cx="7366000" cy="706437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神作工的方法</a:t>
            </a:r>
            <a:r>
              <a:rPr lang="en-US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─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在基督裏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DC02A3B-7FEF-F147-87AF-778F5775E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908050"/>
            <a:ext cx="7129462" cy="5472113"/>
          </a:xfrm>
        </p:spPr>
        <p:txBody>
          <a:bodyPr/>
          <a:lstStyle/>
          <a:p>
            <a:pPr marL="354013" indent="-354013">
              <a:lnSpc>
                <a:spcPts val="3700"/>
              </a:lnSpc>
              <a:spcBef>
                <a:spcPct val="0"/>
              </a:spcBef>
            </a:pP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在基督裡的重要性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在基督裏是神作工的唯一管道</a:t>
            </a:r>
            <a:r>
              <a:rPr lang="en-US" altLang="zh-TW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在基督以外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沒有算數的屬靈的活動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建造</a:t>
            </a:r>
            <a:endParaRPr lang="en-US" altLang="zh-TW" sz="3200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</a:pP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在基督裡的含意 </a:t>
            </a:r>
            <a:r>
              <a:rPr lang="en-US" altLang="zh-TW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</a:t>
            </a: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生命上的聯合與分享</a:t>
            </a:r>
            <a:r>
              <a:rPr lang="en-US" altLang="zh-TW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凡事都能作</a:t>
            </a:r>
            <a:r>
              <a:rPr lang="en-US" altLang="zh-TW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多結果子</a:t>
            </a:r>
            <a:r>
              <a:rPr lang="en-US" altLang="zh-TW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不越過基督的界線</a:t>
            </a:r>
            <a:r>
              <a:rPr lang="en-US" altLang="zh-TW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同心合一的根據</a:t>
            </a:r>
            <a:endParaRPr lang="en-US" altLang="zh-TW" sz="3200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</a:pP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在基督裡的特質 </a:t>
            </a:r>
            <a:r>
              <a:rPr lang="en-US" altLang="zh-TW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已存在的事實</a:t>
            </a:r>
            <a:r>
              <a:rPr lang="en-US" altLang="zh-TW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要刻意去維持</a:t>
            </a:r>
            <a:endParaRPr lang="en-US" altLang="zh-TW" sz="3200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</a:pPr>
            <a:r>
              <a:rPr lang="zh-TW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挑戰</a:t>
            </a:r>
            <a:r>
              <a:rPr lang="en-US" altLang="zh-TW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如何能透</a:t>
            </a:r>
            <a:r>
              <a:rPr lang="zh-TW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過</a:t>
            </a:r>
            <a:r>
              <a:rPr lang="en-US" altLang="zh-TW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常在基督裡</a:t>
            </a:r>
            <a:r>
              <a:rPr lang="en-US" altLang="zh-TW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而對在生活中要面對的事有不同的態度</a:t>
            </a:r>
            <a:r>
              <a:rPr lang="en-US" altLang="zh-TW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叫凡事都能</a:t>
            </a:r>
            <a:r>
              <a:rPr lang="en-US" altLang="zh-TW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奉主耶穌的名</a:t>
            </a:r>
            <a:r>
              <a:rPr lang="en-US" altLang="zh-TW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en-US" altLang="zh-TW" sz="3200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</a:pPr>
            <a:endParaRPr lang="en-US" altLang="zh-TW" sz="3200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4580" name="Content Placeholder 4" descr="F:\WD120\Sharing\Sharing-Prep material\Pictures\treasure_chest_1.jpg">
            <a:extLst>
              <a:ext uri="{FF2B5EF4-FFF2-40B4-BE49-F238E27FC236}">
                <a16:creationId xmlns:a16="http://schemas.microsoft.com/office/drawing/2014/main" id="{495B7641-96BC-BB9F-5059-6D3CCBE177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3" y="981075"/>
            <a:ext cx="3506787" cy="3892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2">
            <a:extLst>
              <a:ext uri="{FF2B5EF4-FFF2-40B4-BE49-F238E27FC236}">
                <a16:creationId xmlns:a16="http://schemas.microsoft.com/office/drawing/2014/main" id="{ECFF5A81-9E8C-ED91-64D4-83BEC7787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4581525"/>
            <a:ext cx="17843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4">
            <a:extLst>
              <a:ext uri="{FF2B5EF4-FFF2-40B4-BE49-F238E27FC236}">
                <a16:creationId xmlns:a16="http://schemas.microsoft.com/office/drawing/2014/main" id="{F3906B48-B20F-A9EB-FB5D-EB3DCD0B2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25" y="5722938"/>
            <a:ext cx="1800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D1ACF4FC-BE63-9AD3-3B34-6EFE5316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15888"/>
            <a:ext cx="11233150" cy="720725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以弗所書簡介</a:t>
            </a:r>
            <a:endParaRPr lang="zh-TW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4507CC41-F190-59CC-F155-FC926A55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11233150" cy="5616575"/>
          </a:xfrm>
        </p:spPr>
        <p:txBody>
          <a:bodyPr/>
          <a:lstStyle/>
          <a:p>
            <a:pPr>
              <a:lnSpc>
                <a:spcPts val="3800"/>
              </a:lnSpc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主題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基督裡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的教會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神有終極的目標和定意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有旣定的工作方法叫祂的定意得以成就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而教會就是神的工作的核心點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人是在與神同心同工去達成神的定意中得到生命的意義 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分段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b="1" dirty="0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1-3</a:t>
            </a:r>
            <a:r>
              <a:rPr lang="zh-TW" altLang="en-US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章 </a:t>
            </a:r>
            <a:r>
              <a:rPr lang="en-US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– </a:t>
            </a:r>
            <a:r>
              <a:rPr lang="zh-TW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神的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定意與</a:t>
            </a:r>
            <a:r>
              <a:rPr lang="zh-TW" altLang="en-US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作工的方法和原則</a:t>
            </a:r>
            <a:endParaRPr lang="en-US" altLang="zh-TW" b="1" i="1" dirty="0">
              <a:solidFill>
                <a:srgbClr val="0066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4-6</a:t>
            </a:r>
            <a:r>
              <a:rPr lang="zh-TW" altLang="en-US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章 </a:t>
            </a:r>
            <a:r>
              <a:rPr lang="en-US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– </a:t>
            </a:r>
            <a:r>
              <a:rPr lang="zh-TW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</a:t>
            </a:r>
            <a:r>
              <a:rPr lang="zh-TW" altLang="en-US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生活上的操練成為配合</a:t>
            </a:r>
            <a:r>
              <a:rPr lang="zh-TW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</a:t>
            </a:r>
            <a:r>
              <a:rPr lang="zh-TW" altLang="en-US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的人 </a:t>
            </a:r>
            <a:endParaRPr lang="en-US" altLang="zh-TW" b="1" i="1" dirty="0">
              <a:solidFill>
                <a:srgbClr val="0066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第一章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整本書的提綱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  <a:buFontTx/>
              <a:buNone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zh-TW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>
              <a:lnSpc>
                <a:spcPts val="3800"/>
              </a:lnSpc>
              <a:spcBef>
                <a:spcPts val="0"/>
              </a:spcBef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>
              <a:lnSpc>
                <a:spcPts val="3800"/>
              </a:lnSpc>
              <a:spcBef>
                <a:spcPts val="0"/>
              </a:spcBef>
              <a:buFontTx/>
              <a:buNone/>
              <a:defRPr/>
            </a:pPr>
            <a:endParaRPr lang="zh-TW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>
              <a:lnSpc>
                <a:spcPts val="3800"/>
              </a:lnSpc>
              <a:spcBef>
                <a:spcPts val="0"/>
              </a:spcBef>
              <a:defRPr/>
            </a:pPr>
            <a:endParaRPr lang="zh-TW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>
              <a:lnSpc>
                <a:spcPts val="3800"/>
              </a:lnSpc>
              <a:spcBef>
                <a:spcPts val="0"/>
              </a:spcBef>
              <a:defRPr/>
            </a:pPr>
            <a:endParaRPr lang="zh-TW" altLang="en-US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76D863BA-2E9B-89A2-ACE9-C9612435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88913"/>
            <a:ext cx="11304588" cy="633412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一點回顧</a:t>
            </a:r>
          </a:p>
        </p:txBody>
      </p:sp>
      <p:sp>
        <p:nvSpPr>
          <p:cNvPr id="8195" name="內容版面配置區 2">
            <a:extLst>
              <a:ext uri="{FF2B5EF4-FFF2-40B4-BE49-F238E27FC236}">
                <a16:creationId xmlns:a16="http://schemas.microsoft.com/office/drawing/2014/main" id="{9DD8E3C5-243B-FFA0-3393-8B2D0909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836613"/>
            <a:ext cx="11304587" cy="5472112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</a:pPr>
            <a:r>
              <a:rPr kumimoji="0"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活出確實的人生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基本成分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有所本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有所屬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有所是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有所作</a:t>
            </a:r>
            <a:endParaRPr kumimoji="0"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次序和羅輯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有所本 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奉神旨意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一切的標準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有所屬 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基督耶</a:t>
            </a:r>
            <a:r>
              <a:rPr kumimoji="0"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穌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所是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所作的規範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有所是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身份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有所作 </a:t>
            </a:r>
            <a:r>
              <a:rPr kumimoji="0"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生活</a:t>
            </a:r>
            <a:r>
              <a:rPr kumimoji="0"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神的定意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神要使祂的榮耀得著稱讚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神的所是與所作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(=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榮耀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在受造中得到該得的承認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尊重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接納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(=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稱讚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活在神的定意中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人負責過程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神負責結果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人享用神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喜樂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得到滿足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神享受人的敬拜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CN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神如何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使祂的定意得以成就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教會</a:t>
            </a:r>
            <a:endParaRPr lang="en-US" altLang="en-US" b="1" i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endParaRPr kumimoji="0" lang="en-US" altLang="en-US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5B08CD2-B3A3-85C9-56F9-20BA481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神作工的方法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在基督裏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1.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意義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1:3-14)</a:t>
            </a:r>
            <a:endParaRPr lang="zh-TW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8EC8B39-7B8A-89EA-AF30-986E196F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3638"/>
            <a:ext cx="10972800" cy="5002212"/>
          </a:xfrm>
        </p:spPr>
        <p:txBody>
          <a:bodyPr/>
          <a:lstStyle/>
          <a:p>
            <a:pPr algn="ctr"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在基督裡的重要性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在基督裡的含意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裡的兩個特質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5614111-39C3-0BE4-14E7-81DBF777E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274638"/>
            <a:ext cx="11522075" cy="561975"/>
          </a:xfrm>
        </p:spPr>
        <p:txBody>
          <a:bodyPr/>
          <a:lstStyle/>
          <a:p>
            <a:pPr eaLnBrk="1" hangingPunct="1"/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1:3-14 – “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的出現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endParaRPr lang="zh-TW" altLang="en-US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0F63394-1147-4800-C79C-3D775260D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25" y="908050"/>
            <a:ext cx="11233150" cy="5616575"/>
          </a:xfrm>
        </p:spPr>
        <p:txBody>
          <a:bodyPr/>
          <a:lstStyle/>
          <a:p>
            <a:pPr marL="354013" indent="-354013">
              <a:lnSpc>
                <a:spcPts val="38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願頌讚歸與我們主耶穌基督的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父　神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、他</a:t>
            </a:r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in Christ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[KJV])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、曾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賜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給我們天上各樣屬靈的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福氣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． 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就如神從創立世界以前、</a:t>
            </a:r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在他裡面</a:t>
            </a:r>
            <a:r>
              <a:rPr lang="zh-TW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in him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[KJV]) 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揀選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了我們、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…5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又因愛我們、就按著自己意旨所喜悅的、豫定我們、藉著耶穌基督得兒子的名分、 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使他榮耀的恩典得著稱讚．這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恩典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是他</a:t>
            </a:r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在愛子裡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in the beloved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[KJV])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賜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給我們的。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中譯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英譯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 “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愛子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裡出現三次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父神在基督裡作工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賜福氣給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揀選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賜恩典給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FA3F6A3-40E7-B8AD-8E95-32B10BFDC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115888"/>
            <a:ext cx="11522075" cy="706437"/>
          </a:xfrm>
        </p:spPr>
        <p:txBody>
          <a:bodyPr/>
          <a:lstStyle/>
          <a:p>
            <a:pPr eaLnBrk="1" hangingPunct="1"/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1:3-14 – “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的出現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endParaRPr lang="zh-TW" altLang="en-US" sz="36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38E4122-F3DA-635F-659C-558E6BA6C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25" y="836613"/>
            <a:ext cx="11233150" cy="5472112"/>
          </a:xfrm>
        </p:spPr>
        <p:txBody>
          <a:bodyPr/>
          <a:lstStyle/>
          <a:p>
            <a:pPr marL="363538" indent="-363538" eaLnBrk="1" hangingPunct="1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1:7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i="1" u="sng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 whom </a:t>
            </a:r>
            <a:r>
              <a:rPr lang="zh-TW" altLang="en-US" b="1" i="1" u="sng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在他</a:t>
            </a:r>
            <a:r>
              <a:rPr lang="zh-TW" altLang="en-US" b="1" i="1" u="sng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裡面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 [KJV]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我們藉這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愛子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的血、得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蒙救贖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乃是照他豐富的恩典． 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這恩典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 9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都是照他自己所、叫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豫定的美意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(purposed </a:t>
            </a:r>
            <a:r>
              <a:rPr lang="en-US" altLang="zh-TW" sz="2800" b="1" i="1" u="sng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in himself</a:t>
            </a:r>
            <a:r>
              <a:rPr lang="en-US" altLang="zh-TW" b="1" i="1" u="sng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i="1" u="sng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b="1" i="1" u="sng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en-US" b="1" i="1" u="sng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自己裡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定意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[KJV])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我們知道他旨意的奧秘、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要照所安排的、在日期滿足的時候、使天上地上一切所有的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i="1" u="sng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in him </a:t>
            </a:r>
            <a:r>
              <a:rPr lang="zh-TW" altLang="en-US" b="1" i="1" u="sng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在他裡面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[KJV])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、都</a:t>
            </a:r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in Christ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[KJV])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面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同歸於一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 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我們也</a:t>
            </a:r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在他裡面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in whom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[KJV]) 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得了基業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…12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叫他的榮耀、從我們這首先</a:t>
            </a:r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in Christ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[KJV])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有盼望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的人、可以得著稱讚。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37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中譯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 “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他裡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出現三次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英譯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出現六次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子在基督裡作工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人蒙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救贖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同歸於一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得基業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有盼望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24B24B1-8FC6-414E-AF5C-32B89AAA6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209550"/>
            <a:ext cx="11593513" cy="706438"/>
          </a:xfrm>
        </p:spPr>
        <p:txBody>
          <a:bodyPr/>
          <a:lstStyle/>
          <a:p>
            <a:pPr eaLnBrk="1" hangingPunct="1"/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1:3-14 – “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的出現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endParaRPr lang="zh-TW" altLang="en-US" sz="36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288BEC0-582F-AADA-0B13-664438AC1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7988" y="981075"/>
            <a:ext cx="11233150" cy="5543550"/>
          </a:xfrm>
        </p:spPr>
        <p:txBody>
          <a:bodyPr/>
          <a:lstStyle/>
          <a:p>
            <a:pPr marL="347663" indent="-347663" eaLnBrk="1" hangingPunct="1">
              <a:lnSpc>
                <a:spcPts val="3800"/>
              </a:lnSpc>
              <a:spcBef>
                <a:spcPct val="0"/>
              </a:spcBef>
              <a:buFontTx/>
              <a:buNone/>
              <a:tabLst>
                <a:tab pos="2967038" algn="l"/>
              </a:tabLst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1:13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i="1" u="sng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 whom</a:t>
            </a:r>
            <a:r>
              <a:rPr lang="zh-TW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i="1" u="sng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在他裡面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[KJV])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你們既聽見真理的道、就是那叫你們得救的福音、也</a:t>
            </a:r>
            <a:r>
              <a:rPr lang="zh-TW" altLang="en-US" b="1" i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信了基督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i="1" u="sng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 whom </a:t>
            </a:r>
            <a:r>
              <a:rPr lang="zh-TW" altLang="en-US" b="1" i="1" u="sng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在他裡面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[KJV])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既然信他、就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受了所應許的聖靈</a:t>
            </a:r>
            <a:r>
              <a:rPr lang="zh-TW" altLang="en-US" b="1" i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為印記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 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這聖靈、是我們</a:t>
            </a:r>
            <a:r>
              <a:rPr lang="zh-TW" altLang="en-US" b="1" i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得基業的憑據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、直等到　神之民被贖、使他的榮耀得著稱讚。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 eaLnBrk="1" hangingPunct="1">
              <a:lnSpc>
                <a:spcPts val="3700"/>
              </a:lnSpc>
              <a:spcBef>
                <a:spcPts val="1200"/>
              </a:spcBef>
              <a:buFont typeface="Wingdings" pitchFamily="2" charset="2"/>
              <a:buChar char="Ø"/>
              <a:tabLst>
                <a:tab pos="2967038" algn="l"/>
              </a:tabLst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中譯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無</a:t>
            </a:r>
            <a:r>
              <a:rPr lang="en-US" altLang="zh-TW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英譯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“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在他裡面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 whom”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出現兩次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 eaLnBrk="1" hangingPunct="1">
              <a:lnSpc>
                <a:spcPts val="3700"/>
              </a:lnSpc>
              <a:spcBef>
                <a:spcPct val="0"/>
              </a:spcBef>
              <a:tabLst>
                <a:tab pos="2967038" algn="l"/>
              </a:tabLst>
            </a:pP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是聖靈在人身上作工的基礎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信了基督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為印記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得基業的憑據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347663" indent="-347663" eaLnBrk="1" hangingPunct="1">
              <a:lnSpc>
                <a:spcPts val="3700"/>
              </a:lnSpc>
              <a:spcBef>
                <a:spcPts val="1200"/>
              </a:spcBef>
              <a:tabLst>
                <a:tab pos="2967038" algn="l"/>
              </a:tabLst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總計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“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在弗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1:3-14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出現的次數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 eaLnBrk="1" hangingPunct="1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2967038" algn="l"/>
              </a:tabLst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中譯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6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英譯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11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原文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11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(~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每節出現一次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 eaLnBrk="1" hangingPunct="1">
              <a:lnSpc>
                <a:spcPts val="3700"/>
              </a:lnSpc>
              <a:spcBef>
                <a:spcPct val="0"/>
              </a:spcBef>
              <a:tabLst>
                <a:tab pos="2967038" algn="l"/>
              </a:tabLst>
            </a:pP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 eaLnBrk="1" hangingPunct="1">
              <a:lnSpc>
                <a:spcPts val="3700"/>
              </a:lnSpc>
              <a:spcBef>
                <a:spcPct val="0"/>
              </a:spcBef>
              <a:buFontTx/>
              <a:buNone/>
              <a:tabLst>
                <a:tab pos="2967038" algn="l"/>
              </a:tabLst>
            </a:pP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 eaLnBrk="1" hangingPunct="1">
              <a:lnSpc>
                <a:spcPts val="3700"/>
              </a:lnSpc>
              <a:spcBef>
                <a:spcPct val="0"/>
              </a:spcBef>
              <a:buFontTx/>
              <a:buNone/>
              <a:tabLst>
                <a:tab pos="2967038" algn="l"/>
              </a:tabLst>
            </a:pPr>
            <a:endParaRPr lang="en-US" altLang="zh-TW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 eaLnBrk="1" hangingPunct="1">
              <a:lnSpc>
                <a:spcPts val="3700"/>
              </a:lnSpc>
              <a:spcBef>
                <a:spcPct val="0"/>
              </a:spcBef>
              <a:buFontTx/>
              <a:buNone/>
              <a:tabLst>
                <a:tab pos="2967038" algn="l"/>
              </a:tabLst>
            </a:pPr>
            <a:endParaRPr lang="en-US" altLang="zh-TW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4067D07-0877-2E3A-2D60-ECF0FFE3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188913"/>
            <a:ext cx="11520488" cy="777875"/>
          </a:xfrm>
        </p:spPr>
        <p:txBody>
          <a:bodyPr/>
          <a:lstStyle/>
          <a:p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的重要性 </a:t>
            </a:r>
            <a:endParaRPr lang="en-US" altLang="zh-TW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85D3281-C2C0-40DE-B094-D6260F6C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981075"/>
            <a:ext cx="11090275" cy="5327650"/>
          </a:xfrm>
        </p:spPr>
        <p:txBody>
          <a:bodyPr/>
          <a:lstStyle/>
          <a:p>
            <a:pPr marL="347663" indent="-347663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直接的意思</a:t>
            </a:r>
          </a:p>
          <a:p>
            <a:pPr marL="347663" indent="-34766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在基督裡”是三位一體的神的每一位作工的管道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耶穌來了之後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在基督以外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神不作工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沒有算數的屬靈的建造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引伸的意思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在屬靈的建造上要追求更多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在基督裡” 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教會不應該單追求管理方法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奉献數目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人數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節目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347663" indent="-34766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個別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不應該單追求屬靈知識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情緒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感覺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屬靈異能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屬靈經歷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教會活動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347663" indent="-347663"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 algn="ctr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不要在屬靈的道路上主修副修的</a:t>
            </a:r>
            <a:r>
              <a:rPr lang="en-US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en-US" altLang="zh-TW" b="1" i="1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54734</TotalTime>
  <Words>2517</Words>
  <Application>Microsoft Macintosh PowerPoint</Application>
  <PresentationFormat>Widescreen</PresentationFormat>
  <Paragraphs>153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標楷體</vt:lpstr>
      <vt:lpstr>新細明體</vt:lpstr>
      <vt:lpstr>Aptos</vt:lpstr>
      <vt:lpstr>Arial</vt:lpstr>
      <vt:lpstr>Times New Roman</vt:lpstr>
      <vt:lpstr>Wingdings</vt:lpstr>
      <vt:lpstr>預設簡報設計</vt:lpstr>
      <vt:lpstr>PowerPoint Presentation</vt:lpstr>
      <vt:lpstr>PowerPoint Presentation</vt:lpstr>
      <vt:lpstr>以弗所書簡介</vt:lpstr>
      <vt:lpstr>一點回顧</vt:lpstr>
      <vt:lpstr>神作工的方法: 在基督裏 – 1.意義 (弗1:3-14)</vt:lpstr>
      <vt:lpstr>弗1:3-14 – “在基督裡”的出現 (1)</vt:lpstr>
      <vt:lpstr>弗1:3-14 – “在基督裡”的出現 (2)</vt:lpstr>
      <vt:lpstr>弗1:3-14 – “在基督裡”的出現 (3)</vt:lpstr>
      <vt:lpstr>“在基督裡”的重要性 </vt:lpstr>
      <vt:lpstr>神作工的方法: 在基督裏 – 1.意義 (弗1:3-14)</vt:lpstr>
      <vt:lpstr>在基督裡: 詞義的含意</vt:lpstr>
      <vt:lpstr>“在基督裡”的含意 – 1. 生命上的聯合與分享</vt:lpstr>
      <vt:lpstr>“在基督裡”的含意 – 2. 凡事都能作</vt:lpstr>
      <vt:lpstr>“在基督裡”的含意 – 3. 不越過基督的界線</vt:lpstr>
      <vt:lpstr>“在基督裡”的含意 – 4. 同心合一的根據</vt:lpstr>
      <vt:lpstr>神作工的方法: 在基督裏 – 1.意義 (弗1:3-14)</vt:lpstr>
      <vt:lpstr>在基督裡的兩個特質 – 1. 已存在的事實</vt:lpstr>
      <vt:lpstr>在基督裡的兩個特質 2. 要刻意去維持的 (1)</vt:lpstr>
      <vt:lpstr>在基督裡的兩個特質 2. 要刻意去維持的 (2)</vt:lpstr>
      <vt:lpstr>神作工的方法 ─ 在基督裏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Li, Christine</dc:creator>
  <cp:lastModifiedBy>Yanxin Li</cp:lastModifiedBy>
  <cp:revision>293</cp:revision>
  <dcterms:created xsi:type="dcterms:W3CDTF">2025-01-11T20:33:46Z</dcterms:created>
  <dcterms:modified xsi:type="dcterms:W3CDTF">2026-04-05T19:42:46Z</dcterms:modified>
</cp:coreProperties>
</file>