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14" r:id="rId1"/>
  </p:sldMasterIdLst>
  <p:notesMasterIdLst>
    <p:notesMasterId r:id="rId17"/>
  </p:notesMasterIdLst>
  <p:sldIdLst>
    <p:sldId id="871" r:id="rId2"/>
    <p:sldId id="866" r:id="rId3"/>
    <p:sldId id="786" r:id="rId4"/>
    <p:sldId id="796" r:id="rId5"/>
    <p:sldId id="868" r:id="rId6"/>
    <p:sldId id="660" r:id="rId7"/>
    <p:sldId id="819" r:id="rId8"/>
    <p:sldId id="860" r:id="rId9"/>
    <p:sldId id="823" r:id="rId10"/>
    <p:sldId id="830" r:id="rId11"/>
    <p:sldId id="869" r:id="rId12"/>
    <p:sldId id="863" r:id="rId13"/>
    <p:sldId id="864" r:id="rId14"/>
    <p:sldId id="865" r:id="rId15"/>
    <p:sldId id="8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542" autoAdjust="0"/>
  </p:normalViewPr>
  <p:slideViewPr>
    <p:cSldViewPr>
      <p:cViewPr varScale="1">
        <p:scale>
          <a:sx n="95" d="100"/>
          <a:sy n="95" d="100"/>
        </p:scale>
        <p:origin x="744" y="6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DA330-3C22-447A-A9EC-9A709DC0CB90}" type="datetimeFigureOut">
              <a:rPr lang="en-US" smtClean="0"/>
              <a:pPr/>
              <a:t>2/14/2026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7EFEB-D829-4D25-A506-F536136164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91C11-B9EA-8411-CD72-9E830A3C2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2E46985B-8197-1483-2D04-45BC4FD86D8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DBFDBDE9-F6C2-D143-B3F7-B8C92AB72D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66DC8231-E4AE-F9BF-D71B-0166C791BF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8972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025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885C6-7E69-4BEC-E2C9-FF0BEB16C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AA0036DE-AD1B-A577-3487-CACEEE9643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DDF7E3FE-0181-4A34-4A37-F3688532BA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5691167E-3821-5A0C-193F-2DEBB3C1F5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6449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66790-97A7-86DF-0548-3331D0D8B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81B4087D-6C00-FCA9-2923-7A121E37836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A0939783-02E1-7F84-B134-BAF5D0C900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F5F659F6-5B15-3EB0-8A0C-BB11E041E3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8533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5BC7E-9350-CBEF-E797-392D153FA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0E6160E5-2FB3-98F4-7CD5-F6823FE9DE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BAFED0B7-4EF3-BF59-1CDE-671CEA2FA70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DA34BEFC-BCBD-B6F8-8800-11C8DE5F5E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649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36178B-92DE-2411-B8D6-4633F542C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DEE3161E-1743-02F6-03CC-BDD1045D51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E0E8C4E8-D5B4-35A2-72F1-D1C010C7E5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0E0B7228-9871-E281-F846-AB2E2861FB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8363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A5FE3-94CB-CC7D-EF5D-45A7F7496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E02B7D8C-27C0-7062-5871-61E9B3DAA75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173DD7A1-9804-EC70-EA73-24D239816A7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FB80BAC2-DB8E-EECD-F361-2804A3BFE1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421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zh-TW" altLang="en-US" dirty="0"/>
              <a:t>害</a:t>
            </a: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3E113-910E-F794-6915-73293A47F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CF97A8BD-72A7-BCC0-9EC8-7DAEAE8CDD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B8BDC6B3-2D82-79B3-8345-D5ECAC1020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37D82A57-0642-AEAE-399A-F65E99B650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216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02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02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025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02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2/14/2026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2/14/2026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2/14/2026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2/14/2026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2/14/2026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2/14/2026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2/14/2026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2/14/2026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2/14/2026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2/14/2026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C7513507-384D-423A-B285-8A997FEDDC34}" type="datetimeFigureOut">
              <a:rPr lang="en-US" smtClean="0"/>
              <a:pPr/>
              <a:t>2/14/2026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7513507-384D-423A-B285-8A997FEDDC34}" type="datetimeFigureOut">
              <a:rPr lang="en-US" smtClean="0"/>
              <a:pPr/>
              <a:t>2/14/2026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31821-539A-CEAE-CF6F-DCA498C40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868B36E9-5BDD-16F0-D336-9E83CA292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你以恩典為年歲的冠冕，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 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你的路徑都滴下脂油。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</a:t>
            </a:r>
          </a:p>
          <a:p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                                            </a:t>
            </a:r>
            <a:r>
              <a:rPr lang="en-US" altLang="zh-TW" sz="28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〔</a:t>
            </a:r>
            <a:r>
              <a:rPr lang="zh-TW" altLang="en-US" sz="28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詩篇六十五</a:t>
            </a:r>
            <a:r>
              <a:rPr lang="en-US" altLang="zh-TW" sz="28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</a:rPr>
              <a:t>11</a:t>
            </a:r>
            <a:r>
              <a:rPr lang="en-US" altLang="zh-TW" sz="28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AC5AB1-2638-D05B-48AB-DED56878EF5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3048000"/>
            <a:ext cx="38862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45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8525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30238" indent="-57150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來跟從我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344488" lvl="2" indent="-169863"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一個邀請，一個恩典，一個信仰的反思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228600" lvl="2" indent="-174625">
              <a:buFont typeface="Wingdings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撒該的轉變：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主阿，我把所有的一半給窮人。我若訛詐了誰，就還他四倍。耶穌說，今天救恩到了這家。因為他也是亞伯拉罕的子孫。人子來，為要尋找拯救失喪的人。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路十九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8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10〕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168275" lvl="2" indent="-168275">
              <a:buFont typeface="Wingdings" panose="05000000000000000000" pitchFamily="2" charset="2"/>
              <a:buChar char="Ø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凡稱呼我主阿主阿的人不能都進天國，惟獨遵行我天父旨意的人，纔能進去。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太七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21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23〕</a:t>
            </a:r>
          </a:p>
          <a:p>
            <a:pPr marL="168275" lvl="2" indent="120650">
              <a:buFont typeface="Arial" pitchFamily="34" charset="0"/>
              <a:buChar char="•"/>
              <a:tabLst>
                <a:tab pos="168275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念恩師梁得人牧師。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401638" lvl="2" indent="-227013">
              <a:buFont typeface="Arial" panose="020B0604020202020204" pitchFamily="34" charset="0"/>
              <a:buChar char="•"/>
            </a:pPr>
            <a:r>
              <a:rPr lang="en-US" altLang="zh-TW" sz="36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“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將被人遺忘的福音，帶到被人遺忘的地方，傳給被人遺忘的人群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”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 </a:t>
            </a:r>
          </a:p>
          <a:p>
            <a:pPr marL="288925" lvl="2" indent="-114300">
              <a:buFont typeface="Arial" panose="020B0604020202020204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這世界，和其上的情慾，都要過去。惟獨遵行神旨意的，是永遠長存。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約壹二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(P)" panose="03000300000000000000" pitchFamily="66" charset="-128"/>
                <a:cs typeface="Times New Roman" panose="02020603050405020304" pitchFamily="18" charset="0"/>
                <a:sym typeface="Wingdings" pitchFamily="2" charset="2"/>
              </a:rPr>
              <a:t>17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〕</a:t>
            </a:r>
          </a:p>
          <a:p>
            <a:pPr marL="288925" lvl="2" indent="-114300">
              <a:buFont typeface="Arial" panose="020B0604020202020204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 </a:t>
            </a:r>
            <a:r>
              <a:rPr lang="zh-TW" altLang="en-US" sz="320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沙灘上的腳印，日落之那邊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  <a:p>
            <a:pPr marL="344488" lvl="2" indent="-169863"/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</a:endParaRPr>
          </a:p>
          <a:p>
            <a:pPr marL="344488" lvl="2" indent="-169863"/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169863" lvl="2" indent="-4763"/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134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AFD85-6AE9-6397-33ED-1800A891D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09CC2EDD-F517-4DCF-8BA5-0CB298297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9144000" cy="2200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1175" lvl="2" indent="-227013" eaLnBrk="0" hangingPunct="0">
              <a:spcBef>
                <a:spcPts val="600"/>
              </a:spcBef>
            </a:pPr>
            <a:r>
              <a:rPr lang="en-US" altLang="zh-TW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【</a:t>
            </a:r>
            <a:r>
              <a:rPr lang="zh-TW" altLang="en-US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耶對他們說，來跟從我，我要叫你們得人如得魚一樣。</a:t>
            </a:r>
            <a:r>
              <a:rPr lang="en-US" altLang="zh-TW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】</a:t>
            </a:r>
          </a:p>
          <a:p>
            <a:pPr marL="1279525" lvl="2" indent="-995363" eaLnBrk="0" hangingPunct="0">
              <a:spcBef>
                <a:spcPts val="600"/>
              </a:spcBef>
            </a:pP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                                       </a:t>
            </a:r>
            <a:r>
              <a:rPr lang="zh-TW" alt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馬太福音四</a:t>
            </a: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19</a:t>
            </a:r>
            <a:endParaRPr lang="en-US" altLang="zh-TW" sz="4000" dirty="0">
              <a:solidFill>
                <a:srgbClr val="FFFFFF"/>
              </a:solidFill>
              <a:latin typeface="DFPKaiShuW3-B5" panose="03000300000000000000" pitchFamily="66" charset="-128"/>
              <a:ea typeface="DFPKaiShuW3-B5" panose="03000300000000000000" pitchFamily="66" charset="-128"/>
              <a:cs typeface="DFPKaiShuW3-B5" panose="03000300000000000000" pitchFamily="66" charset="-128"/>
            </a:endParaRPr>
          </a:p>
        </p:txBody>
      </p:sp>
      <p:pic>
        <p:nvPicPr>
          <p:cNvPr id="3" name="Picture 2" descr="clo07.JPG">
            <a:extLst>
              <a:ext uri="{FF2B5EF4-FFF2-40B4-BE49-F238E27FC236}">
                <a16:creationId xmlns:a16="http://schemas.microsoft.com/office/drawing/2014/main" id="{E4AF7CBF-1B66-D406-6734-3C15910CD75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95600" y="3200400"/>
            <a:ext cx="37338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77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26B1B-D353-A078-F93E-DBF99C1CB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BA3B9C91-C9DF-7804-0328-B7A621E5D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3726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</a:t>
            </a:r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G         G7               C             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神差愛子   人稱祂耶穌</a:t>
            </a:r>
            <a:r>
              <a:rPr lang="en-US" altLang="zh-TW" sz="28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</a:t>
            </a: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G                             D7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祂賜下愛   醫治寬恕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G                             C        </a:t>
            </a:r>
            <a:endParaRPr lang="en-US" altLang="zh-TW" sz="2000" b="1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死裏復活   使我得自由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G                            D7                    G</a:t>
            </a:r>
            <a:endParaRPr lang="en-US" altLang="zh-TW" sz="2000" b="1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那空墳墓   就是我得救的記號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G                    G7         C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因祂活著   我能面對明天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G      </a:t>
            </a:r>
            <a:r>
              <a:rPr lang="en-US" altLang="zh-TW" sz="2000" b="1" dirty="0" err="1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Em</a:t>
            </a:r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D7                      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因祂活著   不再懼怕</a:t>
            </a:r>
            <a:endParaRPr lang="en-US" altLang="zh-TW" sz="3200" b="1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G C G       G7               C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我深知道     祂掌管明天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G                           D                        G   C  G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生命充滿了希望   只因祂活著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4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</a:t>
            </a:r>
            <a:endParaRPr lang="en-US" altLang="zh-TW" sz="3200" b="1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3378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FDC21-7096-BE9E-BCAB-A06E39E8B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38406F04-6006-0812-CFF6-9FC6EED6A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3726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</a:t>
            </a:r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G         G7               C             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何等甘甜   靠耶穌基督</a:t>
            </a:r>
            <a:r>
              <a:rPr lang="en-US" altLang="zh-TW" sz="28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</a:t>
            </a: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G                             D7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祂帶給我   滿足喜樂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G                             C        </a:t>
            </a:r>
            <a:endParaRPr lang="en-US" altLang="zh-TW" sz="2000" b="1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更覺安慰   乃是我確信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G                          D7                         G</a:t>
            </a:r>
            <a:endParaRPr lang="en-US" altLang="zh-TW" sz="2000" b="1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我能面對   未來坎坷  因主活著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G        G7                     C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因祂活著   我能面對明天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G        </a:t>
            </a:r>
            <a:r>
              <a:rPr lang="en-US" altLang="zh-TW" sz="2000" b="1" dirty="0" err="1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Em</a:t>
            </a:r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D7                      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因祂活著   不再懼怕</a:t>
            </a:r>
            <a:endParaRPr lang="en-US" altLang="zh-TW" sz="3200" b="1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G C G        G7               C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我深知道     祂掌管明天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G                           D                        G   C  G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生命充滿了希望   只因祂活著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4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</a:t>
            </a:r>
            <a:endParaRPr lang="en-US" altLang="zh-TW" sz="3200" b="1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5494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4E0074-695F-D206-AB4B-BAD2791F5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8CAF3DD2-A170-B452-8A5A-444DE2DE2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3726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</a:t>
            </a:r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G         G7               C             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我有一天   會渡生命河</a:t>
            </a:r>
            <a:r>
              <a:rPr lang="en-US" altLang="zh-TW" sz="28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</a:t>
            </a: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G                             D7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人生苦難   一一攻克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G                             C        </a:t>
            </a:r>
            <a:endParaRPr lang="en-US" altLang="zh-TW" sz="2000" b="1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藉主耶穌   戰勝了死亡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G                          D7                          G</a:t>
            </a:r>
            <a:endParaRPr lang="en-US" altLang="zh-TW" sz="2000" b="1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我將看到   祂榮耀光  見祂活著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G        G7                     C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因祂活著   我能面對明天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</a:t>
            </a:r>
            <a:r>
              <a:rPr lang="en-US" altLang="zh-TW" sz="2000" b="1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G        Em              </a:t>
            </a:r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D7                      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因祂活著   不再懼怕</a:t>
            </a:r>
            <a:endParaRPr lang="en-US" altLang="zh-TW" sz="3200" b="1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G C G       G7                C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我深知道     祂掌管明天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0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G                           D                        G   C  G</a:t>
            </a:r>
          </a:p>
          <a:p>
            <a:pPr marL="0" lvl="1" eaLnBrk="0" hangingPunct="0"/>
            <a:r>
              <a:rPr lang="zh-TW" altLang="en-US" sz="32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生命充滿了希望   只因祂活著</a:t>
            </a:r>
            <a:endParaRPr lang="en-US" altLang="zh-TW" sz="3200" b="1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en-US" altLang="zh-TW" sz="2400" b="1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</a:t>
            </a:r>
            <a:endParaRPr lang="en-US" altLang="zh-TW" sz="3200" b="1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3022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12D2B-863A-5790-D983-4A0BA50A9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FB070E68-79B4-329E-9DC0-2AB652882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9144000" cy="2200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1175" lvl="2" indent="-227013" eaLnBrk="0" hangingPunct="0">
              <a:spcBef>
                <a:spcPts val="600"/>
              </a:spcBef>
            </a:pPr>
            <a:r>
              <a:rPr lang="en-US" altLang="zh-TW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【</a:t>
            </a:r>
            <a:r>
              <a:rPr lang="zh-TW" altLang="en-US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耶對他們說，來跟從我，我要叫你們得人如得魚一樣。</a:t>
            </a:r>
            <a:r>
              <a:rPr lang="en-US" altLang="zh-TW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】</a:t>
            </a:r>
          </a:p>
          <a:p>
            <a:pPr marL="1279525" lvl="2" indent="-995363" eaLnBrk="0" hangingPunct="0">
              <a:spcBef>
                <a:spcPts val="600"/>
              </a:spcBef>
            </a:pP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                  </a:t>
            </a:r>
            <a:r>
              <a:rPr lang="zh-TW" altLang="en-US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馬太福音四</a:t>
            </a:r>
            <a:r>
              <a:rPr lang="en-US" altLang="zh-TW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PKaiShuW3-B5" panose="03000300000000000000" pitchFamily="66" charset="-128"/>
                <a:ea typeface="DFPKaiShuW3-B5" panose="03000300000000000000" pitchFamily="66" charset="-128"/>
                <a:cs typeface="DFPKaiShuW3-B5" panose="03000300000000000000" pitchFamily="66" charset="-128"/>
              </a:rPr>
              <a:t>19</a:t>
            </a:r>
            <a:endParaRPr lang="en-US" altLang="zh-TW" sz="4800" dirty="0">
              <a:solidFill>
                <a:srgbClr val="FFFFFF"/>
              </a:solidFill>
              <a:latin typeface="DFPKaiShuW3-B5" panose="03000300000000000000" pitchFamily="66" charset="-128"/>
              <a:ea typeface="DFPKaiShuW3-B5" panose="03000300000000000000" pitchFamily="66" charset="-128"/>
              <a:cs typeface="DFPKaiShuW3-B5" panose="03000300000000000000" pitchFamily="66" charset="-128"/>
            </a:endParaRPr>
          </a:p>
        </p:txBody>
      </p:sp>
      <p:pic>
        <p:nvPicPr>
          <p:cNvPr id="3" name="Picture 2" descr="clo07.JPG">
            <a:extLst>
              <a:ext uri="{FF2B5EF4-FFF2-40B4-BE49-F238E27FC236}">
                <a16:creationId xmlns:a16="http://schemas.microsoft.com/office/drawing/2014/main" id="{FC56AC79-92CE-5F17-E1B8-F060080EB93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95600" y="3352800"/>
            <a:ext cx="37338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776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457200"/>
            <a:ext cx="91440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279525" lvl="2" indent="-995363" eaLnBrk="0" hangingPunct="0">
              <a:spcBef>
                <a:spcPts val="600"/>
              </a:spcBef>
            </a:pPr>
            <a:r>
              <a:rPr lang="en-US" altLang="zh-TW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		</a:t>
            </a:r>
            <a:endParaRPr lang="en-US" altLang="zh-TW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279525" lvl="2" indent="-995363" eaLnBrk="0" hangingPunct="0">
              <a:spcBef>
                <a:spcPts val="600"/>
              </a:spcBef>
            </a:pPr>
            <a:r>
              <a:rPr lang="en-US" altLang="zh-TW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                    【</a:t>
            </a:r>
            <a:r>
              <a:rPr lang="zh-TW" altLang="en-US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來跟從我</a:t>
            </a:r>
            <a:r>
              <a:rPr lang="en-US" altLang="zh-TW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】</a:t>
            </a:r>
          </a:p>
          <a:p>
            <a:pPr marL="1279525" lvl="2" indent="-995363" eaLnBrk="0" hangingPunct="0">
              <a:spcBef>
                <a:spcPts val="600"/>
              </a:spcBef>
            </a:pPr>
            <a:r>
              <a:rPr lang="en-US" altLang="zh-TW" sz="40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                     </a:t>
            </a: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" pitchFamily="65" charset="-120"/>
                <a:ea typeface="華康古印體" pitchFamily="65" charset="-120"/>
                <a:cs typeface="華康楷書體W7" pitchFamily="65" charset="-120"/>
              </a:rPr>
              <a:t>馬太福音四</a:t>
            </a:r>
            <a:r>
              <a:rPr lang="en-US" altLang="zh-TW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12</a:t>
            </a:r>
            <a:r>
              <a:rPr lang="zh-TW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～</a:t>
            </a:r>
            <a:r>
              <a:rPr lang="en-US" altLang="zh-TW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ea typeface="華康古印體" pitchFamily="65" charset="-120"/>
                <a:cs typeface="Times New Roman" pitchFamily="18" charset="0"/>
              </a:rPr>
              <a:t>22</a:t>
            </a:r>
            <a:endParaRPr lang="en-US" altLang="zh-TW" sz="3600" dirty="0">
              <a:solidFill>
                <a:srgbClr val="FFFFFF"/>
              </a:solidFill>
              <a:latin typeface="Times New Roman" panose="02020603050405020304" pitchFamily="18" charset="0"/>
              <a:ea typeface="華康特粗楷體" pitchFamily="65" charset="-120"/>
              <a:cs typeface="Times New Roman" pitchFamily="18" charset="0"/>
            </a:endParaRPr>
          </a:p>
        </p:txBody>
      </p:sp>
      <p:pic>
        <p:nvPicPr>
          <p:cNvPr id="3" name="Picture 2" descr="clo0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3429000"/>
            <a:ext cx="3733800" cy="25146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655668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耶穌聽見約翰下了監，就退到加利利去。後又離開拿撒勒，往加百農去，就住在那裏。那地方靠海，在西布倫和拿弗他利的邊界上。這是要應驗先知以賽亞的話，說‘西布倫地，拿弗他利地，就是沿海的路，約但河外，外邦人的加利利地。那坐在黑暗裏的百姓，看見了大光，坐在死蔭之地的人，有光發現照著他們。’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endParaRPr lang="en-US" altLang="zh-TW" sz="105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從那時候耶穌就傳起道來，說，天國近了，你們應當悔救。耶穌在加利利海邊行走，看見弟兄二人，就是那稱呼彼得的西門，和他兄弟安得烈，在海裏撒網。他們本是打漁的。耶穌對他們說，來跟從我，我要叫你們得人如得魚一樣。他們就立刻捨了網，跟從了他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 </a:t>
            </a:r>
            <a:r>
              <a:rPr lang="en-US" altLang="zh-TW" sz="32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                        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255454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從那裏往前走，又看見弟兄二人，就是西庇太的兒子雅各，和他兄弟約翰，同他們的父親西庇太在船上補網。耶穌就招呼他們。他們立刻捨了船，別了父親，跟從了耶穌。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endParaRPr lang="en-US" altLang="zh-TW" sz="28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                                〔</a:t>
            </a:r>
            <a:r>
              <a:rPr lang="zh-TW" altLang="en-US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馬太福音四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12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22</a:t>
            </a:r>
            <a:r>
              <a:rPr lang="en-US" altLang="zh-TW" sz="28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 </a:t>
            </a:r>
            <a:r>
              <a:rPr lang="en-US" altLang="zh-TW" sz="280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                                   </a:t>
            </a:r>
            <a:endParaRPr lang="zh-TW" altLang="en-US" sz="28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380DA-EDA6-AE70-199B-A3175207C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id="{4AC7FC42-E0A1-5606-6E6E-8BB2F83EB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04813" indent="-346075">
              <a:buFont typeface="+mj-lt"/>
              <a:buAutoNum type="roman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先知以賽亞的預言應騐了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四</a:t>
            </a:r>
            <a:r>
              <a:rPr lang="en-US" altLang="zh-TW" sz="28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12</a:t>
            </a:r>
            <a:r>
              <a:rPr lang="zh-TW" altLang="en-US" sz="28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16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pPr marL="55563" indent="-55563">
              <a:buFont typeface="Wingdings" panose="05000000000000000000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耶穌聽見約翰下了監，就退到加利利去。後又離開拿撒勒，往加百農去，就住在那裏。那地方靠海，在西布倫和拿弗他利的邊界上。這是要應驗先知以賽亞的話。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  <a:p>
            <a:pPr marL="290513" indent="-290513"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耶穌基督是預言中的彌賽亞，萬王之王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53975" lvl="2" indent="4763">
              <a:buFont typeface="Arial" panose="020B0604020202020204" pitchFamily="34" charset="0"/>
              <a:buChar char="•"/>
              <a:tabLst>
                <a:tab pos="29051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 約翰退下來，他的工作完了，正是耶穌事工的開始。馬太指出，耶穌事工開始簡短的介紹，表明這卷福音書信息突出的一點：耶穌事工從開始到終點，都是應驗神藉先知宣告的話，祂是預言中的君王，世界的光。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511175" lvl="2" indent="-457200">
              <a:buFont typeface="Wingdings" panose="05000000000000000000" pitchFamily="2" charset="2"/>
              <a:buChar char="ü"/>
              <a:tabLst>
                <a:tab pos="29051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神的信實，祂守約施慈愛，祂的旨意必定成全。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  <a:sym typeface="Wingdings" pitchFamily="2" charset="2"/>
            </a:endParaRPr>
          </a:p>
          <a:p>
            <a:pPr marL="511175" lvl="2" indent="-457200">
              <a:buFont typeface="Wingdings" panose="05000000000000000000" pitchFamily="2" charset="2"/>
              <a:buChar char="ü"/>
              <a:tabLst>
                <a:tab pos="29051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猶太人等待一千多年，要恢復大衛王朝的彌賽亞，按著神的應許，眾先知預言，來了！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(P)" panose="03000300000000000000" pitchFamily="66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79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3088" lvl="2" indent="-514350">
              <a:buFont typeface="+mj-lt"/>
              <a:buAutoNum type="alphaUcPeriod" startAt="2"/>
              <a:tabLst>
                <a:tab pos="174625" algn="l"/>
              </a:tabLst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坐在黑暗裏的百姓，看見了大光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119063" lvl="2" indent="-60325">
              <a:buFont typeface="Arial" panose="020B0604020202020204" pitchFamily="34" charset="0"/>
              <a:buChar char="•"/>
              <a:tabLst>
                <a:tab pos="174625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 馬太指出，先知以賽亞曾預言，那些世代活在貧賤，受藐視的農民漁夫，彌賽亞的光將照亮他們，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但那受過痛苦的，必不再見幽暗。從前神使西布倫地，和拿弗他地被藐視，末後卻使這沿海的路，約但河外，外邦人的加利利地，得著榮耀。在黑暗中行走的百姓，見了大光。住在死蔭之地的人，有光照耀他們。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賽九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1〕</a:t>
            </a:r>
            <a:r>
              <a:rPr lang="en-US" altLang="zh-TW" sz="28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  </a:t>
            </a:r>
          </a:p>
          <a:p>
            <a:pPr marL="119063" lvl="2" indent="-60325">
              <a:buFont typeface="Wingdings" panose="05000000000000000000" pitchFamily="2" charset="2"/>
              <a:buChar char="ü"/>
              <a:tabLst>
                <a:tab pos="174625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“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天阿，天地的主，我感謝你，因為你將這些事向聰明通達人，就藏起來，向嬰孩就顯明出來。父阿，是的，因為你的美意本是如此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”</a:t>
            </a:r>
            <a:r>
              <a:rPr lang="en-US" altLang="zh-TW" sz="28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』〔</a:t>
            </a:r>
            <a:r>
              <a:rPr lang="zh-TW" altLang="en-US" sz="28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賽九</a:t>
            </a:r>
            <a:r>
              <a:rPr lang="en-US" altLang="zh-TW" sz="28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1〕</a:t>
            </a:r>
          </a:p>
          <a:p>
            <a:pPr marL="347663" lvl="2" indent="-290513">
              <a:buFont typeface="Arial" panose="020B0604020202020204" pitchFamily="34" charset="0"/>
              <a:buChar char="•"/>
              <a:tabLst>
                <a:tab pos="290513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利馬短宣</a:t>
            </a:r>
            <a:endParaRPr lang="en-US" altLang="zh-TW" sz="3200" dirty="0">
              <a:solidFill>
                <a:srgbClr val="FFFFFF"/>
              </a:solidFill>
              <a:latin typeface="Times New Roman" panose="02020603050405020304" pitchFamily="18" charset="0"/>
              <a:ea typeface="華康楷書體W3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34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30238" indent="-571500">
              <a:buFont typeface="+mj-lt"/>
              <a:buAutoNum type="roman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恩上加恩：“來跟從我”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四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17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22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pPr marL="514350" indent="-514350"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福音的核心：恩典，悔改</a:t>
            </a:r>
            <a:endParaRPr lang="en-US" altLang="zh-TW" sz="32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從那時候耶穌就傳起道來，說，天國近了，你們應當悔改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四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17〕</a:t>
            </a:r>
          </a:p>
          <a:p>
            <a:pPr>
              <a:buFont typeface="Wingdings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天國近了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：已然未然的過程“願你的國降臨”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>
              <a:buFont typeface="Wingdings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悔改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：心思意念的醒悟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自責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anose="05000000000000000000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anose="05000000000000000000" pitchFamily="2" charset="2"/>
              </a:rPr>
              <a:t>求赦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anose="05000000000000000000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anose="05000000000000000000" pitchFamily="2" charset="2"/>
              </a:rPr>
              <a:t>改變。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 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天國近了，你們應當悔改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你們要結出果子來，與悔改的心相稱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凡不結好果子的樹，就砍下來，丟在火裏。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太三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1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7〕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歸家吧：“歸家吧，歸家吧，不要再游蕩，慈愛天父，伸開雙臂，渴望你歸家”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教會歷史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anose="05000000000000000000" pitchFamily="2" charset="2"/>
              </a:rPr>
              <a:t>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anose="05000000000000000000" pitchFamily="2" charset="2"/>
              </a:rPr>
              <a:t>沒有復興不是從認罪悔改開始。聖靈的感動，人敞開內心，神的恩典臨到。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  <a:p>
            <a:pPr marL="457200" lvl="2" indent="-457200"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今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	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日福音信息的挑戰，人愛聽的是甚麼？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2134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04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30238" indent="-57150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恩上加恩：“來跟從我”</a:t>
            </a:r>
            <a:endParaRPr lang="en-US" altLang="zh-TW" sz="3200" u="sng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 marL="0" lvl="2"/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耶穌在加利利海邊行走，看見弟兄二人，就是那稱呼彼得的西門，和他兄弟安得烈，在海裏撒網。他們本是打漁的。耶穌對他們說，來跟從我，我要叫你們得人如得魚一樣。他們就立刻捨了網，跟從了他。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</a:t>
            </a:r>
          </a:p>
          <a:p>
            <a:pPr marL="53975" lvl="2"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耶穌事工開始的第一件事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36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“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呼召門徒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。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福音的真正目標，不是人數，而是使人作基督的門徒。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“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你們要去，使萬民作我的門徒，奉父子聖靈的名給他們施洗，凡我所吩咐你們的，都教訓他們遵守。我就常與你們同在，直到世界的末了。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”</a:t>
            </a:r>
          </a:p>
          <a:p>
            <a:pPr marL="53975" lvl="2"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 代價或恩典？魚與熊掌？馬太福音第十三章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  <a:sym typeface="Wingdings" pitchFamily="2" charset="2"/>
            </a:endParaRPr>
          </a:p>
          <a:p>
            <a:pPr marL="53975" lvl="2" indent="120650"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地裏藏寶，貴價珠子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… 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人遇見了，就歡歡喜喜的去變賣一切所有的，買這塊地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…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買了這珠子。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  <a:sym typeface="Wingdings" pitchFamily="2" charset="2"/>
              </a:rPr>
              <a:t>』</a:t>
            </a:r>
          </a:p>
        </p:txBody>
      </p:sp>
    </p:spTree>
    <p:extLst>
      <p:ext uri="{BB962C8B-B14F-4D97-AF65-F5344CB8AC3E}">
        <p14:creationId xmlns:p14="http://schemas.microsoft.com/office/powerpoint/2010/main" val="252134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30238" indent="-571500">
              <a:buFont typeface="+mj-lt"/>
              <a:buAutoNum type="romanUcPeriod" startAt="3"/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放棄與得著：從得魚到得人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四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21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(P)" panose="03000300000000000000" pitchFamily="66" charset="-128"/>
                <a:cs typeface="Times New Roman" pitchFamily="18" charset="0"/>
              </a:rPr>
              <a:t>23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〕</a:t>
            </a:r>
          </a:p>
          <a:p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從那裏往前走，又看見弟兄二人，就是西庇太的兒子雅各，和人兄弟約翰，同他們的父親西庇太在船上補網。耶穌就招呼他們。他們立刻捨了船，別了父親，跟從了耶穌。耶穌走遍加利利，在各會堂裏教訓人，傳天國的福音，醫治各樣的病症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marL="465138" lvl="2" indent="-465138">
              <a:buFont typeface="+mj-lt"/>
              <a:buAutoNum type="alphaUcPeriod"/>
              <a:tabLst>
                <a:tab pos="465138" algn="l"/>
              </a:tabLst>
            </a:pPr>
            <a:r>
              <a:rPr lang="zh-TW" altLang="en-US" sz="3200" u="sng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恩上加恩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：</a:t>
            </a:r>
            <a:endParaRPr lang="en-US" altLang="zh-TW" sz="3200" dirty="0">
              <a:solidFill>
                <a:srgbClr val="FFFFFF"/>
              </a:solidFill>
              <a:latin typeface="華康楷書體W3(P)" panose="03000300000000000000" pitchFamily="66" charset="-128"/>
              <a:ea typeface="華康楷書體W3(P)" panose="03000300000000000000" pitchFamily="66" charset="-128"/>
              <a:cs typeface="華康楷書體W3(P)" panose="03000300000000000000" pitchFamily="66" charset="-128"/>
            </a:endParaRPr>
          </a:p>
          <a:p>
            <a:pPr>
              <a:buFont typeface="Wingdings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這樣有誰能做到呢？在人這是不能的，在神凡事都能。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太十九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25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26〕</a:t>
            </a:r>
          </a:p>
          <a:p>
            <a:pPr>
              <a:buFont typeface="Wingdings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不是你們揀選了我，是我揀選了你們，並且分派你們去結果子，叫你們的果子常存。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約十五</a:t>
            </a:r>
            <a:r>
              <a:rPr lang="en-US" altLang="zh-TW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16〕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從傳道書的 </a:t>
            </a:r>
            <a:r>
              <a:rPr lang="he-IL" sz="3200" dirty="0"/>
              <a:t>הֲבֵל</a:t>
            </a:r>
            <a:r>
              <a:rPr lang="en-US" sz="3200" dirty="0"/>
              <a:t> </a:t>
            </a:r>
            <a:r>
              <a:rPr lang="zh-TW" altLang="en-US" sz="3200" dirty="0">
                <a:solidFill>
                  <a:srgbClr val="FFFFFF"/>
                </a:solidFill>
                <a:latin typeface="華康楷書體W3(P)" panose="03000300000000000000" pitchFamily="66" charset="-128"/>
                <a:ea typeface="華康楷書體W3(P)" panose="03000300000000000000" pitchFamily="66" charset="-128"/>
                <a:cs typeface="華康楷書體W3(P)" panose="03000300000000000000" pitchFamily="66" charset="-128"/>
              </a:rPr>
              <a:t>到 </a:t>
            </a:r>
            <a:r>
              <a:rPr lang="el-GR" sz="2800" dirty="0"/>
              <a:t>μέν</a:t>
            </a:r>
            <a:r>
              <a:rPr lang="en-US" sz="2800" dirty="0"/>
              <a:t>w</a:t>
            </a:r>
            <a:r>
              <a:rPr lang="zh-TW" altLang="en-US" sz="2800" dirty="0"/>
              <a:t>。</a:t>
            </a:r>
            <a:endParaRPr lang="en-US" altLang="zh-TW" sz="2800" dirty="0"/>
          </a:p>
          <a:p>
            <a:pPr>
              <a:buFont typeface="Wingdings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為何不揀選位高權重，聰明通達人，而呼召沒有學識的小民漁夫？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耶穌基督的家譜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52134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13181</TotalTime>
  <Words>2321</Words>
  <Application>Microsoft Office PowerPoint</Application>
  <PresentationFormat>On-screen Show (4:3)</PresentationFormat>
  <Paragraphs>122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8" baseType="lpstr">
      <vt:lpstr>DFPKaiShuW3-B5</vt:lpstr>
      <vt:lpstr>華康古印體</vt:lpstr>
      <vt:lpstr>華康楷書體W3</vt:lpstr>
      <vt:lpstr>華康楷書體W3(P)</vt:lpstr>
      <vt:lpstr>Arial</vt:lpstr>
      <vt:lpstr>Calibri</vt:lpstr>
      <vt:lpstr>Consolas</vt:lpstr>
      <vt:lpstr>Corbel</vt:lpstr>
      <vt:lpstr>Times New Roman</vt:lpstr>
      <vt:lpstr>Wingdings</vt:lpstr>
      <vt:lpstr>Wingdings 2</vt:lpstr>
      <vt:lpstr>Wingdings 3</vt:lpstr>
      <vt:lpstr>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Calvin</dc:creator>
  <cp:lastModifiedBy>Calvin Tran</cp:lastModifiedBy>
  <cp:revision>969</cp:revision>
  <dcterms:created xsi:type="dcterms:W3CDTF">2012-12-27T03:03:07Z</dcterms:created>
  <dcterms:modified xsi:type="dcterms:W3CDTF">2026-02-15T04:34:09Z</dcterms:modified>
</cp:coreProperties>
</file>