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4"/>
  </p:notesMasterIdLst>
  <p:sldIdLst>
    <p:sldId id="1065" r:id="rId2"/>
    <p:sldId id="516" r:id="rId3"/>
    <p:sldId id="547" r:id="rId4"/>
    <p:sldId id="483" r:id="rId5"/>
    <p:sldId id="510" r:id="rId6"/>
    <p:sldId id="486" r:id="rId7"/>
    <p:sldId id="546" r:id="rId8"/>
    <p:sldId id="548" r:id="rId9"/>
    <p:sldId id="515" r:id="rId10"/>
    <p:sldId id="521" r:id="rId11"/>
    <p:sldId id="544" r:id="rId12"/>
    <p:sldId id="487" r:id="rId13"/>
    <p:sldId id="525" r:id="rId14"/>
    <p:sldId id="533" r:id="rId15"/>
    <p:sldId id="534" r:id="rId16"/>
    <p:sldId id="535" r:id="rId17"/>
    <p:sldId id="536" r:id="rId18"/>
    <p:sldId id="537" r:id="rId19"/>
    <p:sldId id="539" r:id="rId20"/>
    <p:sldId id="545" r:id="rId21"/>
    <p:sldId id="538" r:id="rId22"/>
    <p:sldId id="5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1065"/>
            <p14:sldId id="516"/>
            <p14:sldId id="547"/>
            <p14:sldId id="483"/>
            <p14:sldId id="510"/>
            <p14:sldId id="486"/>
            <p14:sldId id="546"/>
            <p14:sldId id="548"/>
            <p14:sldId id="515"/>
            <p14:sldId id="521"/>
            <p14:sldId id="544"/>
            <p14:sldId id="487"/>
            <p14:sldId id="525"/>
            <p14:sldId id="533"/>
            <p14:sldId id="534"/>
            <p14:sldId id="535"/>
            <p14:sldId id="536"/>
            <p14:sldId id="537"/>
            <p14:sldId id="539"/>
            <p14:sldId id="545"/>
            <p14:sldId id="538"/>
            <p14:sldId id="5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214"/>
    <a:srgbClr val="A40000"/>
    <a:srgbClr val="753E33"/>
    <a:srgbClr val="00467A"/>
    <a:srgbClr val="223E42"/>
    <a:srgbClr val="745953"/>
    <a:srgbClr val="D8D9D1"/>
    <a:srgbClr val="481F67"/>
    <a:srgbClr val="3E73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1184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2A75712-D74A-5584-1685-8B5882ACD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DC619-9730-42DB-AFF6-0570A2D725C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A48DE10-8AC7-9F72-4F65-83C5E703A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6C9D26C-571C-FD9F-0343-90C4F61C5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1604980-0F72-0E99-02CD-7C3719719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00C33BF-24DF-8C11-95A6-056975D2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8FD109E-F18D-C8A0-DFF2-9D24140BF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A18D95-D4DF-4DFF-BDC1-1EA0EC3479A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979C31E-7065-34C2-5535-0DA79D3CC8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7BAE5D0-99EA-9776-4C86-838CEE04D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77C55B6-8D38-EB64-36CB-52007D20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0D4CA-988C-4898-92E8-52705493DC5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429B4D-D784-1BEE-10D5-1DD2A9376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7AA27-46BD-1D7E-EF10-B13511717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E70B5B-F53E-17E0-BCFB-001DF7BFC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48A85-FA28-4FBB-8E16-0A516357658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401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05B9C-FC15-8B65-5A92-7BEE9F5D1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B8CA4-1491-D799-3E8C-24C289929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5F7087-0004-FF09-B651-74EFC5C08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25E6B-8571-4C39-9950-12C8EC4497D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14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FD21E1-00BC-C835-AB0A-5C3A710F6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47F5C-5E2A-AD9C-AB9F-0E6F91A38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6DEA2-2AC9-0E06-E209-78ADD2BF5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C84E9-99F2-47D5-BA3B-74D1EDA72A4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173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152BF6-DB3F-3EE7-611F-C8A91987C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8C8009-2126-CBD1-2D58-527C285C4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C8036-5355-C75C-1EB6-663ECD59B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BC70E-429A-4E2B-B4A5-532C8AA9D95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19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95325-6A86-7709-37CB-A739D7C74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BDA26-2426-3B6A-A2BD-8DA23C02A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A9850-C5A2-19CC-2D74-7E5B2B1F8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7E53D-24B6-4A16-8175-1DD5F3EA436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8083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8622F-53D5-F456-296C-124077F4A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F423E-0C0A-985A-1C55-6773BA16D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BEABF7-2605-4046-8B15-F3E0F1624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4BAFF-0F8B-4A7A-9A3F-23A1A5AC051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81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144038-A1F0-1BEC-F0EA-6ED63A508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8E0624-5085-B1D1-AD34-036D101BA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D0C00F-EC12-E6F3-0006-838C79E11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8F1DA-0CA5-40AD-9AC4-012BD25C917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846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46E51F-13F7-674D-BD7F-B46004ABE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D48CA-6B24-5F90-1B99-7E09AE3B7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8C7280-CB98-9AC7-B632-B65095FE1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52E9A-D21D-4E03-889F-6A26B362A2D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80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15BB6-729A-4349-5CED-B0C466282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D3C83-FEC6-273D-6916-FBA75BEB4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1E554-ABEA-C696-A478-A03EAD17D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062CC-6AFC-47F2-B606-EAE0643AD04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2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E76F0C-F8DC-56C9-E6FC-1D23BA22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03C7BF-CD57-6D25-1169-05B2A8B54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60CEF4-4AE9-0D47-F5F6-1F5825F8B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1AFC0-BD15-47FE-8290-5687C6D6EFF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77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8BD3EB-8A94-9F85-B296-86F2D6FB0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DF1963-659F-FC3C-CE9E-780002E70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1FFB4A-D535-4EDF-A15A-4EDA620B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94718-7499-447C-B6D4-B4B6D43F48A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0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074E0A-3978-EB6F-5A78-940B6B23A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F87478-65D3-0783-5AA2-BD86AD429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4E2D62-A746-314A-BCA7-281F9CB14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35CE-FE2C-4DC9-9724-D80BD846242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00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D235B-EE38-C674-D76A-E7F0BD42F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A8107-CE68-7F84-CB57-8C26D925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C316F-7364-EC1E-0A58-180170FA6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3F5C9-5C39-46A2-BF62-CE1D0FF7174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8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C8F2D-C7CA-5903-6750-30714182F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05262-FF9E-337D-C7A2-70F537E39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53E09-D4F5-72A8-EF0F-B7BDFF1F3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C5A79-BC30-4A3D-8B51-2894B94CAE3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88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5FD1D4-0BFF-516D-BF65-CB16DA4DC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433151-53A7-26A8-B677-68613A2E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CD1DCF07-06E2-98B6-237B-AF35B529EF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9ADA35DA-8A7B-61BC-4AFF-B1023F29E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7F8A04AF-0814-F308-FE3A-CE3090E4D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A77F234-5969-4301-A177-F593A4C58C2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4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FB3450-2895-DF5E-C853-031C40FC53F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705600" y="685800"/>
            <a:ext cx="4876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4000" b="1" dirty="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原汁原味的教會生活</a:t>
            </a:r>
            <a:br>
              <a:rPr lang="zh-TW" alt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2:41-47)</a:t>
            </a:r>
            <a:endParaRPr lang="zh-TW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C4CF502-843A-F1DE-E9A0-13EA96C6FF3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616825" y="4343400"/>
            <a:ext cx="3355975" cy="1550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北卡三角區</a:t>
            </a:r>
            <a:endParaRPr lang="en-US" altLang="zh-TW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華人基督教會</a:t>
            </a:r>
            <a:endParaRPr lang="en-US" altLang="en-US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8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2026-02-08</a:t>
            </a:r>
          </a:p>
        </p:txBody>
      </p:sp>
      <p:sp>
        <p:nvSpPr>
          <p:cNvPr id="4100" name="Text Box 11">
            <a:extLst>
              <a:ext uri="{FF2B5EF4-FFF2-40B4-BE49-F238E27FC236}">
                <a16:creationId xmlns:a16="http://schemas.microsoft.com/office/drawing/2014/main" id="{D4F9B6DB-336E-A8AA-F39E-3ED7E70A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484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4101" name="Picture 6" descr="Church and State Part One: The Early Church | Morning Walk">
            <a:extLst>
              <a:ext uri="{FF2B5EF4-FFF2-40B4-BE49-F238E27FC236}">
                <a16:creationId xmlns:a16="http://schemas.microsoft.com/office/drawing/2014/main" id="{B9CEDEBE-BAF2-A07D-5844-5224250D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3655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9">
            <a:extLst>
              <a:ext uri="{FF2B5EF4-FFF2-40B4-BE49-F238E27FC236}">
                <a16:creationId xmlns:a16="http://schemas.microsoft.com/office/drawing/2014/main" id="{E31D5891-2931-7E6C-EF0D-871FBEADF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103" name="Picture 5">
            <a:extLst>
              <a:ext uri="{FF2B5EF4-FFF2-40B4-BE49-F238E27FC236}">
                <a16:creationId xmlns:a16="http://schemas.microsoft.com/office/drawing/2014/main" id="{1174221C-607A-50E5-8081-C06218682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337050"/>
            <a:ext cx="36893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>
            <a:extLst>
              <a:ext uri="{FF2B5EF4-FFF2-40B4-BE49-F238E27FC236}">
                <a16:creationId xmlns:a16="http://schemas.microsoft.com/office/drawing/2014/main" id="{A142CF79-6F05-49E6-44FF-D21B0A70F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166938"/>
            <a:ext cx="40798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">
            <a:extLst>
              <a:ext uri="{FF2B5EF4-FFF2-40B4-BE49-F238E27FC236}">
                <a16:creationId xmlns:a16="http://schemas.microsoft.com/office/drawing/2014/main" id="{938F4174-010C-8F88-5241-60AA057A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14600"/>
            <a:ext cx="150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Canterbury Cathedral</a:t>
            </a:r>
          </a:p>
        </p:txBody>
      </p:sp>
      <p:sp>
        <p:nvSpPr>
          <p:cNvPr id="4106" name="TextBox 9">
            <a:extLst>
              <a:ext uri="{FF2B5EF4-FFF2-40B4-BE49-F238E27FC236}">
                <a16:creationId xmlns:a16="http://schemas.microsoft.com/office/drawing/2014/main" id="{DDE4D4D6-2D14-027F-D163-E36683AB4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4876800"/>
            <a:ext cx="1736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Willow Creek Community Church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FED10BF-C2E5-BCA9-2731-87FAB7B2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868362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原汁原味的教會生活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E378405-EBE3-5058-DD3F-6C79B568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277600" cy="4983163"/>
          </a:xfrm>
        </p:spPr>
        <p:txBody>
          <a:bodyPr/>
          <a:lstStyle/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教會生活的一個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前提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教會生活的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個基本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元素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健康的教會生活的顯明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CB99D19-589C-685B-0622-2582E12A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28600"/>
            <a:ext cx="5726113" cy="882650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教會生活的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四個基本元素</a:t>
            </a:r>
            <a:endParaRPr lang="en-US" altLang="en-US" sz="3600">
              <a:solidFill>
                <a:srgbClr val="660066"/>
              </a:solidFill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9C8652-C7DB-3530-9348-9605995E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88963"/>
            <a:ext cx="1798638" cy="490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基督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7A5EBFD2-3687-A437-DB3C-CFA93F7A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338" y="4510088"/>
            <a:ext cx="1439862" cy="887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眾信徒教會 </a:t>
            </a:r>
            <a:endParaRPr kumimoji="0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46477BD-5DC4-59D8-FC51-A0DDAB475192}"/>
              </a:ext>
            </a:extLst>
          </p:cNvPr>
          <p:cNvSpPr/>
          <p:nvPr/>
        </p:nvSpPr>
        <p:spPr bwMode="auto">
          <a:xfrm>
            <a:off x="6878638" y="4005263"/>
            <a:ext cx="4703762" cy="1689100"/>
          </a:xfrm>
          <a:prstGeom prst="arc">
            <a:avLst>
              <a:gd name="adj1" fmla="val 10851895"/>
              <a:gd name="adj2" fmla="val 0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366" name="Straight Arrow Connector 22">
            <a:extLst>
              <a:ext uri="{FF2B5EF4-FFF2-40B4-BE49-F238E27FC236}">
                <a16:creationId xmlns:a16="http://schemas.microsoft.com/office/drawing/2014/main" id="{96D9FA3D-E385-497C-6AF7-F914F671A16B}"/>
              </a:ext>
            </a:extLst>
          </p:cNvPr>
          <p:cNvCxnSpPr>
            <a:cxnSpLocks noChangeShapeType="1"/>
            <a:stCxn id="20" idx="2"/>
            <a:endCxn id="24" idx="2"/>
          </p:cNvCxnSpPr>
          <p:nvPr/>
        </p:nvCxnSpPr>
        <p:spPr bwMode="auto">
          <a:xfrm>
            <a:off x="11582400" y="4849813"/>
            <a:ext cx="0" cy="149225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06EEAF80-56D5-2E6E-7210-7758B399EA14}"/>
              </a:ext>
            </a:extLst>
          </p:cNvPr>
          <p:cNvSpPr/>
          <p:nvPr/>
        </p:nvSpPr>
        <p:spPr bwMode="auto">
          <a:xfrm flipV="1">
            <a:off x="6935788" y="4191000"/>
            <a:ext cx="4646612" cy="1614488"/>
          </a:xfrm>
          <a:prstGeom prst="arc">
            <a:avLst>
              <a:gd name="adj1" fmla="val 10877425"/>
              <a:gd name="adj2" fmla="val 0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368" name="Straight Arrow Connector 25">
            <a:extLst>
              <a:ext uri="{FF2B5EF4-FFF2-40B4-BE49-F238E27FC236}">
                <a16:creationId xmlns:a16="http://schemas.microsoft.com/office/drawing/2014/main" id="{7B947810-DE11-4C4C-126E-EC15DE4FDD6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77050" y="4879975"/>
            <a:ext cx="57150" cy="149225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9" name="TextBox 7">
            <a:extLst>
              <a:ext uri="{FF2B5EF4-FFF2-40B4-BE49-F238E27FC236}">
                <a16:creationId xmlns:a16="http://schemas.microsoft.com/office/drawing/2014/main" id="{7AA70CF1-9B61-FFDB-3665-A206094B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867400"/>
            <a:ext cx="1693863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5370" name="TextBox 33">
            <a:extLst>
              <a:ext uri="{FF2B5EF4-FFF2-40B4-BE49-F238E27FC236}">
                <a16:creationId xmlns:a16="http://schemas.microsoft.com/office/drawing/2014/main" id="{0548CC08-185B-DD16-426D-0836F11B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600200"/>
            <a:ext cx="5445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</a:t>
            </a: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</a:t>
            </a:r>
            <a:r>
              <a:rPr kumimoji="1" lang="zh-TW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訓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5371" name="TextBox 35">
            <a:extLst>
              <a:ext uri="{FF2B5EF4-FFF2-40B4-BE49-F238E27FC236}">
                <a16:creationId xmlns:a16="http://schemas.microsoft.com/office/drawing/2014/main" id="{5D439068-0BE4-76FA-35D8-255D8D220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082800"/>
            <a:ext cx="5445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5372" name="TextBox 46">
            <a:extLst>
              <a:ext uri="{FF2B5EF4-FFF2-40B4-BE49-F238E27FC236}">
                <a16:creationId xmlns:a16="http://schemas.microsoft.com/office/drawing/2014/main" id="{47189148-B896-9637-0930-3CB49C96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035175"/>
            <a:ext cx="544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2FED50-B31F-CFBA-22A0-8A333724A37F}"/>
              </a:ext>
            </a:extLst>
          </p:cNvPr>
          <p:cNvCxnSpPr/>
          <p:nvPr/>
        </p:nvCxnSpPr>
        <p:spPr>
          <a:xfrm>
            <a:off x="9183688" y="1187450"/>
            <a:ext cx="36512" cy="3195638"/>
          </a:xfrm>
          <a:prstGeom prst="straightConnector1">
            <a:avLst/>
          </a:prstGeom>
          <a:ln w="7620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4" name="Straight Arrow Connector 12">
            <a:extLst>
              <a:ext uri="{FF2B5EF4-FFF2-40B4-BE49-F238E27FC236}">
                <a16:creationId xmlns:a16="http://schemas.microsoft.com/office/drawing/2014/main" id="{BEB50F08-30B4-09CF-F097-C0D6476FE0D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43938" y="1187450"/>
            <a:ext cx="42862" cy="3195638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Straight Arrow Connector 9">
            <a:extLst>
              <a:ext uri="{FF2B5EF4-FFF2-40B4-BE49-F238E27FC236}">
                <a16:creationId xmlns:a16="http://schemas.microsoft.com/office/drawing/2014/main" id="{BC634068-D39E-D2B8-9BEB-6629EACEC0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75850" y="1258888"/>
            <a:ext cx="6350" cy="3124200"/>
          </a:xfrm>
          <a:prstGeom prst="straightConnector1">
            <a:avLst/>
          </a:prstGeom>
          <a:noFill/>
          <a:ln w="76200" algn="ctr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C6F2EB-F561-A5A5-E61D-39D0161E7A38}"/>
              </a:ext>
            </a:extLst>
          </p:cNvPr>
          <p:cNvSpPr txBox="1"/>
          <p:nvPr/>
        </p:nvSpPr>
        <p:spPr>
          <a:xfrm>
            <a:off x="452438" y="1066800"/>
            <a:ext cx="5727700" cy="5029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9250" indent="-3492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9250" marR="0" lvl="0" indent="-34925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 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(“</a:t>
            </a:r>
            <a:r>
              <a:rPr kumimoji="1" lang="zh-TW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”)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9250" marR="0" lvl="0" indent="-349250" algn="l" defTabSz="914400" rtl="0" eaLnBrk="0" fontAlgn="base" latinLnBrk="0" hangingPunct="0">
              <a:lnSpc>
                <a:spcPts val="37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四個方向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9250" marR="0" lvl="0" indent="-34925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 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神向眾信徒</a:t>
            </a:r>
            <a:endParaRPr kumimoji="1" lang="en-US" altLang="zh-TW" sz="3200" b="1" i="1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9250" marR="0" lvl="0" indent="-34925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 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眾信徒之間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多向</a:t>
            </a:r>
            <a:endParaRPr kumimoji="1" lang="en-US" altLang="zh-TW" sz="3200" b="1" i="1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9250" marR="0" lvl="0" indent="-34925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 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眾信徒向神</a:t>
            </a:r>
            <a:endParaRPr kumimoji="1" lang="en-US" altLang="zh-TW" sz="3200" b="1" i="1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9250" marR="0" lvl="0" indent="-34925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 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神與眾信徒之間</a:t>
            </a:r>
            <a:r>
              <a:rPr kumimoji="1" lang="en-US" altLang="zh-TW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雙向</a:t>
            </a:r>
            <a:endParaRPr kumimoji="1" lang="en-US" altLang="zh-TW" sz="3200" b="1" i="1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9250" marR="0" lvl="0" indent="-34925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追求屬靈生命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成長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不是事務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忙碌</a:t>
            </a:r>
            <a:endParaRPr kumimoji="1" lang="en-US" altLang="zh-TW" sz="32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CD76821-4B53-F343-091F-59A874A5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33400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教會生活的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四個基本元素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1.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訓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12928DF-47F3-7BDA-EA34-A3C94BA2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11430000" cy="55626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都恆心遵守使徒的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教訓</a:t>
            </a:r>
            <a:r>
              <a:rPr lang="en-US" altLang="zh-TW" sz="28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 </a:t>
            </a: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教訓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英譯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doctrine </a:t>
            </a:r>
            <a:r>
              <a:rPr lang="zh-TW" altLang="en-US" b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教義</a:t>
            </a:r>
            <a:r>
              <a:rPr lang="en-US" altLang="zh-TW" b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[KJV]; teaching </a:t>
            </a:r>
            <a:r>
              <a:rPr lang="zh-TW" altLang="en-US" b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教導</a:t>
            </a:r>
            <a:r>
              <a:rPr lang="en-US" altLang="zh-TW" b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[NIV, ESV]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didache (did-akh-ay’),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教義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教導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指示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(instruction)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教義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突出內容的系統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邏輯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準確性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教導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包括教學與學習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過程</a:t>
            </a:r>
            <a:endParaRPr lang="en-US" altLang="zh-TW" b="1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指示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突出權柄</a:t>
            </a:r>
            <a:endParaRPr lang="en-US" altLang="zh-TW" b="1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zh-TW" b="1" i="1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A564067-F010-B744-37A0-97376D88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506200" cy="533400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133E536-0662-FFEF-FF5A-96E3A0BD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486400"/>
          </a:xfrm>
        </p:spPr>
        <p:txBody>
          <a:bodyPr/>
          <a:lstStyle/>
          <a:p>
            <a:pPr marL="363538" indent="-363538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教訓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… </a:t>
            </a:r>
          </a:p>
          <a:p>
            <a:pPr marL="363538" indent="-363538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1:22…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從約翰施洗起、直到主離開我們被接上升的日子為止、 必須從那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常與我們作伴的人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中、立一位與我們同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作耶穌復活的見證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endParaRPr lang="en-US" altLang="en-US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6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作耶穌復活的見證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耶穌的所是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所作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所傳和其意義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以耶穌為中心的教導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耶穌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付代價的一生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宣講捨己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背十字架等的硬道理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6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常與我們作伴的人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見過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聽過耶穌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根據經歷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生命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</a:p>
          <a:p>
            <a:pPr marL="363538" indent="-363538">
              <a:lnSpc>
                <a:spcPts val="36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2:14-40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第一篇使徒的講道的示範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6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委身於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追求從知識提升到生命的傳遞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從吃奶到吃飯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來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5:13-14),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從人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能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到耶穌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能,</a:t>
            </a:r>
            <a:r>
              <a:rPr lang="en-US" altLang="en-US"/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</a:rPr>
              <a:t>從邊緣化到核心性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4C498B4-AD98-3A2D-3BE7-81D3183A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685800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教會生活的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四個基本元素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2. 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0666-E032-D4EB-5C66-264C17B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6388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徒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2:42  </a:t>
            </a:r>
            <a:r>
              <a:rPr lang="zh-TW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都恆心遵守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zh-TW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彼此交接</a:t>
            </a:r>
            <a:endParaRPr lang="en-US" altLang="zh-TW" sz="28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彼此交接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英譯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fellowship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團契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[KJV; NIV] 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原文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koinonia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koy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nohn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ee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’-ah),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兩個主要意思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合夥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(partnership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使命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夥伴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參與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有分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分擔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團契 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(fellowship,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關係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互動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溝通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關懷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照顧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團契 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借用現存的字 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koinonia</a:t>
            </a:r>
            <a:r>
              <a:rPr lang="en-US" altLang="zh-TW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去表達新的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前所未有的現象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讓基督作頭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彼此作肢體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(= </a:t>
            </a:r>
            <a:r>
              <a:rPr 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活出身體的見證</a:t>
            </a:r>
            <a:r>
              <a:rPr lang="en-US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en-US" b="1" i="1" dirty="0">
                <a:solidFill>
                  <a:srgbClr val="0066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群人</a:t>
            </a:r>
            <a:endParaRPr lang="en-US" altLang="zh-TW" b="1" i="1" dirty="0">
              <a:solidFill>
                <a:srgbClr val="0066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委身於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彼此交接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–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追求從膚淺提升到屬靈</a:t>
            </a: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高接觸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從幾個人提升到整個教會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zh-TW" sz="28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defRPr/>
            </a:pP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4107FC5-BE79-444B-00BB-57103688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685800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教會生活的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四個基本元素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3. </a:t>
            </a:r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0151872-10E5-9901-BCD1-31CAFB20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5626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..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..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46 ..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天天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殿裡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、且在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家中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林前11:24 …你們應當如此行</a:t>
            </a:r>
            <a:r>
              <a:rPr lang="en-US" altLang="en-US" b="1" i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(擘餅)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為的是記念我</a:t>
            </a:r>
            <a:r>
              <a:rPr lang="en-US" altLang="en-US" b="1" i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(耶穌)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為的是記念我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擘餅的核心意義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人向神的行為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是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敬拜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表達人的內心對神的回應</a:t>
            </a:r>
            <a:endParaRPr lang="en-US" altLang="zh-TW" sz="28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敬拜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proskuneo (pros-koo-neh’-o)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出於尊敬的俯伏在地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人在超越性的神面前給神所該佔有的地位和尊敬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記念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耶穌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承認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耶穌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的所是與所作的行為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最純的敬拜形式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天天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殿裡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家中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經常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</a:t>
            </a:r>
            <a:r>
              <a:rPr lang="en-US" altLang="zh-TW"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不受地點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時間與頻率的限制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與教導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和祈禱並列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同等重要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委身於擘餅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追求從儀式化提升到有形有實質有深度的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眾信徒向神的屬靈行動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9E2AE99-9BCB-ADC1-4C15-50A7BCFF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06200" cy="639762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教會生活的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四個基本元素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4.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 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33C3C57-9526-6980-AA1F-BE2AA86B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01400" cy="53340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弗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1:17  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求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的靈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使你們真知道他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約17:11 …聖父阿、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你…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叫他們合而為一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像我們一樣。</a:t>
            </a:r>
            <a:endParaRPr lang="en-US" altLang="en-US" sz="1200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弗3:16 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求他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 17…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叫你們的愛心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、有根有基、</a:t>
            </a:r>
            <a:endParaRPr lang="en-US" altLang="en-US" sz="1200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林前11: 23 …耶穌…拿起餅來、 24 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祝謝了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、就擘開、…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貫穿教導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敬拜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真知道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教導的最終目標來自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合而為一, 愛心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的必需成分來自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祝謝了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敬拜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由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組成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161C638-7BBF-62BE-2B33-7939D7C2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639763"/>
          </a:xfrm>
        </p:spPr>
        <p:txBody>
          <a:bodyPr/>
          <a:lstStyle/>
          <a:p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委身於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2224202-BCC9-D2D2-C718-A097AC32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01400" cy="55626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路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18:1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耶穌設一個比喻、是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要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人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常常禱告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不可灰心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羅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12:12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在指望中要喜樂．在患難中要忍耐。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禱告要恆切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弗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6:18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靠著聖靈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隨時多方禱告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祈求、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猶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20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親愛的弟兄阿、你們卻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要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在聖靈裡禱告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追求從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單向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敷衍, 勉強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提升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到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雙向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</a:t>
            </a:r>
            <a:r>
              <a:rPr lang="en-US" altLang="zh-TW"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與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同心的彼此享用</a:t>
            </a:r>
            <a:endParaRPr lang="en-US" altLang="en-US" sz="1200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常常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不灰心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恆切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從勉強, 有求才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偶爾到熱切, 常常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多方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只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求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己所欲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到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多種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讚美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感謝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懇求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代禱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認罪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悔改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…);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多方式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公禱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私禱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默禱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用文字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用言語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神所欲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靠著聖靈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在聖靈裡禱告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多層次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只用悟性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到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用悟性也在聖靈裡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從單向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從人到神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到雙向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F7C8C45-4561-3686-F949-58538981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868362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原汁原味的教會生活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D5B706A-6411-D0A7-CC4F-5408F954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277600" cy="4983163"/>
          </a:xfrm>
        </p:spPr>
        <p:txBody>
          <a:bodyPr/>
          <a:lstStyle/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教會生活的一個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前提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教會生活的</a:t>
            </a:r>
            <a:r>
              <a:rPr 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個基本</a:t>
            </a:r>
            <a:r>
              <a:rPr 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元素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健康的教會生活的顯明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5141A8B-79D0-9148-1085-61724E1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685800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健康的教會生活的顯明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(1)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7DB7390-8EAD-8C40-99A3-868F90A1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11201400" cy="54864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43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眾人都懼怕．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使徒又行了許多奇事神蹟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44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信的人都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在一處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凡物公用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45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並且賣了田產家業、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照各人所需用的分給各人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46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他們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天天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同心合意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恆切的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在殿裡、且在家中擘餅、存著歡喜誠實的心用飯、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使徒又行了許多奇事神蹟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神的能力的顯出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翻轉生命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信徒落實有屬靈香氣的高接觸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在一處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天天恆切的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親切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經常往來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互動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凡物公用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照各人所需用的分給各人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互相支援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甘願沒有保留的付出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沒有遲疑地接受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不分彼此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公正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公平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同心合意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一致的意向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BBA92-6A11-242D-0CD9-D61C44C1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39763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2:41-47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49B05-A110-B2D6-A131-78897595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125200" cy="5257800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2:41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於是領受他話的人、就受了洗．那一天、門徒約添了三千人．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42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都恆心遵守使徒的教訓、彼此交接、擘餅、祈禱。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43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眾人都懼怕．使徒又行了許多奇事神蹟。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44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信的人都在一處、凡物公用．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45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並且賣了田產家業、照各人所需用的分給各人。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46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他們天天同心合意恆切的在殿裡、且在家中擘餅、存著歡喜誠實的心用飯、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47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讚美　神、得眾民的喜愛。主將得救的人、天天加給他們。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711764B-2576-7BB6-A704-FA99FB40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685800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健康的教會生活的顯明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(2)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E03FFCC-798F-03E7-D12B-B19DDF3C5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11201400" cy="5486400"/>
          </a:xfrm>
        </p:spPr>
        <p:txBody>
          <a:bodyPr/>
          <a:lstStyle/>
          <a:p>
            <a:pPr marL="363538" indent="-363538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2:46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他們天天同心合意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恆切的在殿裡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、且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在家中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擘餅、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存著歡喜誠實的心用飯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47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讚美　神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得眾民的喜愛。主將得救的人、天天加給他們。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信徒落實有屬靈香氣的高接觸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恆切的在殿裡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在家中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活得真實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無論在公共或私下場合都有一致性的見證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存著歡喜誠實的心用飯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內心得享用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讚美神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神被承認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得榮耀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得敬拜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854692F-49B4-5946-5B25-D11A2C6B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685800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健康的教會生活的顯明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(3)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DDA1C31-1F69-286F-815A-A6D139D4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125200" cy="53340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2:43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眾人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都懼怕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…47 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讚美　神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得眾民的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喜愛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主將得救的人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、天天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加給他們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。</a:t>
            </a:r>
            <a:endParaRPr lang="en-US" altLang="zh-TW"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對教會以外的社群的影響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眾人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眾民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懼怕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awe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震撼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肅然起敬</a:t>
            </a:r>
            <a:r>
              <a:rPr lang="zh-TW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[KJV];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神得承認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喜愛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in favor and goodwill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支持和善意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[AmpC]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在教外有好名聲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留下正面的印象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被信徒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生活方式感動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</a:p>
          <a:p>
            <a:pPr marL="363538" indent="-363538">
              <a:lnSpc>
                <a:spcPts val="3700"/>
              </a:lnSpc>
              <a:spcBef>
                <a:spcPct val="0"/>
              </a:spcBef>
            </a:pP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得救的人加給他們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教會增長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主加給他們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神的作為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不是人的伎倆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天天加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神的豐盛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:\WD120\Sharing\Sharing-Prep material\Peanut\08Jun21 Forgetting the most important.JPG">
            <a:extLst>
              <a:ext uri="{FF2B5EF4-FFF2-40B4-BE49-F238E27FC236}">
                <a16:creationId xmlns:a16="http://schemas.microsoft.com/office/drawing/2014/main" id="{4C2A8E2A-64BD-6A4F-7E80-1046C770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158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72B64-F3EA-E7D9-4FAE-1BE29AF868B0}"/>
              </a:ext>
            </a:extLst>
          </p:cNvPr>
          <p:cNvSpPr txBox="1"/>
          <p:nvPr/>
        </p:nvSpPr>
        <p:spPr>
          <a:xfrm>
            <a:off x="2247900" y="6259513"/>
            <a:ext cx="2095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charset="-120"/>
                <a:cs typeface="+mn-cs"/>
              </a:rPr>
              <a:t>Linus &amp; Lucy</a:t>
            </a:r>
          </a:p>
        </p:txBody>
      </p:sp>
      <p:sp>
        <p:nvSpPr>
          <p:cNvPr id="27652" name="Title 2">
            <a:extLst>
              <a:ext uri="{FF2B5EF4-FFF2-40B4-BE49-F238E27FC236}">
                <a16:creationId xmlns:a16="http://schemas.microsoft.com/office/drawing/2014/main" id="{AB68ADF0-3335-E8D1-918B-DDD2DA5B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原汁原味的教會生活</a:t>
            </a:r>
            <a:endParaRPr lang="en-US" altLang="en-US" sz="3600"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9ED6A1CA-6CBB-FD40-3A34-6C16655C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10972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一個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前提 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所有的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的積極委身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四個基本元素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教導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合夥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+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團契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); 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敬拜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);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健康的教會生活的顯明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神的能力的顯出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落實高接觸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正面影響社群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教會增長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A4788E86-8608-C232-D14B-6D4F809F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0"/>
            <a:ext cx="1219200" cy="137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我在寫信給在白屋子的草坪上玩耍的小女孩</a:t>
            </a:r>
            <a:endParaRPr kumimoji="1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27655" name="TextBox 7">
            <a:extLst>
              <a:ext uri="{FF2B5EF4-FFF2-40B4-BE49-F238E27FC236}">
                <a16:creationId xmlns:a16="http://schemas.microsoft.com/office/drawing/2014/main" id="{D76D889F-38CA-599E-E91B-D554DC719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810000"/>
            <a:ext cx="2600325" cy="862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如果她覺得她會喜歡一條</a:t>
            </a:r>
            <a:r>
              <a:rPr kumimoji="1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我打算送她一條毯子</a:t>
            </a:r>
            <a:endParaRPr kumimoji="1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27656" name="TextBox 5">
            <a:extLst>
              <a:ext uri="{FF2B5EF4-FFF2-40B4-BE49-F238E27FC236}">
                <a16:creationId xmlns:a16="http://schemas.microsoft.com/office/drawing/2014/main" id="{FC0C072B-432D-6338-3670-30C315DD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863975"/>
            <a:ext cx="2057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你知道她姓什麼嗎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?</a:t>
            </a:r>
            <a:endParaRPr kumimoji="1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4E7-6B46-3C3C-2882-6968C519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39763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2:41-47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A4389-2791-501A-3308-218414FA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125200" cy="5410200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2:41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於是領受他話的人、就受了洗．那一天、門徒約添了三千人．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42 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en-US" altLang="zh-TW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and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都恆心遵守使徒的教訓、彼此交接、擘餅、祈禱。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43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en-US" altLang="zh-TW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and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眾人都懼怕．使徒又行了許多奇事神蹟。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44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en-US" altLang="zh-TW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and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信的人都在一處、凡物公用．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45  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賣了田產家業、照各人所需用的分給各人。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46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en-US" altLang="zh-TW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and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他們天天同心合意恆切的在殿裡、且在家中擘餅、存著歡喜誠實的心用飯、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47 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praising</a:t>
            </a:r>
            <a:r>
              <a:rPr lang="en-US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讚美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著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　神、</a:t>
            </a:r>
            <a:r>
              <a:rPr lang="en-US" altLang="zh-TW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having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得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著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眾民的喜愛。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</a:t>
            </a:r>
            <a:r>
              <a:rPr lang="en-US" altLang="zh-TW" sz="2800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and</a:t>
            </a: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en-US" altLang="zh-TW" b="1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主將得救的人、天天加給他們。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ts val="1200"/>
              </a:spcBef>
            </a:pP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2:41-47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是一氣呵成的一段經文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2:42-46, 47b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都以連接詞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“and”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和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同時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開頭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[KJV] </a:t>
            </a: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2:47a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以分詞開頭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[KJV]</a:t>
            </a: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7145E647-8274-66F1-BD98-63300B7F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第一個教會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EA34E5-0ECB-CDEB-9DAC-AC010E069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11201400" cy="5334000"/>
          </a:xfrm>
        </p:spPr>
        <p:txBody>
          <a:bodyPr/>
          <a:lstStyle/>
          <a:p>
            <a:pPr marL="363538" indent="-363538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2:41  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於是領受他話的人、就受了洗．那一天、門徒約添了三千人．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42  </a:t>
            </a:r>
            <a:r>
              <a:rPr lang="zh-TW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起碼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三千人在耶路撒冷組成最早期的教會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儀式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宗派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教堂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都不存在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教會被還原到最原始</a:t>
            </a: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最握要的形態之下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FontTx/>
              <a:buNone/>
              <a:defRPr/>
            </a:pPr>
            <a:endParaRPr lang="zh-TW" altLang="en-US" b="1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B1E4953-4D57-5855-682A-6C40D73C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277600" cy="868362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原汁原味的教會生活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8F031E2-79C5-BA61-5DA0-157DA4FA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277600" cy="4983163"/>
          </a:xfrm>
        </p:spPr>
        <p:txBody>
          <a:bodyPr/>
          <a:lstStyle/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教會生活的一個</a:t>
            </a:r>
            <a:r>
              <a:rPr lang="zh-TW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前提</a:t>
            </a:r>
            <a:endParaRPr lang="en-US" altLang="zh-TW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教會生活的</a:t>
            </a:r>
            <a:r>
              <a:rPr 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個基本</a:t>
            </a:r>
            <a:r>
              <a:rPr 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元素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3800"/>
              </a:lnSpc>
              <a:spcBef>
                <a:spcPct val="0"/>
              </a:spcBef>
              <a:defRPr/>
            </a:pPr>
            <a:r>
              <a:rPr lang="zh-TW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健康的教會生活的顯明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611B6C24-F511-F447-CEF0-F89FCC0F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715963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一個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前提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(1)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22BFACFE-90E2-1EF6-7452-49B50D54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410200"/>
          </a:xfrm>
        </p:spPr>
        <p:txBody>
          <a:bodyPr/>
          <a:lstStyle/>
          <a:p>
            <a:pPr marL="363538" indent="-363538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 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都恆心遵守使徒的教訓、彼此交接、擘餅、祈禱。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ts val="1200"/>
              </a:spcBef>
            </a:pP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 And they devoted themselves to the apostles’ teaching and the fellowship, to the breaking of bread and the prayers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並且他們委身於使徒的教訓和團契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擘餅和祈禱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[ESV]</a:t>
            </a: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恆心遵守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devoted,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委身於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 –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一個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主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動詞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不是四個動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詞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彼此交接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fellowship,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團契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),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擘餅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祈禱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四個名詞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 </a:t>
            </a: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是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一個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行動支配了教會生活的</a:t>
            </a:r>
            <a:r>
              <a:rPr lang="zh-TW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四個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組成部分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健康的教會生活的基礎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D4B451DB-FF80-3966-E8D8-CBEBD313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715963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一個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前提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(2)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1F3B8DD7-FA4F-96F2-5381-64080976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562600"/>
          </a:xfrm>
        </p:spPr>
        <p:txBody>
          <a:bodyPr/>
          <a:lstStyle/>
          <a:p>
            <a:pPr marL="363538" indent="-363538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2:41  …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領受他話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的人、就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受了洗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．那一天、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約添了三千人． 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42  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恆心遵守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使徒的教訓、彼此交接、擘餅、祈禱。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ts val="1200"/>
              </a:spcBef>
            </a:pP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2:42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主詞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2:41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領受他話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(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=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了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),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受了洗的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跟隨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學習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效法耶穌的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souls [KJV], psuche (psoo-khay’)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整個生命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被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神得著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只有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全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然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被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神得著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才能參與建立健康的教會生活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不包括信卻不是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自稱信卻未信的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未信的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</a:pP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400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所有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 </a:t>
            </a:r>
          </a:p>
          <a:p>
            <a:pPr marL="363538" indent="-363538">
              <a:lnSpc>
                <a:spcPts val="38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建立健康的教會生活的挑戰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“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太少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摻雜太多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3177C7E3-2EF4-BEB3-74D4-F17C53F4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715963"/>
          </a:xfrm>
        </p:spPr>
        <p:txBody>
          <a:bodyPr/>
          <a:lstStyle/>
          <a:p>
            <a:r>
              <a:rPr lang="zh-TW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一個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前提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(3)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D2A59783-F94A-C068-D638-AD39AB00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11506200" cy="5562600"/>
          </a:xfrm>
        </p:spPr>
        <p:txBody>
          <a:bodyPr/>
          <a:lstStyle/>
          <a:p>
            <a:pPr marL="363538" indent="-363538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2:41  …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領受他話的人、就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受了洗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．那一天、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約添了三千人． 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42  </a:t>
            </a:r>
            <a:r>
              <a:rPr lang="zh-TW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都</a:t>
            </a:r>
            <a:r>
              <a:rPr lang="zh-TW" altLang="zh-TW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恆心遵守</a:t>
            </a:r>
            <a:r>
              <a:rPr lang="zh-TW" altLang="zh-TW" b="1"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使徒的教訓、彼此交接、擘餅、祈禱。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動詞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恆心遵守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英譯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devoted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委身於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[ESV, NIV]; continued steadfastly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繼續堅定不移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[KJV]</a:t>
            </a: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proskartereo (pros-kar-ter-eh’-o)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=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pros,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朝著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+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katereo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忍受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堅定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堅持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堅定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堅持地對準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積極主動的行動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363538" indent="-363538">
              <a:lnSpc>
                <a:spcPts val="38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教會裡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所有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積極委身是建立健康的教會生活的前提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沒有旁觀者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使更多人成為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門徒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不依賴空降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的屬靈人;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不摻雜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信徒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和未信的在決策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過程裡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imebusiness.com/wp-content/uploads/2012/12/table-service.jpg">
            <a:extLst>
              <a:ext uri="{FF2B5EF4-FFF2-40B4-BE49-F238E27FC236}">
                <a16:creationId xmlns:a16="http://schemas.microsoft.com/office/drawing/2014/main" id="{D2308AE0-2FC1-DE42-F7D0-A173AF06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9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thumb1.shutterstock.com/display_pic_with_logo/570949/234903784/stock-photo-buffet-restaurant-the-hotel-restaurant-234903784.jpg">
            <a:extLst>
              <a:ext uri="{FF2B5EF4-FFF2-40B4-BE49-F238E27FC236}">
                <a16:creationId xmlns:a16="http://schemas.microsoft.com/office/drawing/2014/main" id="{3F7B828F-24AA-9FB3-4B3C-0ACD63D6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209800"/>
            <a:ext cx="50371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humb7.shutterstock.com/display_pic_with_logo/700705/181264991/stock-vector-all-you-can-eat-buffet-vintage-sign-181264991.jpg">
            <a:extLst>
              <a:ext uri="{FF2B5EF4-FFF2-40B4-BE49-F238E27FC236}">
                <a16:creationId xmlns:a16="http://schemas.microsoft.com/office/drawing/2014/main" id="{AEBE5867-928F-5761-AA50-A2AD6AA2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4841875"/>
            <a:ext cx="9636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>
            <a:extLst>
              <a:ext uri="{FF2B5EF4-FFF2-40B4-BE49-F238E27FC236}">
                <a16:creationId xmlns:a16="http://schemas.microsoft.com/office/drawing/2014/main" id="{00F2C2F3-F2FC-6FA3-5D21-67E2F9E7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!!!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有多少門徒的成分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有多少共同的委身就有多健康多豐富的教會</a:t>
            </a:r>
            <a:r>
              <a:rPr kumimoji="1" lang="zh-TW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生活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6152" name="Picture 8" descr="F:\WD120\All Pictures\2015\15-07Jul General\15-07-18 Yeh Lunch 08b.jpg">
            <a:extLst>
              <a:ext uri="{FF2B5EF4-FFF2-40B4-BE49-F238E27FC236}">
                <a16:creationId xmlns:a16="http://schemas.microsoft.com/office/drawing/2014/main" id="{295056F0-8DD7-9BB3-9FCA-B5F5FE25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98613"/>
            <a:ext cx="395605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15978-D59B-3B91-FDD2-DC67BF6C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6175375"/>
            <a:ext cx="1885950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Potluck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F509FA-13FF-EEE4-AD94-33BAE438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2843213"/>
            <a:ext cx="26511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79BB1-41E3-50F1-F22D-3651D1B3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124075"/>
            <a:ext cx="22113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消費者教會</a:t>
            </a:r>
            <a:endParaRPr kumimoji="1" lang="en-US" altLang="zh-TW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福音派能否贏得世界而不失去靈魂嗎</a:t>
            </a:r>
            <a:r>
              <a:rPr kumimoji="1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8"/>
                <a:cs typeface="Times New Roman" panose="02020603050405020304" pitchFamily="18" charset="0"/>
              </a:rPr>
              <a:t>?</a:t>
            </a:r>
            <a:endParaRPr kumimoji="1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39511</TotalTime>
  <Words>2345</Words>
  <Application>Microsoft Macintosh PowerPoint</Application>
  <PresentationFormat>Widescreen</PresentationFormat>
  <Paragraphs>159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標楷體</vt:lpstr>
      <vt:lpstr>Arial</vt:lpstr>
      <vt:lpstr>Calibri</vt:lpstr>
      <vt:lpstr>Times New Roman</vt:lpstr>
      <vt:lpstr>Wingdings</vt:lpstr>
      <vt:lpstr>預設簡報設計</vt:lpstr>
      <vt:lpstr>原汁原味的教會生活 (徒2:41-47)</vt:lpstr>
      <vt:lpstr>徒2:41-47</vt:lpstr>
      <vt:lpstr>徒2:41-47</vt:lpstr>
      <vt:lpstr>第一個教會</vt:lpstr>
      <vt:lpstr>原汁原味的教會生活</vt:lpstr>
      <vt:lpstr>一個前提 (1)</vt:lpstr>
      <vt:lpstr>一個前提 (2)</vt:lpstr>
      <vt:lpstr>一個前提 (3)</vt:lpstr>
      <vt:lpstr>PowerPoint Presentation</vt:lpstr>
      <vt:lpstr>原汁原味的教會生活</vt:lpstr>
      <vt:lpstr>教會生活的四個基本元素</vt:lpstr>
      <vt:lpstr>教會生活的四個基本元素 – 1. 教訓</vt:lpstr>
      <vt:lpstr>使徒的教訓</vt:lpstr>
      <vt:lpstr>教會生活的四個基本元素 – 2. 彼此交接</vt:lpstr>
      <vt:lpstr>教會生活的四個基本元素 – 3. 擘餅</vt:lpstr>
      <vt:lpstr>教會生活的四個基本元素 – 4. 祈禱 </vt:lpstr>
      <vt:lpstr>委身於祈禱</vt:lpstr>
      <vt:lpstr>原汁原味的教會生活</vt:lpstr>
      <vt:lpstr>健康的教會生活的顯明 (1)</vt:lpstr>
      <vt:lpstr>健康的教會生活的顯明 (2)</vt:lpstr>
      <vt:lpstr>健康的教會生活的顯明 (3)</vt:lpstr>
      <vt:lpstr>原汁原味的教會生活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Yanxin Li</cp:lastModifiedBy>
  <cp:revision>3094</cp:revision>
  <dcterms:created xsi:type="dcterms:W3CDTF">2018-07-27T21:13:16Z</dcterms:created>
  <dcterms:modified xsi:type="dcterms:W3CDTF">2026-02-11T14:41:47Z</dcterms:modified>
</cp:coreProperties>
</file>