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notesMasterIdLst>
    <p:notesMasterId r:id="rId19"/>
  </p:notesMasterIdLst>
  <p:sldIdLst>
    <p:sldId id="905" r:id="rId2"/>
    <p:sldId id="904" r:id="rId3"/>
    <p:sldId id="860" r:id="rId4"/>
    <p:sldId id="906" r:id="rId5"/>
    <p:sldId id="568" r:id="rId6"/>
    <p:sldId id="854" r:id="rId7"/>
    <p:sldId id="852" r:id="rId8"/>
    <p:sldId id="853" r:id="rId9"/>
    <p:sldId id="908" r:id="rId10"/>
    <p:sldId id="856" r:id="rId11"/>
    <p:sldId id="580" r:id="rId12"/>
    <p:sldId id="855" r:id="rId13"/>
    <p:sldId id="584" r:id="rId14"/>
    <p:sldId id="907" r:id="rId15"/>
    <p:sldId id="594" r:id="rId16"/>
    <p:sldId id="857" r:id="rId17"/>
    <p:sldId id="898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33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89"/>
  </p:normalViewPr>
  <p:slideViewPr>
    <p:cSldViewPr>
      <p:cViewPr varScale="1">
        <p:scale>
          <a:sx n="95" d="100"/>
          <a:sy n="95" d="100"/>
        </p:scale>
        <p:origin x="1258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B285C2E9-0346-4E33-82F0-AB9490E1B679}" type="datetimeFigureOut">
              <a:rPr lang="en-US"/>
              <a:pPr>
                <a:defRPr/>
              </a:pPr>
              <a:t>12/27/2025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E7A15010-784A-43B7-A7EB-CCCA848A52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512809-0812-4756-110F-CCCBC8621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AB69A0C7-B027-56A8-D72E-9EFB29864B2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1BEA26B1-2088-F4B0-B5FA-1119F10A91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87CC958B-4282-0983-3533-A3332979BC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55897D-14A7-417B-BD76-F8E04F5517D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21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951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951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FE0F0-A3EC-0881-2110-5D1E753BF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C57DD1FA-8FB5-B0CB-0873-22719B3D099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6F6E8FF7-4770-98B6-4178-03FD72A801F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749EF744-D54F-76B4-24D5-6BB3D2A3D2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8993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951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7C61C-C1F5-03A6-035F-5C1C58960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B47C3C68-C2B6-9F87-8F82-98C03CEC716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423D931A-C5B9-199D-C498-9A1D4BE56F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52B6EA57-E5AB-009D-5F9A-0C2E1A270A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3591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951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7C61C-C1F5-03A6-035F-5C1C58960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B47C3C68-C2B6-9F87-8F82-98C03CEC716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423D931A-C5B9-199D-C498-9A1D4BE56F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52B6EA57-E5AB-009D-5F9A-0C2E1A270A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3591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35FE8-CD40-367D-36C7-F70A5D100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01CF98-F9AE-C580-F086-F72193DF4A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C16AB1-19CD-DA52-8263-49BF25644A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智打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0772C-ED6F-2C50-DBBE-476E23A34A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A15010-784A-43B7-A7EB-CCCA848A52D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751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06E57-9C9D-42D0-9C8C-852960601CD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769A130-2A1F-4AE8-BAE1-A81D5238683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1D93999-3CD9-4F1E-BA4B-197C91EE08D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55897D-14A7-417B-BD76-F8E04F5517D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547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F8FC2-177A-3DC0-5F95-8B9D816FD6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68BAB50D-9C07-CA8B-7603-CF6A338B7D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9DA56D8B-8DB0-8748-F5F1-07B4BE9179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C5DFCBA7-5D19-A1CA-DF37-0F7E958530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55897D-14A7-417B-BD76-F8E04F5517D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122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A1787-CDC8-0FF9-5EC7-E3F66AACC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59B40874-27BA-61AF-CC81-0EABCB47086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E7E0D499-4D47-2B40-066A-E6A84C8525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0630561C-0A9E-FACD-028B-B21159F9C4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55897D-14A7-417B-BD76-F8E04F5517D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463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70615-1ABC-0CC0-7376-1BEA9B315C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1F26DF24-E548-0C26-501E-7BBF5993F33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83635556-B64F-188A-0D43-A818EDFB16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95B26615-DC89-9E7D-EAA6-044C2296DC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55897D-14A7-417B-BD76-F8E04F5517D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393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95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825B67-182C-4805-88C4-52E6C239ACC1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27E29F-70E3-4C4F-8ADA-595C51B0489C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1AC46-7A57-4989-912D-8278560B6B99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6B84A7-B6D0-4D16-9774-AD581B0951AB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377F28-A06E-44DC-9236-0A32D2B76250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26F3CE-9AB4-4EA3-B310-48419CEBCEAD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339AC7-B9CE-4F9C-9231-904D68223083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214979-54B7-4267-9D2B-2691C7AA9D0C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39A9E9-7A26-4F38-8CC5-0F9BB5C047DA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EAAC68-EF89-417B-BCEB-0DE69FEBB332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pPr>
              <a:defRPr/>
            </a:pPr>
            <a:fld id="{68CB4DB8-9EA1-45B2-BA13-56C7F8B282AE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05D703B7-7147-408C-AB75-2496838BD10E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B5DA3-8AA0-9592-6C02-79625851A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>
            <a:extLst>
              <a:ext uri="{FF2B5EF4-FFF2-40B4-BE49-F238E27FC236}">
                <a16:creationId xmlns:a16="http://schemas.microsoft.com/office/drawing/2014/main" id="{DFE49804-BA3A-FF9F-7DA1-34A489874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692696"/>
            <a:ext cx="8208912" cy="1523494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0" hangingPunct="0">
              <a:spcBef>
                <a:spcPts val="600"/>
              </a:spcBef>
              <a:defRPr/>
            </a:pPr>
            <a:r>
              <a:rPr lang="en-US" altLang="zh-TW" sz="44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特粗楷體" pitchFamily="65" charset="-120"/>
                <a:ea typeface="華康特粗楷體" pitchFamily="65" charset="-120"/>
              </a:rPr>
              <a:t>              『</a:t>
            </a:r>
            <a:r>
              <a:rPr lang="zh-TW" altLang="en-US" sz="44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特粗楷體" pitchFamily="65" charset="-120"/>
                <a:ea typeface="華康特粗楷體" pitchFamily="65" charset="-120"/>
              </a:rPr>
              <a:t>從歲首到年終</a:t>
            </a:r>
            <a:r>
              <a:rPr lang="en-US" altLang="zh-TW" sz="44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特粗楷體" pitchFamily="65" charset="-120"/>
                <a:ea typeface="華康特粗楷體" pitchFamily="65" charset="-120"/>
              </a:rPr>
              <a:t>』</a:t>
            </a:r>
          </a:p>
          <a:p>
            <a:pPr marL="342900" indent="-342900" eaLnBrk="0" hangingPunct="0">
              <a:spcBef>
                <a:spcPts val="600"/>
              </a:spcBef>
              <a:defRPr/>
            </a:pPr>
            <a:r>
              <a:rPr lang="en-US" altLang="zh-TW" sz="44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特粗楷體" pitchFamily="65" charset="-120"/>
                <a:ea typeface="華康特粗楷體" pitchFamily="65" charset="-120"/>
              </a:rPr>
              <a:t>      </a:t>
            </a:r>
            <a:r>
              <a:rPr lang="zh-TW" altLang="en-US" sz="440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特粗楷體" pitchFamily="65" charset="-120"/>
                <a:ea typeface="華康特粗楷體" pitchFamily="65" charset="-120"/>
              </a:rPr>
              <a:t>         申</a:t>
            </a:r>
            <a:r>
              <a:rPr lang="zh-TW" altLang="en-US" sz="44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特粗楷體" pitchFamily="65" charset="-120"/>
                <a:ea typeface="華康特粗楷體" pitchFamily="65" charset="-120"/>
              </a:rPr>
              <a:t>命記十一</a:t>
            </a:r>
            <a:r>
              <a:rPr lang="en-US" altLang="zh-TW" sz="44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特粗楷體" pitchFamily="65" charset="-120"/>
                <a:ea typeface="華康特粗楷體" pitchFamily="65" charset="-120"/>
              </a:rPr>
              <a:t>1</a:t>
            </a:r>
            <a:r>
              <a:rPr lang="zh-TW" altLang="en-US" sz="44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特粗楷體" pitchFamily="65" charset="-120"/>
                <a:ea typeface="華康特粗楷體" pitchFamily="65" charset="-120"/>
              </a:rPr>
              <a:t>～</a:t>
            </a:r>
            <a:r>
              <a:rPr lang="en-US" altLang="zh-TW" sz="44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特粗楷體" pitchFamily="65" charset="-120"/>
                <a:ea typeface="華康特粗楷體" pitchFamily="65" charset="-120"/>
              </a:rPr>
              <a:t>21</a:t>
            </a:r>
            <a:endParaRPr lang="zh-TW" altLang="en-US" sz="4400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華康特粗楷體" pitchFamily="65" charset="-120"/>
              <a:ea typeface="華康特粗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9135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-1" y="0"/>
            <a:ext cx="9128611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9863" lvl="1" indent="-169863" eaLnBrk="0" hangingPunct="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為何神這麼重視神子民是否遵行祂的律例典章？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630237" lvl="1" indent="-514350" eaLnBrk="0" hangingPunct="0">
              <a:spcBef>
                <a:spcPts val="0"/>
              </a:spcBef>
              <a:buFont typeface="+mj-lt"/>
              <a:buAutoNum type="arabicParenR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神想祂的的子民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真知道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祂，經歷神的實在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087437" lvl="2" indent="-514350" eaLnBrk="0" hangingPunct="0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十一奉獻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087437" lvl="2" indent="-514350" eaLnBrk="0" hangingPunct="0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愛人如己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630237" lvl="1" indent="-514350" eaLnBrk="0" hangingPunct="0">
              <a:spcBef>
                <a:spcPts val="0"/>
              </a:spcBef>
              <a:buFont typeface="+mj-lt"/>
              <a:buAutoNum type="arabicParenR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祂領祂的子民到豐盛之地：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要進去得為業的那地，本不像你出來的埃及地，你在那裏撒種，用腳澆灌，像澆灌菜園一樣。你們要過去得為業的那地，乃是有山，有谷，雨水滋潤之地。是耶和華你神所眷顧的，從歲首到年終，耶和華你神的眼目時常看顧那地。 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marL="630237" lvl="1" indent="-514350" eaLnBrk="0" hangingPunct="0">
              <a:spcBef>
                <a:spcPts val="0"/>
              </a:spcBef>
              <a:buFont typeface="+mj-lt"/>
              <a:buAutoNum type="arabicParenR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讓地上萬族認識神：祂的聖名在外邦中被尊崇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087437" lvl="2" indent="-514350" eaLnBrk="0" hangingPunct="0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“他們就知道我是耶和華”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以西結書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1087437" lvl="2" indent="-514350" eaLnBrk="0" hangingPunct="0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“地上的萬國都要因你的後裔得福”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創世記十二，十八，二十二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1087437" lvl="2" indent="-514350" eaLnBrk="0" hangingPunct="0">
              <a:spcBef>
                <a:spcPts val="0"/>
              </a:spcBef>
              <a:defRPr/>
            </a:pP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590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-15389" y="-128528"/>
            <a:ext cx="9144000" cy="797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eaLnBrk="0" hangingPunct="0">
              <a:spcBef>
                <a:spcPts val="0"/>
              </a:spcBef>
              <a:buFont typeface="+mj-lt"/>
              <a:buAutoNum type="alphaUcPeriod" startAt="2"/>
              <a:defRPr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愛耶和華，守祂誡命，代代相傳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53975" lvl="1" indent="123825" eaLnBrk="0" hangingPunct="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你們今日當知道，我本不是和你們的兒女說話，因為他們不知道，也沒有看見耶和華你們神的管教，威嚴，大能的手，和伸出來的膀臂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marL="169863" lvl="1" indent="-115888" eaLnBrk="0" hangingPunct="0">
              <a:spcBef>
                <a:spcPts val="0"/>
              </a:spcBef>
              <a:buFont typeface="+mj-lt"/>
              <a:buAutoNum type="arabicParenR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神直接向當代的子民說話：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惟有你們親眼看見耶和華所作的一切大事。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』〔7〕</a:t>
            </a:r>
          </a:p>
          <a:p>
            <a:pPr marL="53975" lvl="1" eaLnBrk="0" hangingPunct="0">
              <a:spcBef>
                <a:spcPts val="0"/>
              </a:spcBef>
              <a:buFont typeface="+mj-lt"/>
              <a:buAutoNum type="arabicParenR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讓兒女藉父母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“看見，聽見”祂的管教，威嚴，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你們要將我這話存在心內，留在意中，繫在手上為記號，戴在額上為經文，也要教訓你們的兒女，無論坐在家裏，行在路上，躺下，起來，都要談論。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十一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18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19〕</a:t>
            </a:r>
          </a:p>
          <a:p>
            <a:pPr marL="0" lvl="1" indent="53975" eaLnBrk="0" hangingPunct="0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耶和華不輕易發怒，並有豐盛的慈愛，赦免罪孽和過犯，萬不以有罪的為無罪，必追討他的罪，自父及子，直到三四代。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民十四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18〕</a:t>
            </a:r>
          </a:p>
          <a:p>
            <a:pPr marL="53975" lvl="1" eaLnBrk="0" hangingPunct="0">
              <a:spcBef>
                <a:spcPts val="0"/>
              </a:spcBef>
              <a:defRPr/>
            </a:pP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53975" lvl="4" eaLnBrk="0" hangingPunct="0">
              <a:spcBef>
                <a:spcPts val="0"/>
              </a:spcBef>
            </a:pP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7477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B48B55-B958-A2B4-DA61-FD5827BE6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CF90670A-373F-AFDC-DAC1-E5F3605C2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119563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03225" indent="-403225" eaLnBrk="0" hangingPunct="0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百姓自己需要謹記，並傳與下一代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耶和華對罪惡的嚴厲，管教，審判，刑罰。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341313" lvl="1" indent="-287338" eaLnBrk="0" hangingPunct="0">
              <a:spcBef>
                <a:spcPts val="0"/>
              </a:spcBef>
              <a:buFont typeface="Wingdings" panose="05000000000000000000" pitchFamily="2" charset="2"/>
              <a:buChar char="ü"/>
              <a:tabLst>
                <a:tab pos="287338" algn="l"/>
              </a:tabLst>
              <a:defRPr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耶和華怎樣使紅海的水淹沒他們，將他們滅絕直到今日。並祂在曠野怎樣待你們，以至你們來到這地方。也沒有看見祂怎樣待流便子孫以利押的兒子，大坍，亞比蘭，地怎樣在以色列人中間開了口吞了他們，和他們的家眷，並帳棚，與跟他們的一切活物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申十一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4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6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287338" lvl="1" indent="-233363" eaLnBrk="0" hangingPunct="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吉</a:t>
            </a:r>
            <a:r>
              <a:rPr lang="zh-TW" altLang="en-US" sz="320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甲的十二塊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石頭：“要使你們永遠敬畏耶和華你們的神。”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約書亞記第四章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287338" lvl="1" indent="-233363" eaLnBrk="0" hangingPunct="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活出榜樣，身教勝於言教，讓孩子從小認識聖經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敬畏耶和華的，大有倚靠；他的兒女，也有避難所。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箴言十四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26〕</a:t>
            </a:r>
          </a:p>
          <a:p>
            <a:pPr marL="341313" lvl="1" indent="-287338" eaLnBrk="0" hangingPunct="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每日為孩子上學前五分鐘讀聖經，禱告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796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80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30238" lvl="4" indent="-630238" eaLnBrk="0" hangingPunct="0">
              <a:spcBef>
                <a:spcPts val="600"/>
              </a:spcBef>
              <a:buFont typeface="+mj-lt"/>
              <a:buAutoNum type="roman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從歲首到年終：謹守神的誡命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十一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8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17〕</a:t>
            </a:r>
          </a:p>
          <a:p>
            <a:pPr marL="115888" indent="-115888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所以你們要守我今日所吩咐的一切誡命，使你們膽壯，能以進去，得你們所要得的那地。並使你們的日子，在耶和華向你們列祖起誓應許給他們，和他們後裔的地上，得以長久，那是流奶與蜜之地</a:t>
            </a:r>
            <a:r>
              <a:rPr lang="zh-TW" altLang="en-US" sz="32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marL="623888" lvl="5" indent="-514350" eaLnBrk="0" hangingPunct="0">
              <a:spcBef>
                <a:spcPts val="600"/>
              </a:spcBef>
              <a:buFont typeface="+mj-lt"/>
              <a:buAutoNum type="alpha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從歲首到年終：活在神律法中的人生路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69863" lvl="5" indent="-60325" eaLnBrk="0" hangingPunct="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你要愛耶和華你的神，常守祂的吩咐，律例，典章，誡命。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marL="169863" lvl="5" indent="-169863" eaLnBrk="0" hangingPunct="0">
              <a:spcBef>
                <a:spcPts val="600"/>
              </a:spcBef>
              <a:buFont typeface="Wingdings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所以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：前文第二至第七節，提醒以色列人要從歷史汲取教訓，敬畏懼怕神，祂萬不以有罪為無罪的神，這段經文重拾第一節的教導，指出神子民的生活標準：詩篇第一篇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人生路。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7477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31A482-BD03-6119-298E-461FE3910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A2C0B818-1566-CBE3-D9A8-CC842F6B0C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79400" lvl="1" indent="-279400" eaLnBrk="0" hangingPunct="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信心與行為；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凡稱呼我主阿，主阿的人，不能都進天國。惟獨遵行我天父旨意的人，纔能進去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太七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21〕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279400" lvl="1" indent="-279400" eaLnBrk="0" hangingPunct="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兩等根基：磐石或沙土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279400" lvl="1" indent="-279400" eaLnBrk="0" hangingPunct="0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從歲首到年終，回顧反省：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279400" lvl="1" indent="-279400" eaLnBrk="0" hangingPunct="0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信仰邊沿化的危機：信仰局限於活動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	</a:t>
            </a:r>
          </a:p>
          <a:p>
            <a:pPr marL="279400" lvl="1" indent="-279400" eaLnBrk="0" hangingPunct="0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信仰口語化的危機：“主阿，主阿，我們不是奉你的名傳道，奉你的名趕鬼，奉你的名行許多異能麼？”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279400" lvl="1" indent="-279400" eaLnBrk="0" hangingPunct="0"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遵行主話的人生路：一棵樹裁在溪水旁，結果與常青。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279400" lvl="1" indent="-279400" eaLnBrk="0" hangingPunct="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陳農瑞牧師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2438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23888" lvl="5" indent="-514350" eaLnBrk="0" hangingPunct="0"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祝福與咒詛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457200" lvl="5" indent="-457200" eaLnBrk="0" hangingPunct="0">
              <a:buFont typeface="Wingdings" panose="05000000000000000000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從歲首到年終，耶和華你神的眼目時常看顧那地。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marL="169863" lvl="5" indent="-169863" eaLnBrk="0" hangingPunct="0"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警告緊隨：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你們要謹慎，免得心中受迷惑，就偏離正路，去事奉敬拜別神。耶和華的怒氣向你們發作，就使天閉塞不下雨，地也不出產，使你們在耶和華所賜給你們的美地上，速速減亡。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marL="169863" lvl="5" indent="-169863" eaLnBrk="0" hangingPunct="0">
              <a:buFont typeface="Arial" panose="020B0604020202020204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看哪，我今日將祝福與咒詛的話，都陳明在你們面前。你們若聽從耶和華你們神的誡命，就是我今日所吩咐你們的，就必蒙福。你們若不聽從耶和華你們神的誡命，偏離我今日所吩咐你們的道，去事奉你們所素來不認識的別神，就必受禍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申十一</a:t>
            </a:r>
            <a:r>
              <a:rPr lang="en-US" altLang="zh-TW" sz="28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26</a:t>
            </a:r>
            <a:r>
              <a:rPr lang="zh-TW" altLang="en-US" sz="28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28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</p:txBody>
      </p:sp>
    </p:spTree>
    <p:extLst>
      <p:ext uri="{BB962C8B-B14F-4D97-AF65-F5344CB8AC3E}">
        <p14:creationId xmlns:p14="http://schemas.microsoft.com/office/powerpoint/2010/main" val="3367477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31A482-BD03-6119-298E-461FE3910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A2C0B818-1566-CBE3-D9A8-CC842F6B0C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7338" lvl="5" indent="-287338" eaLnBrk="0" hangingPunct="0">
              <a:buFont typeface="Arial" panose="020B0604020202020204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要將我這話存在心內，留在意中，繫在手上為記號，戴在額上為經文，也要教訓你們的兒女，無論坐在家裏，行在路上，躺下，起來，都要談論。又要寫在在房屋的門框上，並城門上，使你們和你們子孫的日子，在耶和華向你們列祖起誓應許給他們的地上，得以增多，如天覆地的日子那樣多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申十一</a:t>
            </a:r>
            <a:r>
              <a:rPr lang="en-US" altLang="zh-TW" sz="28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18</a:t>
            </a:r>
            <a:r>
              <a:rPr lang="zh-TW" altLang="en-US" sz="28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21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457200" lvl="5" indent="-457200" eaLnBrk="0" hangingPunct="0"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年終感恩，也在神面前反省，回顧與前瞻：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279400" lvl="1" indent="-279400" eaLnBrk="0" hangingPunct="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神重視選民與祂的關係，祂的旨意是要透通屬祂的人，使地上萬族認識祂，尊崇祂的聖名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279400" lvl="1" indent="-279400" eaLnBrk="0" hangingPunct="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神要我們教導我們的兒女，認識祂的慈愛，</a:t>
            </a:r>
            <a:r>
              <a:rPr lang="zh-TW" altLang="en-US" sz="320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聖潔的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神對罪的嚴厲。我們留給下一代的又是甚麼？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279400" lvl="1" indent="-279400" eaLnBrk="0" hangingPunct="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Atlanta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感恩聚會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279400" lvl="1" indent="-279400" eaLnBrk="0" hangingPunct="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感謝神，神仍然給我們補考的機會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2438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B5E5750-5441-B707-AF14-74872A62A9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97B95F-DE8C-287E-2AF6-13D24D68BC92}"/>
              </a:ext>
            </a:extLst>
          </p:cNvPr>
          <p:cNvSpPr txBox="1"/>
          <p:nvPr/>
        </p:nvSpPr>
        <p:spPr>
          <a:xfrm>
            <a:off x="0" y="0"/>
            <a:ext cx="9324528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      </a:t>
            </a:r>
            <a:r>
              <a:rPr lang="zh-TW" altLang="en-US" sz="3600" dirty="0">
                <a:latin typeface="SimSun-ExtB" panose="02010609060101010101" pitchFamily="49" charset="-122"/>
                <a:ea typeface="華康楷書體W3" pitchFamily="65" charset="-120"/>
                <a:cs typeface="Times New Roman" pitchFamily="18" charset="0"/>
              </a:rPr>
              <a:t>我知所信的是誰</a:t>
            </a:r>
            <a:endParaRPr lang="en-US" altLang="zh-TW" sz="24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r>
              <a:rPr lang="en-US" altLang="zh-TW" sz="24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</a:t>
            </a:r>
            <a:r>
              <a:rPr lang="en-US" altLang="zh-TW" sz="20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C         Dm7     Em7     Am7          Dm7      D           G    G7</a:t>
            </a:r>
          </a:p>
          <a:p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不知何以上主恩惠，竟然臨到我身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不知何以因信得救，恩門向我敞開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不知明日將遇何事，前途或順或逆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r>
              <a:rPr lang="en-US" altLang="zh-TW" sz="20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C         Dm7     Em7     Am7           Dm7      G7        C     C7</a:t>
            </a:r>
          </a:p>
          <a:p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不堪如我亦蒙選召，何等奇妙主恩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不知何以一信主話，平安便滿心懷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但主慈愛永不更改，主必撫養到底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r>
              <a:rPr lang="en-US" altLang="zh-TW" sz="20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F          G                     Em7           Am7 </a:t>
            </a:r>
          </a:p>
          <a:p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惟我深知，所信的是誰，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r>
              <a:rPr lang="en-US" altLang="zh-TW" sz="20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Dm7     G                  C                 C7</a:t>
            </a:r>
          </a:p>
          <a:p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並且也深信，祂能保全我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r>
              <a:rPr lang="en-US" altLang="zh-TW" sz="20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F          G                    Em7      Am7           Dm7            G7        C  </a:t>
            </a:r>
          </a:p>
          <a:p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也保全 </a:t>
            </a:r>
            <a:r>
              <a:rPr lang="en-US" altLang="zh-TW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</a:t>
            </a:r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我交付祂的，都全備，直到那日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348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4813" indent="-404813">
              <a:buFont typeface="Wingdings" pitchFamily="2" charset="2"/>
              <a:buChar char="q"/>
            </a:pP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 </a:t>
            </a:r>
            <a:r>
              <a:rPr lang="zh-TW" altLang="en-US" sz="3200" u="sng" dirty="0">
                <a:latin typeface="華康古印體" pitchFamily="65" charset="-120"/>
                <a:ea typeface="華康古印體" pitchFamily="65" charset="-120"/>
                <a:cs typeface="華康楷書體W3" pitchFamily="65" charset="-120"/>
                <a:sym typeface="Wingdings"/>
              </a:rPr>
              <a:t>摩西五經</a:t>
            </a:r>
            <a:r>
              <a:rPr lang="en-US" altLang="zh-TW" sz="3200" u="sng" dirty="0">
                <a:latin typeface="華康古印體" pitchFamily="65" charset="-120"/>
                <a:ea typeface="華康古印體" pitchFamily="65" charset="-120"/>
                <a:cs typeface="華康楷書體W3" pitchFamily="65" charset="-120"/>
                <a:sym typeface="Wingdings"/>
              </a:rPr>
              <a:t>—</a:t>
            </a:r>
            <a:r>
              <a:rPr lang="zh-TW" altLang="en-US" sz="3200" u="sng" dirty="0">
                <a:latin typeface="華康古印體" pitchFamily="65" charset="-120"/>
                <a:ea typeface="華康古印體" pitchFamily="65" charset="-120"/>
                <a:cs typeface="華康楷書體W3" pitchFamily="65" charset="-120"/>
                <a:sym typeface="Wingdings"/>
              </a:rPr>
              <a:t>耶和華對祂百姓的訓誨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225425" indent="-225425">
              <a:spcBef>
                <a:spcPts val="0"/>
              </a:spcBef>
              <a:buFont typeface="Wingdings" pitchFamily="2" charset="2"/>
              <a:buChar char="§"/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五經讓以色列人知道，創天造地的耶和華揀選了他們，與他們立約：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我要在你們中間立我的帳幕，我的心也不厭惡你們。我要在你們中間行走，我要作你們的神，你們要作我的子民。我是耶和華你們的神，曾將你們從埃及地領出來，使你們不再作埃及的奴僕，我也折斷你們所負的軛，叫你們挺身而走。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』〔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利二十六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11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～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13〕</a:t>
            </a:r>
          </a:p>
          <a:p>
            <a:pPr marL="225425" indent="-225425">
              <a:spcBef>
                <a:spcPts val="0"/>
              </a:spcBef>
            </a:pPr>
            <a:endParaRPr lang="en-US" altLang="zh-TW" sz="1600" dirty="0"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/>
            </a:endParaRPr>
          </a:p>
          <a:p>
            <a:pPr marL="284163" indent="-284163">
              <a:buFont typeface="Wingdings" pitchFamily="2" charset="2"/>
              <a:buChar char="Ø"/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耶和華要百姓謹記，耶和華是他們的神，祂揀選了他們，出於恩典，也帶著使命。神藉著祂在以色列先祖中的作為，及所賜的律法，讓百姓認識他。祂要他們在外邦人中，活出神子民的樣式，使萬民認識耶和華是神，得到祝福。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/>
            </a:endParaRPr>
          </a:p>
          <a:p>
            <a:pPr marL="0" lvl="1" indent="122238">
              <a:buFont typeface="Wingdings" pitchFamily="2" charset="2"/>
              <a:buChar char="§"/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 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43000" y="0"/>
            <a:ext cx="9001000" cy="6432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zh-TW" altLang="en-US" sz="2800" dirty="0">
                <a:latin typeface="華康粗圓體(P)" pitchFamily="34" charset="-120"/>
                <a:ea typeface="華康粗圓體(P)" pitchFamily="34" charset="-120"/>
              </a:rPr>
              <a:t>	</a:t>
            </a:r>
            <a:r>
              <a:rPr lang="zh-TW" altLang="en-US" sz="2800" dirty="0">
                <a:solidFill>
                  <a:srgbClr val="FFFF00"/>
                </a:solidFill>
                <a:latin typeface="華康粗圓體(P)" pitchFamily="34" charset="-120"/>
                <a:ea typeface="華康粗圓體(P)" pitchFamily="34" charset="-120"/>
              </a:rPr>
              <a:t>  </a:t>
            </a:r>
            <a:r>
              <a:rPr lang="zh-TW" altLang="en-US" sz="2800" dirty="0">
                <a:solidFill>
                  <a:srgbClr val="FFFF00"/>
                </a:solidFill>
                <a:latin typeface="華康粗圓體(P)" pitchFamily="34" charset="-120"/>
                <a:ea typeface="華康粗圓體(P)" pitchFamily="34" charset="-120"/>
                <a:sym typeface="Wingdings" pitchFamily="2" charset="2"/>
              </a:rPr>
              <a:t></a:t>
            </a:r>
            <a:r>
              <a:rPr lang="zh-TW" altLang="en-US" sz="2800" dirty="0">
                <a:latin typeface="華康粗圓體(P)" pitchFamily="34" charset="-120"/>
                <a:ea typeface="華康粗圓體(P)" pitchFamily="34" charset="-120"/>
                <a:sym typeface="Wingdings" pitchFamily="2" charset="2"/>
              </a:rPr>
              <a:t> </a:t>
            </a:r>
            <a:r>
              <a:rPr lang="zh-TW" altLang="en-US" sz="2800" dirty="0">
                <a:ln>
                  <a:solidFill>
                    <a:srgbClr val="FF0000"/>
                  </a:solidFill>
                </a:ln>
                <a:latin typeface="華康粗圓體(P)" pitchFamily="34" charset="-120"/>
                <a:ea typeface="華康粗圓體(P)" pitchFamily="34" charset="-120"/>
                <a:sym typeface="Wingdings" pitchFamily="2" charset="2"/>
              </a:rPr>
              <a:t>摩西五經</a:t>
            </a:r>
            <a:r>
              <a:rPr lang="en-US" altLang="zh-TW" sz="2800" dirty="0">
                <a:ln>
                  <a:solidFill>
                    <a:srgbClr val="FF0000"/>
                  </a:solidFill>
                </a:ln>
                <a:latin typeface="華康粗圓體(P)" pitchFamily="34" charset="-120"/>
                <a:ea typeface="華康粗圓體(P)" pitchFamily="34" charset="-120"/>
                <a:sym typeface="Wingdings" pitchFamily="2" charset="2"/>
              </a:rPr>
              <a:t> </a:t>
            </a:r>
            <a:r>
              <a:rPr lang="zh-TW" altLang="en-US" sz="2800" dirty="0">
                <a:ln>
                  <a:solidFill>
                    <a:srgbClr val="FF0000"/>
                  </a:solidFill>
                </a:ln>
                <a:latin typeface="華康粗圓體(P)" pitchFamily="34" charset="-120"/>
                <a:ea typeface="華康粗圓體(P)" pitchFamily="34" charset="-120"/>
                <a:sym typeface="Wingdings" pitchFamily="2" charset="2"/>
              </a:rPr>
              <a:t>：</a:t>
            </a:r>
            <a:endParaRPr lang="en-US" altLang="zh-TW" sz="2800" dirty="0">
              <a:ln>
                <a:solidFill>
                  <a:srgbClr val="FF0000"/>
                </a:solidFill>
              </a:ln>
              <a:latin typeface="華康粗圓體(P)" pitchFamily="34" charset="-120"/>
              <a:ea typeface="華康粗圓體(P)" pitchFamily="34" charset="-120"/>
              <a:sym typeface="Wingdings" pitchFamily="2" charset="2"/>
            </a:endParaRPr>
          </a:p>
          <a:p>
            <a:pPr marL="571500" lvl="1" indent="-503238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altLang="zh-TW" sz="3200" dirty="0">
                <a:latin typeface="華康中圓體(P)" pitchFamily="34" charset="-120"/>
                <a:ea typeface="華康中圓體(P)" pitchFamily="34" charset="-120"/>
              </a:rPr>
              <a:t>《</a:t>
            </a:r>
            <a:r>
              <a:rPr lang="zh-TW" altLang="en-US" sz="3200" dirty="0">
                <a:latin typeface="華康中圓體(P)" pitchFamily="34" charset="-120"/>
                <a:ea typeface="華康中圓體(P)" pitchFamily="34" charset="-120"/>
              </a:rPr>
              <a:t>創</a:t>
            </a:r>
            <a:r>
              <a:rPr lang="en-US" altLang="zh-TW" sz="3200" dirty="0">
                <a:latin typeface="華康中圓體(P)" pitchFamily="34" charset="-120"/>
                <a:ea typeface="華康中圓體(P)" pitchFamily="34" charset="-120"/>
              </a:rPr>
              <a:t>》</a:t>
            </a:r>
            <a:r>
              <a:rPr lang="zh-TW" altLang="en-US" sz="3200" dirty="0">
                <a:latin typeface="華康中圓體(P)" pitchFamily="34" charset="-120"/>
                <a:ea typeface="華康中圓體(P)" pitchFamily="34" charset="-120"/>
              </a:rPr>
              <a:t>：恩典之聖約</a:t>
            </a:r>
            <a:endParaRPr lang="en-US" altLang="zh-TW" sz="3200" dirty="0">
              <a:latin typeface="華康中圓體(P)" pitchFamily="34" charset="-120"/>
              <a:ea typeface="華康中圓體(P)" pitchFamily="34" charset="-120"/>
            </a:endParaRPr>
          </a:p>
          <a:p>
            <a:pPr marL="571500" lvl="1" indent="-503238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altLang="zh-TW" sz="3200" dirty="0">
                <a:latin typeface="華康中圓體(P)" pitchFamily="34" charset="-120"/>
                <a:ea typeface="華康中圓體(P)" pitchFamily="34" charset="-120"/>
              </a:rPr>
              <a:t>《</a:t>
            </a:r>
            <a:r>
              <a:rPr lang="zh-TW" altLang="en-US" sz="3200" dirty="0">
                <a:latin typeface="華康中圓體(P)" pitchFamily="34" charset="-120"/>
                <a:ea typeface="華康中圓體(P)" pitchFamily="34" charset="-120"/>
              </a:rPr>
              <a:t>出</a:t>
            </a:r>
            <a:r>
              <a:rPr lang="en-US" altLang="zh-TW" sz="3200" dirty="0">
                <a:latin typeface="華康中圓體(P)" pitchFamily="34" charset="-120"/>
                <a:ea typeface="華康中圓體(P)" pitchFamily="34" charset="-120"/>
              </a:rPr>
              <a:t>》</a:t>
            </a:r>
            <a:r>
              <a:rPr lang="zh-TW" altLang="en-US" sz="3200" dirty="0">
                <a:latin typeface="華康中圓體(P)" pitchFamily="34" charset="-120"/>
                <a:ea typeface="華康中圓體(P)" pitchFamily="34" charset="-120"/>
              </a:rPr>
              <a:t>：聖約之民的使命與生活準則</a:t>
            </a:r>
            <a:endParaRPr lang="en-US" altLang="zh-TW" sz="3200" dirty="0">
              <a:latin typeface="華康中圓體(P)" pitchFamily="34" charset="-120"/>
              <a:ea typeface="華康中圓體(P)" pitchFamily="34" charset="-120"/>
            </a:endParaRPr>
          </a:p>
          <a:p>
            <a:pPr marL="571500" lvl="1" indent="-503238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altLang="zh-TW" sz="3200" dirty="0">
                <a:latin typeface="華康中圓體(P)" pitchFamily="34" charset="-120"/>
                <a:ea typeface="華康中圓體(P)" pitchFamily="34" charset="-120"/>
              </a:rPr>
              <a:t>《</a:t>
            </a:r>
            <a:r>
              <a:rPr lang="zh-TW" altLang="en-US" sz="3200" dirty="0">
                <a:latin typeface="華康中圓體(P)" pitchFamily="34" charset="-120"/>
                <a:ea typeface="華康中圓體(P)" pitchFamily="34" charset="-120"/>
              </a:rPr>
              <a:t>利</a:t>
            </a:r>
            <a:r>
              <a:rPr lang="en-US" altLang="zh-TW" sz="3200" dirty="0">
                <a:latin typeface="華康中圓體(P)" pitchFamily="34" charset="-120"/>
                <a:ea typeface="華康中圓體(P)" pitchFamily="34" charset="-120"/>
              </a:rPr>
              <a:t>》</a:t>
            </a:r>
            <a:r>
              <a:rPr lang="zh-TW" altLang="en-US" sz="3200" dirty="0">
                <a:latin typeface="華康中圓體(P)" pitchFamily="34" charset="-120"/>
                <a:ea typeface="華康中圓體(P)" pitchFamily="34" charset="-120"/>
              </a:rPr>
              <a:t>：聖約之民操練敬虔與聖潔</a:t>
            </a:r>
            <a:endParaRPr lang="en-US" altLang="zh-TW" sz="3200" dirty="0">
              <a:latin typeface="華康中圓體(P)" pitchFamily="34" charset="-120"/>
              <a:ea typeface="華康中圓體(P)" pitchFamily="34" charset="-120"/>
            </a:endParaRPr>
          </a:p>
          <a:p>
            <a:pPr marL="571500" lvl="1" indent="-503238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altLang="zh-TW" sz="3200" dirty="0">
                <a:latin typeface="華康中圓體(P)" pitchFamily="34" charset="-120"/>
                <a:ea typeface="華康中圓體(P)" pitchFamily="34" charset="-120"/>
              </a:rPr>
              <a:t>《</a:t>
            </a:r>
            <a:r>
              <a:rPr lang="zh-TW" altLang="en-US" sz="3200" dirty="0">
                <a:latin typeface="華康中圓體(P)" pitchFamily="34" charset="-120"/>
                <a:ea typeface="華康中圓體(P)" pitchFamily="34" charset="-120"/>
              </a:rPr>
              <a:t>民</a:t>
            </a:r>
            <a:r>
              <a:rPr lang="en-US" altLang="zh-TW" sz="3200" dirty="0">
                <a:latin typeface="華康中圓體(P)" pitchFamily="34" charset="-120"/>
                <a:ea typeface="華康中圓體(P)" pitchFamily="34" charset="-120"/>
              </a:rPr>
              <a:t>》</a:t>
            </a:r>
            <a:r>
              <a:rPr lang="zh-TW" altLang="en-US" sz="3200" dirty="0">
                <a:latin typeface="華康中圓體(P)" pitchFamily="34" charset="-120"/>
                <a:ea typeface="華康中圓體(P)" pitchFamily="34" charset="-120"/>
              </a:rPr>
              <a:t>：聖約之民迷失在曠野</a:t>
            </a:r>
            <a:endParaRPr lang="en-US" altLang="zh-TW" sz="3200" dirty="0">
              <a:latin typeface="華康中圓體(P)" pitchFamily="34" charset="-120"/>
              <a:ea typeface="華康中圓體(P)" pitchFamily="34" charset="-120"/>
            </a:endParaRPr>
          </a:p>
          <a:p>
            <a:pPr marL="571500" lvl="1" indent="-503238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altLang="zh-TW" sz="3200" dirty="0">
                <a:latin typeface="華康中圓體(P)" pitchFamily="34" charset="-120"/>
                <a:ea typeface="華康中圓體(P)" pitchFamily="34" charset="-120"/>
              </a:rPr>
              <a:t>《</a:t>
            </a:r>
            <a:r>
              <a:rPr lang="zh-TW" altLang="en-US" sz="3200" dirty="0">
                <a:latin typeface="華康中圓體(P)" pitchFamily="34" charset="-120"/>
                <a:ea typeface="華康中圓體(P)" pitchFamily="34" charset="-120"/>
              </a:rPr>
              <a:t>申</a:t>
            </a:r>
            <a:r>
              <a:rPr lang="en-US" altLang="zh-TW" sz="3200" dirty="0">
                <a:latin typeface="華康中圓體(P)" pitchFamily="34" charset="-120"/>
                <a:ea typeface="華康中圓體(P)" pitchFamily="34" charset="-120"/>
              </a:rPr>
              <a:t>》</a:t>
            </a:r>
            <a:r>
              <a:rPr lang="zh-TW" altLang="en-US" sz="3200" dirty="0">
                <a:latin typeface="華康中圓體(P)" pitchFamily="34" charset="-120"/>
                <a:ea typeface="華康中圓體(P)" pitchFamily="34" charset="-120"/>
              </a:rPr>
              <a:t>：曠野成長的第二代，聖約重申，歷史為鑑，誡命律法，祝福與咒詛。  </a:t>
            </a:r>
            <a:endParaRPr lang="en-US" altLang="zh-TW" sz="3200" dirty="0">
              <a:latin typeface="華康中圓體(P)" pitchFamily="34" charset="-120"/>
              <a:ea typeface="華康古印體(P)"/>
            </a:endParaRPr>
          </a:p>
          <a:p>
            <a:pPr marL="0" lvl="1" indent="457200">
              <a:spcBef>
                <a:spcPct val="50000"/>
              </a:spcBef>
              <a:defRPr/>
            </a:pPr>
            <a:r>
              <a:rPr lang="zh-TW" altLang="zh-TW" sz="3200" dirty="0">
                <a:latin typeface="華康中圓體(P)" pitchFamily="34" charset="-120"/>
                <a:ea typeface="華康中圓體(P)" pitchFamily="34" charset="-120"/>
                <a:sym typeface="Wingdings"/>
              </a:rPr>
              <a:t></a:t>
            </a:r>
            <a:r>
              <a:rPr lang="en-US" altLang="zh-TW" sz="3200" dirty="0">
                <a:latin typeface="華康中圓體(P)" pitchFamily="34" charset="-120"/>
                <a:ea typeface="華康中圓體(P)" pitchFamily="34" charset="-120"/>
                <a:sym typeface="Wingdings"/>
              </a:rPr>
              <a:t>《</a:t>
            </a:r>
            <a:r>
              <a:rPr lang="zh-TW" altLang="en-US" sz="3200" dirty="0">
                <a:latin typeface="華康中圓體(P)" pitchFamily="34" charset="-120"/>
                <a:ea typeface="華康中圓體(P)" pitchFamily="34" charset="-120"/>
                <a:sym typeface="Wingdings"/>
              </a:rPr>
              <a:t>以色列人是神的百姓，帶著聖約之子民，必須活出神子民的樣式，使地上萬族都要因亞伯拉罕的後裔得福。</a:t>
            </a:r>
            <a:r>
              <a:rPr lang="en-US" altLang="zh-TW" sz="3200" dirty="0">
                <a:latin typeface="華康中圓體(P)" pitchFamily="34" charset="-120"/>
                <a:ea typeface="華康中圓體(P)" pitchFamily="34" charset="-120"/>
                <a:sym typeface="Wingdings"/>
              </a:rPr>
              <a:t>》</a:t>
            </a:r>
            <a:endParaRPr lang="en-US" altLang="zh-TW" sz="3200" dirty="0">
              <a:latin typeface="華康中圓體(P)" pitchFamily="34" charset="-120"/>
              <a:ea typeface="華康中圓體(P)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5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53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53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0"/>
                                        <p:tgtEl>
                                          <p:spTgt spid="53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32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32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0" hangingPunct="0">
              <a:spcBef>
                <a:spcPts val="1200"/>
              </a:spcBef>
              <a:defRPr/>
            </a:pPr>
            <a:r>
              <a:rPr lang="zh-TW" altLang="en-US" sz="3200" dirty="0">
                <a:latin typeface="華康古印體(P)" pitchFamily="66" charset="-120"/>
                <a:ea typeface="華康古印體(P)" pitchFamily="66" charset="-120"/>
              </a:rPr>
              <a:t>	申命記：</a:t>
            </a:r>
            <a:r>
              <a:rPr lang="en-US" altLang="zh-TW" sz="3200" dirty="0">
                <a:latin typeface="華康古印體(P)" pitchFamily="66" charset="-120"/>
                <a:ea typeface="華康古印體(P)" pitchFamily="66" charset="-120"/>
              </a:rPr>
              <a:t>『</a:t>
            </a:r>
            <a:r>
              <a:rPr lang="zh-TW" altLang="en-US" sz="3200" dirty="0">
                <a:latin typeface="華康古印體(P)" pitchFamily="66" charset="-120"/>
                <a:ea typeface="華康古印體(P)" pitchFamily="66" charset="-120"/>
              </a:rPr>
              <a:t>摩西的五篇講章</a:t>
            </a:r>
            <a:r>
              <a:rPr lang="en-US" altLang="zh-TW" sz="3200" dirty="0">
                <a:latin typeface="華康古印體(P)" pitchFamily="66" charset="-120"/>
                <a:ea typeface="華康古印體(P)" pitchFamily="66" charset="-120"/>
              </a:rPr>
              <a:t>』</a:t>
            </a:r>
          </a:p>
          <a:p>
            <a:pPr marL="341313" indent="-341313" eaLnBrk="0" hangingPunct="0">
              <a:spcBef>
                <a:spcPts val="1200"/>
              </a:spcBef>
              <a:buFont typeface="+mj-lt"/>
              <a:buAutoNum type="romanUcPeriod"/>
              <a:defRPr/>
            </a:pPr>
            <a:r>
              <a:rPr lang="zh-TW" altLang="en-US" sz="3200" dirty="0">
                <a:latin typeface="華康古印體(P)" pitchFamily="66" charset="-120"/>
                <a:ea typeface="華康古印體(P)" pitchFamily="66" charset="-120"/>
              </a:rPr>
              <a:t>  第一 篇講章</a:t>
            </a:r>
            <a:r>
              <a:rPr lang="en-US" altLang="zh-TW" sz="3200" dirty="0">
                <a:latin typeface="華康古印體(P)" pitchFamily="66" charset="-120"/>
                <a:ea typeface="華康古印體(P)" pitchFamily="66" charset="-120"/>
              </a:rPr>
              <a:t>〔</a:t>
            </a:r>
            <a:r>
              <a:rPr lang="zh-TW" altLang="en-US" sz="3200" dirty="0">
                <a:latin typeface="華康古印體(P)" pitchFamily="66" charset="-120"/>
                <a:ea typeface="華康古印體(P)" pitchFamily="66" charset="-120"/>
              </a:rPr>
              <a:t>一至四章</a:t>
            </a:r>
            <a:r>
              <a:rPr lang="en-US" altLang="zh-TW" sz="3200" dirty="0">
                <a:latin typeface="華康古印體(P)" pitchFamily="66" charset="-120"/>
                <a:ea typeface="華康古印體(P)" pitchFamily="66" charset="-120"/>
              </a:rPr>
              <a:t>〕</a:t>
            </a:r>
            <a:r>
              <a:rPr lang="zh-TW" altLang="en-US" sz="3200" dirty="0">
                <a:latin typeface="華康古印體(P)" pitchFamily="66" charset="-120"/>
                <a:ea typeface="華康古印體(P)" pitchFamily="66" charset="-120"/>
              </a:rPr>
              <a:t>：勿忘歷史的教訓</a:t>
            </a:r>
            <a:endParaRPr lang="en-US" altLang="zh-TW" sz="3200" dirty="0">
              <a:latin typeface="華康古印體(P)" pitchFamily="66" charset="-120"/>
              <a:ea typeface="華康古印體(P)" pitchFamily="66" charset="-120"/>
            </a:endParaRPr>
          </a:p>
          <a:p>
            <a:pPr marL="341313" indent="-341313" eaLnBrk="0" hangingPunct="0">
              <a:spcBef>
                <a:spcPts val="1200"/>
              </a:spcBef>
              <a:buFont typeface="+mj-lt"/>
              <a:buAutoNum type="romanUcPeriod"/>
              <a:defRPr/>
            </a:pPr>
            <a:r>
              <a:rPr lang="zh-TW" altLang="en-US" sz="3200" dirty="0">
                <a:latin typeface="華康古印體(P)" pitchFamily="66" charset="-120"/>
                <a:ea typeface="華康古印體(P)" pitchFamily="66" charset="-120"/>
              </a:rPr>
              <a:t>  第二篇講章</a:t>
            </a:r>
            <a:r>
              <a:rPr lang="en-US" altLang="zh-TW" sz="3200" dirty="0">
                <a:latin typeface="華康古印體(P)" pitchFamily="66" charset="-120"/>
                <a:ea typeface="華康古印體(P)" pitchFamily="66" charset="-120"/>
              </a:rPr>
              <a:t>〔</a:t>
            </a:r>
            <a:r>
              <a:rPr lang="zh-TW" altLang="en-US" sz="3200" dirty="0">
                <a:latin typeface="華康古印體(P)" pitchFamily="66" charset="-120"/>
                <a:ea typeface="華康古印體(P)" pitchFamily="66" charset="-120"/>
              </a:rPr>
              <a:t>五至二十六章</a:t>
            </a:r>
            <a:r>
              <a:rPr lang="en-US" altLang="zh-TW" sz="3200" dirty="0">
                <a:latin typeface="華康古印體(P)" pitchFamily="66" charset="-120"/>
                <a:ea typeface="華康古印體(P)" pitchFamily="66" charset="-120"/>
              </a:rPr>
              <a:t>〕</a:t>
            </a:r>
            <a:r>
              <a:rPr lang="zh-TW" altLang="en-US" sz="3200" dirty="0">
                <a:latin typeface="華康古印體(P)" pitchFamily="66" charset="-120"/>
                <a:ea typeface="華康古印體(P)" pitchFamily="66" charset="-120"/>
              </a:rPr>
              <a:t>：聖約對新一代 以色列人的意 義。</a:t>
            </a:r>
            <a:endParaRPr lang="en-US" altLang="zh-TW" sz="3200" dirty="0">
              <a:latin typeface="華康古印體(P)" pitchFamily="66" charset="-120"/>
              <a:ea typeface="華康古印體(P)" pitchFamily="66" charset="-120"/>
            </a:endParaRPr>
          </a:p>
          <a:p>
            <a:pPr marL="395288" indent="-395288" eaLnBrk="0" hangingPunct="0">
              <a:spcBef>
                <a:spcPts val="1200"/>
              </a:spcBef>
              <a:buFont typeface="+mj-lt"/>
              <a:buAutoNum type="romanUcPeriod" startAt="3"/>
              <a:defRPr/>
            </a:pPr>
            <a:r>
              <a:rPr lang="zh-TW" altLang="en-US" sz="3200" dirty="0">
                <a:latin typeface="華康古印體(P)" pitchFamily="66" charset="-120"/>
                <a:ea typeface="華康古印體(P)" pitchFamily="66" charset="-120"/>
              </a:rPr>
              <a:t>  第三篇講章</a:t>
            </a:r>
            <a:r>
              <a:rPr lang="en-US" altLang="zh-TW" sz="3200" dirty="0">
                <a:latin typeface="華康古印體(P)" pitchFamily="66" charset="-120"/>
                <a:ea typeface="華康古印體(P)" pitchFamily="66" charset="-120"/>
              </a:rPr>
              <a:t>〔</a:t>
            </a:r>
            <a:r>
              <a:rPr lang="zh-TW" altLang="en-US" sz="3200" dirty="0">
                <a:latin typeface="華康古印體(P)" pitchFamily="66" charset="-120"/>
                <a:ea typeface="華康古印體(P)" pitchFamily="66" charset="-120"/>
              </a:rPr>
              <a:t>二十七至二十八章</a:t>
            </a:r>
            <a:r>
              <a:rPr lang="en-US" altLang="zh-TW" sz="3200" dirty="0">
                <a:latin typeface="華康古印體(P)" pitchFamily="66" charset="-120"/>
                <a:ea typeface="華康古印體(P)" pitchFamily="66" charset="-120"/>
              </a:rPr>
              <a:t>〕</a:t>
            </a:r>
            <a:r>
              <a:rPr lang="zh-TW" altLang="en-US" sz="3200" dirty="0">
                <a:latin typeface="華康古印體(P)" pitchFamily="66" charset="-120"/>
                <a:ea typeface="華康古印體(P)" pitchFamily="66" charset="-120"/>
              </a:rPr>
              <a:t>：基利心山</a:t>
            </a:r>
            <a:r>
              <a:rPr lang="zh-TW" altLang="en-US" sz="3200">
                <a:latin typeface="華康古印體(P)" pitchFamily="66" charset="-120"/>
                <a:ea typeface="華康古印體(P)" pitchFamily="66" charset="-120"/>
              </a:rPr>
              <a:t>與以巴路</a:t>
            </a:r>
            <a:r>
              <a:rPr lang="zh-TW" altLang="en-US" sz="3200" dirty="0">
                <a:latin typeface="華康古印體(P)" pitchFamily="66" charset="-120"/>
                <a:ea typeface="華康古印體(P)" pitchFamily="66" charset="-120"/>
              </a:rPr>
              <a:t>山；祝福或咒詛</a:t>
            </a:r>
            <a:endParaRPr lang="en-US" altLang="zh-TW" sz="3200" dirty="0">
              <a:latin typeface="華康古印體(P)" pitchFamily="66" charset="-120"/>
              <a:ea typeface="華康古印體(P)" pitchFamily="66" charset="-120"/>
            </a:endParaRPr>
          </a:p>
          <a:p>
            <a:pPr marL="571500" indent="-571500" eaLnBrk="0" hangingPunct="0">
              <a:spcBef>
                <a:spcPts val="1200"/>
              </a:spcBef>
              <a:buFont typeface="+mj-lt"/>
              <a:buAutoNum type="romanUcPeriod" startAt="3"/>
              <a:defRPr/>
            </a:pPr>
            <a:r>
              <a:rPr lang="zh-TW" altLang="en-US" sz="3200" dirty="0">
                <a:latin typeface="華康古印體(P)" pitchFamily="66" charset="-120"/>
                <a:ea typeface="華康古印體(P)" pitchFamily="66" charset="-120"/>
              </a:rPr>
              <a:t>第四篇講章</a:t>
            </a:r>
            <a:r>
              <a:rPr lang="en-US" altLang="zh-TW" sz="3200" dirty="0">
                <a:latin typeface="華康古印體(P)" pitchFamily="66" charset="-120"/>
                <a:ea typeface="華康古印體(P)" pitchFamily="66" charset="-120"/>
              </a:rPr>
              <a:t>〔</a:t>
            </a:r>
            <a:r>
              <a:rPr lang="zh-TW" altLang="en-US" sz="3200" dirty="0">
                <a:latin typeface="華康古印體(P)" pitchFamily="66" charset="-120"/>
                <a:ea typeface="華康古印體(P)" pitchFamily="66" charset="-120"/>
              </a:rPr>
              <a:t>二十九至三十章</a:t>
            </a:r>
            <a:r>
              <a:rPr lang="en-US" altLang="zh-TW" sz="3200" dirty="0">
                <a:latin typeface="華康古印體(P)" pitchFamily="66" charset="-120"/>
                <a:ea typeface="華康古印體(P)" pitchFamily="66" charset="-120"/>
              </a:rPr>
              <a:t>〕</a:t>
            </a:r>
            <a:r>
              <a:rPr lang="zh-TW" altLang="en-US" sz="3200" dirty="0">
                <a:latin typeface="華康古印體(P)" pitchFamily="66" charset="-120"/>
                <a:ea typeface="華康古印體(P)" pitchFamily="66" charset="-120"/>
              </a:rPr>
              <a:t>：重申約的兩條道路：生與福，死與禍</a:t>
            </a:r>
            <a:endParaRPr lang="en-US" altLang="zh-TW" sz="3200" dirty="0">
              <a:latin typeface="華康古印體(P)" pitchFamily="66" charset="-120"/>
              <a:ea typeface="華康古印體(P)" pitchFamily="66" charset="-120"/>
            </a:endParaRPr>
          </a:p>
          <a:p>
            <a:pPr marL="571500" indent="-571500" eaLnBrk="0" hangingPunct="0">
              <a:spcBef>
                <a:spcPts val="1200"/>
              </a:spcBef>
              <a:buFont typeface="+mj-lt"/>
              <a:buAutoNum type="romanUcPeriod" startAt="3"/>
              <a:defRPr/>
            </a:pPr>
            <a:r>
              <a:rPr lang="zh-TW" altLang="en-US" sz="3200" dirty="0">
                <a:latin typeface="華康古印體(P)" pitchFamily="66" charset="-120"/>
                <a:ea typeface="華康古印體(P)" pitchFamily="66" charset="-120"/>
              </a:rPr>
              <a:t>第五篇講章</a:t>
            </a:r>
            <a:r>
              <a:rPr lang="en-US" altLang="zh-TW" sz="3200" dirty="0">
                <a:latin typeface="華康古印體(P)" pitchFamily="66" charset="-120"/>
                <a:ea typeface="華康古印體(P)" pitchFamily="66" charset="-120"/>
              </a:rPr>
              <a:t>〔</a:t>
            </a:r>
            <a:r>
              <a:rPr lang="zh-TW" altLang="en-US" sz="3200" dirty="0">
                <a:latin typeface="華康古印體(P)" pitchFamily="66" charset="-120"/>
                <a:ea typeface="華康古印體(P)" pitchFamily="66" charset="-120"/>
              </a:rPr>
              <a:t>三十一至三十三章</a:t>
            </a:r>
            <a:r>
              <a:rPr lang="en-US" altLang="zh-TW" sz="3200" dirty="0">
                <a:latin typeface="華康古印體(P)" pitchFamily="66" charset="-120"/>
                <a:ea typeface="華康古印體(P)" pitchFamily="66" charset="-120"/>
              </a:rPr>
              <a:t>〕</a:t>
            </a:r>
            <a:r>
              <a:rPr lang="zh-TW" altLang="en-US" sz="3200" dirty="0">
                <a:latin typeface="華康古印體(P)" pitchFamily="66" charset="-120"/>
                <a:ea typeface="華康古印體(P)" pitchFamily="66" charset="-120"/>
              </a:rPr>
              <a:t>：臨別作歌教導以色列人，明白神的心事。</a:t>
            </a:r>
            <a:endParaRPr lang="en-US" altLang="zh-TW" sz="3200" dirty="0">
              <a:latin typeface="華康古印體(P)" pitchFamily="66" charset="-120"/>
              <a:ea typeface="華康古印體(P)" pitchFamily="66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323528" y="692696"/>
            <a:ext cx="8208912" cy="1523494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0" hangingPunct="0">
              <a:spcBef>
                <a:spcPts val="600"/>
              </a:spcBef>
              <a:defRPr/>
            </a:pPr>
            <a:r>
              <a:rPr lang="en-US" altLang="zh-TW" sz="44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特粗楷體" pitchFamily="65" charset="-120"/>
                <a:ea typeface="華康特粗楷體" pitchFamily="65" charset="-120"/>
              </a:rPr>
              <a:t>             『</a:t>
            </a:r>
            <a:r>
              <a:rPr lang="zh-TW" altLang="en-US" sz="44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特粗楷體" pitchFamily="65" charset="-120"/>
                <a:ea typeface="華康特粗楷體" pitchFamily="65" charset="-120"/>
              </a:rPr>
              <a:t>從歲首到年終</a:t>
            </a:r>
            <a:r>
              <a:rPr lang="en-US" altLang="zh-TW" sz="44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特粗楷體" pitchFamily="65" charset="-120"/>
                <a:ea typeface="華康特粗楷體" pitchFamily="65" charset="-120"/>
              </a:rPr>
              <a:t>』</a:t>
            </a:r>
          </a:p>
          <a:p>
            <a:pPr marL="342900" indent="-342900" eaLnBrk="0" hangingPunct="0">
              <a:spcBef>
                <a:spcPts val="600"/>
              </a:spcBef>
              <a:defRPr/>
            </a:pPr>
            <a:r>
              <a:rPr lang="en-US" altLang="zh-TW" sz="44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特粗楷體" pitchFamily="65" charset="-120"/>
                <a:ea typeface="華康特粗楷體" pitchFamily="65" charset="-120"/>
              </a:rPr>
              <a:t>      </a:t>
            </a:r>
            <a:r>
              <a:rPr lang="zh-TW" altLang="en-US" sz="44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特粗楷體" pitchFamily="65" charset="-120"/>
                <a:ea typeface="華康特粗楷體" pitchFamily="65" charset="-120"/>
              </a:rPr>
              <a:t>        申命記十一</a:t>
            </a:r>
            <a:r>
              <a:rPr lang="en-US" altLang="zh-TW" sz="44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特粗楷體" pitchFamily="65" charset="-120"/>
                <a:ea typeface="華康特粗楷體" pitchFamily="65" charset="-120"/>
              </a:rPr>
              <a:t>1</a:t>
            </a:r>
            <a:r>
              <a:rPr lang="zh-TW" altLang="en-US" sz="44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特粗楷體" pitchFamily="65" charset="-120"/>
                <a:ea typeface="華康特粗楷體" pitchFamily="65" charset="-120"/>
              </a:rPr>
              <a:t>～</a:t>
            </a:r>
            <a:r>
              <a:rPr lang="en-US" altLang="zh-TW" sz="44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特粗楷體" pitchFamily="65" charset="-120"/>
                <a:ea typeface="華康特粗楷體" pitchFamily="65" charset="-120"/>
              </a:rPr>
              <a:t>21</a:t>
            </a:r>
            <a:endParaRPr lang="zh-TW" altLang="en-US" sz="4400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華康特粗楷體" pitchFamily="65" charset="-120"/>
              <a:ea typeface="華康特粗楷體" pitchFamily="65" charset="-120"/>
            </a:endParaRPr>
          </a:p>
        </p:txBody>
      </p:sp>
      <p:pic>
        <p:nvPicPr>
          <p:cNvPr id="6" name="Picture 5" descr="clo1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43808" y="2996952"/>
            <a:ext cx="3672408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882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73E094-B471-8D6D-1B78-08B35FD36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>
            <a:extLst>
              <a:ext uri="{FF2B5EF4-FFF2-40B4-BE49-F238E27FC236}">
                <a16:creationId xmlns:a16="http://schemas.microsoft.com/office/drawing/2014/main" id="{A311F397-6FDE-B31F-E67C-EFF54FA19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1376"/>
            <a:ext cx="9144000" cy="649408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要愛耶和華你的神，常守祂的吩咐，律例，典章，誡命。你們今日當知道，我本不是和你們的兒女說話，因為他們不知道，也沒有看見耶和華你們神的管教，威嚴，大能的手，和伸出來的膀臂，並祂在埃及中向埃及王法老，和其全地所行的神蹟奇事，也沒有看見祂怎樣待埃及的軍兵，車馬，他們追趕你們的時候，耶和華怎樣使紅海的水淹沒他們，將他們滅絕直到今日。並祂在曠野怎樣待你們，以至你們來到這地方。也沒有看見祂怎樣待流便子孫以利押的兒子，大坍，亞比蘭，地怎樣在以色列人中間開了口吞了他們，和他們的家眷，並帳棚，與跟他們的一切活物。惟有你們親眼看見耶和華所作的一切大事。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     </a:t>
            </a:r>
          </a:p>
        </p:txBody>
      </p:sp>
    </p:spTree>
    <p:extLst>
      <p:ext uri="{BB962C8B-B14F-4D97-AF65-F5344CB8AC3E}">
        <p14:creationId xmlns:p14="http://schemas.microsoft.com/office/powerpoint/2010/main" val="4214959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DFEA3-4032-D3D7-2096-DBB913D858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>
            <a:extLst>
              <a:ext uri="{FF2B5EF4-FFF2-40B4-BE49-F238E27FC236}">
                <a16:creationId xmlns:a16="http://schemas.microsoft.com/office/drawing/2014/main" id="{B1E42CF7-3F68-710F-8946-DBB5162EA2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1376"/>
            <a:ext cx="9144000" cy="649408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>
              <a:spcBef>
                <a:spcPts val="0"/>
              </a:spcBef>
            </a:pP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所以你們要守我今日所吩咐的一切誡命，使你們膽壯，能以進去，得你們所要得的那地。並使你們的日子，在耶和華向你們列祖起誓應許給他們，和他們後裔的地上，得以長久，那是流奶與蜜之地。你要進去得為業的那地，本不像你出來的埃及地，你在那裏撒種，用腳澆灌，像澆灌菜園一樣。你們要過去得為業的那地，乃是有山，有谷，雨水滋潤之地。是耶和華你神所眷顧的，從歲首到年終，耶和華你神的眼目時常看顧那地。你們若留意聽從我今日所吩咐的誡命，愛耶和華你們的神，盡心，盡性，事奉祂，祂必按時降秋雨春雨，在你們的地上，使你們可以收藏五穀，新酒，和油。也必使你吃得飽足，並使用田野為你的牲畜長草。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     </a:t>
            </a:r>
          </a:p>
        </p:txBody>
      </p:sp>
    </p:spTree>
    <p:extLst>
      <p:ext uri="{BB962C8B-B14F-4D97-AF65-F5344CB8AC3E}">
        <p14:creationId xmlns:p14="http://schemas.microsoft.com/office/powerpoint/2010/main" val="4049008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D35581-96AF-075D-B8DB-A98FD3BDAE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>
            <a:extLst>
              <a:ext uri="{FF2B5EF4-FFF2-40B4-BE49-F238E27FC236}">
                <a16:creationId xmlns:a16="http://schemas.microsoft.com/office/drawing/2014/main" id="{DB074A9A-5FF4-F188-83B6-0A8567A1B9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116632"/>
            <a:ext cx="8928992" cy="6001643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你們要謹慎，免得心中受迷惑，就偏離正路，去事奉敬拜別神。耶和華的怒氣向你們發作，就使天閉塞不下雨，地也不出產，使你們在耶和華所賜給你們的美地上，速速減亡。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>
              <a:spcBef>
                <a:spcPts val="0"/>
              </a:spcBef>
            </a:pP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要將我這話存在心內，留在意中，繫在手上為記號，戴在額上為經文，也要教訓你們的兒女，無論坐在家裏，行在路上，躺下，起來，都要談論。又要寫在在房屋的門框上，並城門上，使你們和你們子孫的日子，在耶和華向你們列祖起誓應許給他們的地上，得以增多，如天覆地的日子那樣多。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      </a:t>
            </a:r>
          </a:p>
          <a:p>
            <a:pPr>
              <a:spcBef>
                <a:spcPts val="0"/>
              </a:spcBef>
            </a:pP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                〔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申十一</a:t>
            </a:r>
            <a:r>
              <a:rPr lang="en-US" altLang="zh-TW" sz="2800" dirty="0"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8</a:t>
            </a:r>
            <a:r>
              <a:rPr lang="zh-TW" altLang="en-US" sz="2800" dirty="0"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2800" dirty="0"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21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  <a:endParaRPr lang="zh-TW" altLang="en-US" sz="3200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113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-1" y="0"/>
            <a:ext cx="9128611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03225" lvl="4" indent="-349250" eaLnBrk="0" hangingPunct="0">
              <a:spcBef>
                <a:spcPts val="0"/>
              </a:spcBef>
              <a:buFont typeface="+mj-lt"/>
              <a:buAutoNum type="roman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愛耶和華與守祂誡命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申十一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7〕</a:t>
            </a:r>
          </a:p>
          <a:p>
            <a:pPr marL="169863" lvl="4" indent="-115888" eaLnBrk="0" hangingPunct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你要愛耶和華你的神，常守祂的吩咐，律例，典章，誡命。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lphaUcPeriod"/>
              <a:defRPr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摩西第二篇講章的對象：挽回新一代以色列人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692150" lvl="1" indent="-514350" eaLnBrk="0" hangingPunct="0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神希望以色列人展開新一頁，影響子孫後代代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69863" lvl="1" indent="7938" eaLnBrk="0" hangingPunct="0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浪子的故事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--&gt;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迷失的羊，失落的一塊錢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69863" lvl="1" indent="7938" eaLnBrk="0" hangingPunct="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摩西之歌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—《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側耳歌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》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：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耶和華的產業就是雅各，祂如鷹攪動巢窩，在雛鷹以上兩翅搧展，接取雛鷹，在兩翼之上。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申三十二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9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10〕</a:t>
            </a:r>
          </a:p>
          <a:p>
            <a:pPr marL="0" lvl="1" indent="177800" eaLnBrk="0" hangingPunct="0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摩西最後的叮嚀，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我今日所管教你們的，你們都要放在心上，要吩咐你們的子孫謹守遵行這律法上的話。因為這不是虛空與你們無關的事，乃是你們的生命，在你們過約但河要得為業之地上，必因這事日子得以長久。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申三十二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46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47〕</a:t>
            </a:r>
          </a:p>
        </p:txBody>
      </p:sp>
    </p:spTree>
    <p:extLst>
      <p:ext uri="{BB962C8B-B14F-4D97-AF65-F5344CB8AC3E}">
        <p14:creationId xmlns:p14="http://schemas.microsoft.com/office/powerpoint/2010/main" val="95590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15570</TotalTime>
  <Words>3481</Words>
  <Application>Microsoft Office PowerPoint</Application>
  <PresentationFormat>On-screen Show (4:3)</PresentationFormat>
  <Paragraphs>107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33" baseType="lpstr">
      <vt:lpstr>SimSun-ExtB</vt:lpstr>
      <vt:lpstr>華康中圓體(P)</vt:lpstr>
      <vt:lpstr>華康古印體</vt:lpstr>
      <vt:lpstr>華康古印體(P)</vt:lpstr>
      <vt:lpstr>華康楷書體W3</vt:lpstr>
      <vt:lpstr>華康特粗楷體</vt:lpstr>
      <vt:lpstr>華康粗圓體(P)</vt:lpstr>
      <vt:lpstr>Arial</vt:lpstr>
      <vt:lpstr>Calibri</vt:lpstr>
      <vt:lpstr>Consolas</vt:lpstr>
      <vt:lpstr>Corbel</vt:lpstr>
      <vt:lpstr>Times New Roman</vt:lpstr>
      <vt:lpstr>Wingdings</vt:lpstr>
      <vt:lpstr>Wingdings 2</vt:lpstr>
      <vt:lpstr>Wingdings 3</vt:lpstr>
      <vt:lpstr>Metro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NJIT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Calvin</dc:creator>
  <cp:lastModifiedBy>Calvin Tran</cp:lastModifiedBy>
  <cp:revision>949</cp:revision>
  <dcterms:created xsi:type="dcterms:W3CDTF">2006-10-29T06:33:09Z</dcterms:created>
  <dcterms:modified xsi:type="dcterms:W3CDTF">2025-12-28T04:05:13Z</dcterms:modified>
</cp:coreProperties>
</file>