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40"/>
  </p:notesMasterIdLst>
  <p:sldIdLst>
    <p:sldId id="256" r:id="rId2"/>
    <p:sldId id="877" r:id="rId3"/>
    <p:sldId id="766" r:id="rId4"/>
    <p:sldId id="896" r:id="rId5"/>
    <p:sldId id="897" r:id="rId6"/>
    <p:sldId id="898" r:id="rId7"/>
    <p:sldId id="899" r:id="rId8"/>
    <p:sldId id="900" r:id="rId9"/>
    <p:sldId id="924" r:id="rId10"/>
    <p:sldId id="903" r:id="rId11"/>
    <p:sldId id="905" r:id="rId12"/>
    <p:sldId id="901" r:id="rId13"/>
    <p:sldId id="902" r:id="rId14"/>
    <p:sldId id="906" r:id="rId15"/>
    <p:sldId id="907" r:id="rId16"/>
    <p:sldId id="929" r:id="rId17"/>
    <p:sldId id="930" r:id="rId18"/>
    <p:sldId id="908" r:id="rId19"/>
    <p:sldId id="910" r:id="rId20"/>
    <p:sldId id="911" r:id="rId21"/>
    <p:sldId id="912" r:id="rId22"/>
    <p:sldId id="925" r:id="rId23"/>
    <p:sldId id="913" r:id="rId24"/>
    <p:sldId id="914" r:id="rId25"/>
    <p:sldId id="926" r:id="rId26"/>
    <p:sldId id="915" r:id="rId27"/>
    <p:sldId id="916" r:id="rId28"/>
    <p:sldId id="917" r:id="rId29"/>
    <p:sldId id="1272" r:id="rId30"/>
    <p:sldId id="921" r:id="rId31"/>
    <p:sldId id="927" r:id="rId32"/>
    <p:sldId id="918" r:id="rId33"/>
    <p:sldId id="928" r:id="rId34"/>
    <p:sldId id="919" r:id="rId35"/>
    <p:sldId id="920" r:id="rId36"/>
    <p:sldId id="923" r:id="rId37"/>
    <p:sldId id="1271" r:id="rId38"/>
    <p:sldId id="92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26F67-6C8C-48F2-892E-2FA7F0D64391}">
          <p14:sldIdLst>
            <p14:sldId id="256"/>
            <p14:sldId id="877"/>
            <p14:sldId id="766"/>
            <p14:sldId id="896"/>
            <p14:sldId id="897"/>
            <p14:sldId id="898"/>
            <p14:sldId id="899"/>
            <p14:sldId id="900"/>
            <p14:sldId id="924"/>
            <p14:sldId id="903"/>
            <p14:sldId id="905"/>
            <p14:sldId id="901"/>
            <p14:sldId id="902"/>
            <p14:sldId id="906"/>
            <p14:sldId id="907"/>
            <p14:sldId id="929"/>
            <p14:sldId id="930"/>
            <p14:sldId id="908"/>
            <p14:sldId id="910"/>
            <p14:sldId id="911"/>
            <p14:sldId id="912"/>
            <p14:sldId id="925"/>
            <p14:sldId id="913"/>
            <p14:sldId id="914"/>
            <p14:sldId id="926"/>
            <p14:sldId id="915"/>
            <p14:sldId id="916"/>
            <p14:sldId id="917"/>
            <p14:sldId id="1272"/>
            <p14:sldId id="921"/>
            <p14:sldId id="927"/>
            <p14:sldId id="918"/>
            <p14:sldId id="928"/>
            <p14:sldId id="919"/>
            <p14:sldId id="920"/>
            <p14:sldId id="923"/>
            <p14:sldId id="1271"/>
            <p14:sldId id="9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 Renjian" initials="PR" lastIdx="1" clrIdx="0">
    <p:extLst>
      <p:ext uri="{19B8F6BF-5375-455C-9EA6-DF929625EA0E}">
        <p15:presenceInfo xmlns:p15="http://schemas.microsoft.com/office/powerpoint/2012/main" userId="28ca57bc3bc9a8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D00"/>
    <a:srgbClr val="00518E"/>
    <a:srgbClr val="68230E"/>
    <a:srgbClr val="4F2270"/>
    <a:srgbClr val="A40000"/>
    <a:srgbClr val="00682F"/>
    <a:srgbClr val="866600"/>
    <a:srgbClr val="AC8300"/>
    <a:srgbClr val="ACAC00"/>
    <a:srgbClr val="22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43878" autoAdjust="0"/>
  </p:normalViewPr>
  <p:slideViewPr>
    <p:cSldViewPr snapToGrid="0">
      <p:cViewPr varScale="1">
        <p:scale>
          <a:sx n="52" d="100"/>
          <a:sy n="52" d="100"/>
        </p:scale>
        <p:origin x="369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2883-BF61-4236-BFF8-2FE3F6A5B1FB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47F-E678-4574-8ED2-C9BA88CC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zh-CN" altLang="en-US" sz="1200" b="1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28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3F1C-691F-34EE-A932-5E6396DE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B3D512-284E-2DDD-C3CC-206A7BFEB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24EC2-0732-CA64-EBB7-52B3AA456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/>
              <a:t>回到今天的经文</a:t>
            </a:r>
            <a:r>
              <a:rPr lang="en-US" altLang="zh-CN" sz="1800"/>
              <a:t>:</a:t>
            </a:r>
            <a:endParaRPr lang="zh-CN" altLang="en-US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在开始分享之前，鼓励大家把手边的圣经</a:t>
            </a:r>
            <a:r>
              <a:rPr lang="en-US" altLang="zh-CN" sz="1800"/>
              <a:t>——</a:t>
            </a:r>
            <a:r>
              <a:rPr lang="zh-CN" altLang="en-US" sz="1800"/>
              <a:t>无论是纸本还是电子版</a:t>
            </a:r>
            <a:r>
              <a:rPr lang="en-US" altLang="zh-CN" sz="1800"/>
              <a:t>——</a:t>
            </a:r>
            <a:r>
              <a:rPr lang="zh-CN" altLang="en-US" sz="1800"/>
              <a:t>翻到</a:t>
            </a:r>
            <a:r>
              <a:rPr lang="en-US" altLang="zh-CN" sz="1800"/>
              <a:t>《</a:t>
            </a:r>
            <a:r>
              <a:rPr lang="zh-CN" altLang="en-US" sz="1800"/>
              <a:t>路加福音</a:t>
            </a:r>
            <a:r>
              <a:rPr lang="en-US" altLang="zh-CN" sz="1800"/>
              <a:t>》</a:t>
            </a:r>
            <a:r>
              <a:rPr lang="zh-CN" altLang="en-US" sz="1800"/>
              <a:t>第一章。</a:t>
            </a:r>
            <a:br>
              <a:rPr lang="zh-CN" altLang="en-US" sz="1800"/>
            </a:br>
            <a:r>
              <a:rPr lang="zh-CN" altLang="en-US" sz="1800"/>
              <a:t>因为今天的经文篇幅比较长，</a:t>
            </a:r>
            <a:r>
              <a:rPr lang="en-US" altLang="zh-CN" sz="1800"/>
              <a:t>PPT </a:t>
            </a:r>
            <a:r>
              <a:rPr lang="zh-CN" altLang="en-US" sz="1800"/>
              <a:t>上我只会标注我们正在看的经节范围，无法把全部经文放上来，</a:t>
            </a:r>
            <a:br>
              <a:rPr lang="zh-CN" altLang="en-US" sz="1800"/>
            </a:br>
            <a:r>
              <a:rPr lang="zh-CN" altLang="en-US" sz="1800"/>
              <a:t>所以也鼓励大家对照自己的圣经，一同来听。</a:t>
            </a:r>
            <a:endParaRPr lang="zh-CN" altLang="en-US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en-US" altLang="zh-CN" sz="1800"/>
              <a:t>(</a:t>
            </a:r>
            <a:r>
              <a:rPr lang="zh-CN" altLang="en-US" sz="1800"/>
              <a:t>大家知道旧约的最后一卷书是那一卷？完成在主前多少年？）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在玛拉基书之后，以色列人经历了</a:t>
            </a:r>
            <a:r>
              <a:rPr lang="zh-CN" altLang="en-US" sz="1800" b="1"/>
              <a:t>大约四百年的沉默与黑暗</a:t>
            </a:r>
            <a:r>
              <a:rPr lang="zh-CN" altLang="en-US" sz="1800"/>
              <a:t>。</a:t>
            </a:r>
            <a:br>
              <a:rPr lang="zh-CN" altLang="en-US" sz="1800"/>
            </a:br>
            <a:r>
              <a:rPr lang="zh-CN" altLang="en-US" sz="1800"/>
              <a:t>神没有新的启示，先知的声音似乎消失了。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但在犹太地，信奉耶和华的宗教生活，非但没有衰落，反倒显得挺”兴盛“。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各样礼仪制度建立：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有文士（路加常称呼他们为</a:t>
            </a:r>
            <a:r>
              <a:rPr lang="zh-CN" altLang="en-US" sz="18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+mn-ea"/>
              </a:rPr>
              <a:t>律法师）</a:t>
            </a:r>
            <a:r>
              <a:rPr lang="zh-CN" altLang="en-US" sz="1800"/>
              <a:t>，继承以斯拉的衣钵，专门解释圣经。甚至把律法具体地解释为</a:t>
            </a:r>
            <a:r>
              <a:rPr lang="en-US" altLang="zh-CN" sz="1800"/>
              <a:t>613</a:t>
            </a:r>
            <a:r>
              <a:rPr lang="zh-CN" altLang="en-US" sz="1800"/>
              <a:t>条具体的诫命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有法利赛人，专门严守这</a:t>
            </a:r>
            <a:r>
              <a:rPr lang="en-US" altLang="zh-CN" sz="1800"/>
              <a:t>613</a:t>
            </a:r>
            <a:r>
              <a:rPr lang="zh-CN" altLang="en-US" sz="1800"/>
              <a:t>条的诫命律法，也监督别人守着。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有成熟完善的祭司体系，献祭、节期照旧。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甚至连</a:t>
            </a:r>
            <a:r>
              <a:rPr lang="en-US" altLang="zh-CN" sz="1800"/>
              <a:t>500</a:t>
            </a:r>
            <a:r>
              <a:rPr lang="zh-CN" altLang="en-US" sz="1800"/>
              <a:t>年前重建的不那么恢宏的”第二圣殿“，都正在被扩建、美化</a:t>
            </a:r>
            <a:endParaRPr lang="en-US" altLang="zh-CN" sz="1800"/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而下令的，是一位犹太的“新王”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——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希律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781C4-1109-B4BD-DD0F-A3F506856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9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B3374-F447-B192-EE5C-869A86FEE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01BD9-B946-15B9-DFFC-940323657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73126-04F8-F967-8FCE-8ABEAEADB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/>
              <a:t>从表面看，这是一个宗教制度健全、秩序完整、圣殿仍在运作的时代。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就在这样的背景之下，</a:t>
            </a:r>
            <a:r>
              <a:rPr lang="zh-CN" altLang="en-US" sz="1800" b="1"/>
              <a:t>神</a:t>
            </a:r>
            <a:r>
              <a:rPr lang="zh-CN" altLang="en-US" sz="1800" b="0"/>
              <a:t>终于</a:t>
            </a:r>
            <a:r>
              <a:rPr lang="zh-CN" altLang="en-US" sz="1800" b="1"/>
              <a:t>开始说话了。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然而，神说话的对象不是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——</a:t>
            </a: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宗教领袖（大祭司）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宗教精英（文士法利赛人）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犹太人的新王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而是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——</a:t>
            </a:r>
          </a:p>
          <a:p>
            <a:pPr rtl="0">
              <a:buNone/>
            </a:pPr>
            <a:r>
              <a:rPr lang="zh-CN" altLang="en-US" sz="1800"/>
              <a:t>一对年老、无名、几乎失去生育盼望的夫妇。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而神所用的方式，也不是一卷新的启示书卷，</a:t>
            </a:r>
            <a:endParaRPr lang="en-US" altLang="zh-CN" sz="1800"/>
          </a:p>
          <a:p>
            <a:pPr rtl="0">
              <a:buNone/>
            </a:pPr>
            <a:r>
              <a:rPr lang="zh-CN" altLang="en-US" sz="1800" b="0" spc="0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而是藉着</a:t>
            </a:r>
            <a:r>
              <a:rPr lang="en-US" altLang="zh-CN" sz="1800" b="0" spc="0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400 </a:t>
            </a:r>
            <a:r>
              <a:rPr lang="zh-CN" altLang="en-US" sz="1800" b="0" spc="0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年前的最后启示</a:t>
            </a:r>
            <a:r>
              <a:rPr lang="en-US" altLang="zh-CN" sz="1800" b="0" spc="0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——</a:t>
            </a:r>
            <a:r>
              <a:rPr lang="zh-CN" altLang="en-US" sz="1800" b="0" spc="0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玛拉基书</a:t>
            </a:r>
            <a:endParaRPr lang="en-US" altLang="zh-CN" sz="1800" b="0" spc="0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/>
              <a:t>从此，旧约的律法和先知，开始汇聚，</a:t>
            </a:r>
            <a:br>
              <a:rPr lang="zh-CN" altLang="en-US" sz="1800"/>
            </a:br>
            <a:r>
              <a:rPr lang="zh-CN" altLang="en-US" sz="1800"/>
              <a:t>而新约的序幕，也悄然被拉开</a:t>
            </a:r>
            <a:endParaRPr lang="en-US" altLang="zh-CN" sz="1800" b="0" spc="0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神旨意的车轮开始往前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173D7-E57F-D4F1-A532-80618E0E8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84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314DE-1CAB-BCA3-8474-AC44717D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9C384-2841-2291-B902-8D5C9ACBB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76E0AD-6EF1-E580-67DA-A281BECBD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让我们看路加福音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章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5-7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F2AA4-D23D-9A91-77B4-444BA2201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82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F7D3-F432-9F1C-961C-ED5179CAA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5B564-570F-3FC7-EA9B-17A92B8E1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14E070-34A0-E48A-471F-55B4249BD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路加一开始让我们看见，犹太人有了一位王，这位王叫希律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他就是那位著名的</a:t>
            </a:r>
            <a:r>
              <a:rPr lang="zh-CN" altLang="en-US" sz="18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+mn-ea"/>
              </a:rPr>
              <a:t>大希律，下令扩建美化第二圣殿</a:t>
            </a:r>
            <a:endParaRPr lang="en-US" altLang="zh-CN" sz="18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从外表看，像是一位热心宗教、关心圣殿的犹太王</a:t>
            </a:r>
            <a:endParaRPr lang="en-US" altLang="zh-CN" sz="18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但，历史的记载告诉我们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——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他竟然是以东人（也就是以色列人的先祖雅各，他哥哥以扫的后裔）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/>
              <a:t>在旧约中，以东人与以色列人，有着长期的张力与敌对。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而现在，</a:t>
            </a:r>
            <a:r>
              <a:rPr lang="zh-CN" altLang="en-US" sz="1800"/>
              <a:t>一位以东人，坐在犹太人的王位上，</a:t>
            </a:r>
            <a:br>
              <a:rPr lang="zh-CN" altLang="en-US" sz="1800"/>
            </a:br>
            <a:r>
              <a:rPr lang="zh-CN" altLang="en-US" sz="1800"/>
              <a:t>并且正在重建、美化他们的圣城与圣殿</a:t>
            </a:r>
            <a:r>
              <a:rPr lang="en-US" altLang="zh-CN" sz="1800"/>
              <a:t>…</a:t>
            </a:r>
          </a:p>
          <a:p>
            <a:pPr rtl="0">
              <a:buNone/>
            </a:pPr>
            <a:r>
              <a:rPr lang="zh-CN" altLang="en-US" sz="1800"/>
              <a:t>这一切，并不是偶然。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神允许一个以东人来统治以色列人，并且重建美化的他们的圣城圣殿？是出于什么缘故了？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原来，旧约最后一卷书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——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玛拉基书的开头，</a:t>
            </a:r>
            <a:r>
              <a:rPr lang="zh-CN" altLang="en-US" sz="1800"/>
              <a:t>神已经点出了以东人的心愿：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i="1">
                <a:solidFill>
                  <a:srgbClr val="223E42"/>
                </a:solidFill>
                <a:latin typeface="等线" panose="02010600030101010101" pitchFamily="2" charset="-122"/>
                <a:ea typeface="+mn-ea"/>
              </a:rPr>
              <a:t>以东人说：‘我们现在虽被毁坏，却要重建荒废之处。’</a:t>
            </a:r>
            <a:endParaRPr lang="en-US" sz="1800" b="1" i="1">
              <a:solidFill>
                <a:srgbClr val="223E4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但</a:t>
            </a:r>
            <a:r>
              <a:rPr lang="zh-CN" altLang="en-US" sz="1800" b="1" i="1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万军之耶和华</a:t>
            </a:r>
            <a:r>
              <a:rPr lang="zh-CN" altLang="en-US" sz="1800" b="0" i="1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却</a:t>
            </a:r>
            <a:r>
              <a:rPr lang="zh-CN" altLang="en-US" sz="1800" b="1" i="1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如此说：任他们建造，我必拆毁。</a:t>
            </a:r>
            <a:endParaRPr lang="en-US" altLang="zh-CN" sz="1800" b="1" i="1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并且也宣告</a:t>
            </a:r>
            <a:r>
              <a:rPr lang="en-US" altLang="zh-CN" sz="1800" b="0" i="0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——</a:t>
            </a:r>
            <a:r>
              <a:rPr lang="zh-CN" altLang="en-US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我却爱雅各，恶以扫。</a:t>
            </a:r>
            <a:r>
              <a:rPr lang="en-US" altLang="zh-CN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玛</a:t>
            </a:r>
            <a:r>
              <a:rPr lang="en-US" altLang="zh-CN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1:2b-3a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/>
              <a:t>原来，神正在藉着这位以东人</a:t>
            </a:r>
            <a:r>
              <a:rPr lang="en-US" altLang="zh-CN"/>
              <a:t>——</a:t>
            </a:r>
            <a:r>
              <a:rPr lang="zh-CN" altLang="en-US"/>
              <a:t>希律，</a:t>
            </a:r>
            <a:br>
              <a:rPr lang="zh-CN" altLang="en-US"/>
            </a:br>
            <a:r>
              <a:rPr lang="zh-CN" altLang="en-US"/>
              <a:t>让旧约最后一卷先知书的预言，开始进入应验的阶段。</a:t>
            </a:r>
            <a:endParaRPr lang="en-US" altLang="zh-CN" sz="1200" b="0" i="0" u="non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紧接着，圣灵藉着路加的笔，让我们把目光从以扫的后裔</a:t>
            </a:r>
            <a:r>
              <a:rPr lang="en-US" altLang="zh-CN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——</a:t>
            </a: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以东人希律的身上移开，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带到雅各的后裔那里</a:t>
            </a:r>
            <a:r>
              <a:rPr lang="en-US" altLang="zh-CN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——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不是王族，不是政治中心，</a:t>
            </a:r>
            <a:br>
              <a:rPr lang="zh-CN" altLang="en-US" sz="1800"/>
            </a:br>
            <a:r>
              <a:rPr lang="zh-CN" altLang="en-US" sz="1800"/>
              <a:t>而是</a:t>
            </a:r>
            <a:r>
              <a:rPr lang="en-US" altLang="zh-CN" sz="1800"/>
              <a:t>——</a:t>
            </a: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唯一能做祭司的利未支派亚伦家族中的两位：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撒迦利亚、伊</a:t>
            </a:r>
            <a:r>
              <a:rPr lang="zh-CN" altLang="en-US" sz="180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利</a:t>
            </a: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莎白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C0A59-9180-D6B7-7030-4F6F9BD95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484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B0F7-B40C-6262-7729-3FA964B5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6F87F-F92F-D68F-B848-40A3CDF62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990C5-21F1-1C90-A75D-390EEF08E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他们是一个祭司家庭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丈夫名叫撒迦利亚，他名字的意思是：耶和华记念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妻子名叫伊利莎白，她名字的意思是：</a:t>
            </a:r>
            <a:r>
              <a:rPr lang="zh-CN" altLang="en-US" sz="18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+mn-ea"/>
              </a:rPr>
              <a:t>神的誓约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圣灵仿佛藉着这位夫妻的名字，在回应祭司们</a:t>
            </a:r>
            <a:r>
              <a:rPr lang="en-US" altLang="zh-CN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400</a:t>
            </a: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多年前对神的抱怨：</a:t>
            </a:r>
            <a:r>
              <a:rPr lang="zh-CN" altLang="en-US" sz="1800" b="1" i="1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你在何事上爱我们呢？</a:t>
            </a:r>
            <a:endParaRPr lang="en-US" altLang="zh-CN" sz="1800" b="1" i="1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耶和华记念祂的誓约，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记念祂的百姓，并且向爱祂守祂诫命的人守约施慈爱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而</a:t>
            </a:r>
            <a:r>
              <a:rPr lang="zh-CN" altLang="en-US" sz="18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+mn-ea"/>
              </a:rPr>
              <a:t>撒迦利亚，伊利莎白正是这样的人：</a:t>
            </a:r>
            <a:endParaRPr lang="en-US" altLang="zh-CN" sz="18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en-US" altLang="zh-CN" sz="1800" b="1" spc="0" baseline="30000">
                <a:solidFill>
                  <a:srgbClr val="A40000"/>
                </a:solidFill>
                <a:latin typeface="等线" panose="02010600030101010101" pitchFamily="2" charset="-122"/>
                <a:ea typeface="+mn-ea"/>
              </a:rPr>
              <a:t>6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他们二人在神面前都是义人，遵行主的一切诫命礼仪，没有可指摘的。</a:t>
            </a:r>
            <a:endParaRPr lang="en-US" altLang="zh-CN" sz="18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/>
              <a:t>这是旧约律法之下，这是对一个人最高的属灵评价</a:t>
            </a:r>
            <a:r>
              <a:rPr lang="zh-CN" altLang="en-US" sz="1800" b="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。但圣灵藉路加紧接着说了一个转折：</a:t>
            </a:r>
            <a:endParaRPr lang="en-US" altLang="zh-CN" sz="1800" b="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lang="en-US" altLang="zh-CN" sz="1800" b="1" spc="0" baseline="30000">
                <a:solidFill>
                  <a:srgbClr val="A40000"/>
                </a:solidFill>
                <a:latin typeface="等线" panose="02010600030101010101" pitchFamily="2" charset="-122"/>
                <a:ea typeface="+mn-ea"/>
              </a:rPr>
              <a:t>7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只是没有孩子，因为伊利莎白不生育，两个人又年纪老迈了。</a:t>
            </a:r>
            <a:endParaRPr lang="en-US" altLang="zh-CN" sz="18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孩子是生命的延续、盼望的未来。（尤其是在一个等候弥赛亚的时代）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没有孩子，意味着新的</a:t>
            </a:r>
            <a:r>
              <a:rPr lang="zh-CN" altLang="en-US" sz="1800"/>
              <a:t>生命没有向前展开，而旧的生命在不断老去。</a:t>
            </a:r>
            <a:endParaRPr lang="en-US" altLang="zh-CN" sz="18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于是我们看见一个令人痛心的画面：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lang="zh-CN" altLang="en-US" sz="1800"/>
              <a:t>这对忠心遵行律法的义人</a:t>
            </a:r>
            <a:r>
              <a:rPr lang="zh-CN" altLang="en-US" sz="180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，却无法靠着自己生出新的生命。而他们似乎只能守着律法，一点一点的老去。</a:t>
            </a:r>
            <a:endParaRPr lang="en-US" altLang="zh-CN" sz="180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lang="zh-CN" altLang="en-US" sz="180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这似乎正是律法的缩影：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可以定义什么是“义”，却无法带来新的生命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lang="zh-CN" altLang="en-US" sz="1800" b="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正是在这样的光景中，这位守约施慈爱的神，祂的应许临到了这对老夫妇。</a:t>
            </a:r>
            <a:endParaRPr lang="en-US" altLang="zh-CN" sz="1800" b="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747F-39F7-F030-A54B-34583C35F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2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8615A-21E5-A87A-9FBF-6B3D78EA1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D86F8-9F33-468E-C902-7CA219B11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D1D190-71F4-F1E1-CA59-2BBB0BA0D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那时一个看似“平常”的日子，撒迦利亚照例按班次</a:t>
            </a:r>
            <a:r>
              <a:rPr lang="zh-CN" altLang="en-US" sz="1800" b="0" spc="-10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在</a:t>
            </a:r>
            <a:r>
              <a:rPr lang="zh-CN" altLang="en-US" sz="1800" b="0" spc="0" baseline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神面前供祭司的职分。</a:t>
            </a:r>
            <a:endParaRPr lang="en-US" altLang="zh-CN" sz="1800" b="0" spc="0" baseline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spc="0" baseline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但不平凡的事，开始一点一点展开，他被抽中，进入主殿，在香坛前烧香。</a:t>
            </a:r>
            <a:endParaRPr lang="en-US" altLang="zh-CN" sz="1800" b="0" spc="0" baseline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spc="0" baseline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而</a:t>
            </a:r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这样的机会对祭司来说，一生只有一次。</a:t>
            </a:r>
            <a:endParaRPr lang="en-US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>
              <a:buNone/>
            </a:pPr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就在这时：有主的使者（读经）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rtl="0">
              <a:buNone/>
            </a:pPr>
            <a:endParaRPr lang="en-US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>
              <a:buNone/>
            </a:pPr>
            <a:endParaRPr lang="en-US" altLang="zh-CN" sz="1800" b="0" spc="0" baseline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endParaRPr lang="zh-CN" altLang="en-US" sz="1800" b="0" i="0" u="none" strike="noStrike" spc="0" baseline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0341-7DA7-F9C0-06CA-BBC9C5842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878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75BA3-644B-BC07-AFFE-74B288E00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C3649-FC5A-E2F2-A72B-4A699F395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EC276F-061C-2FD6-D42D-5E615326C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spc="0" baseline="0">
                <a:solidFill>
                  <a:srgbClr val="A40000"/>
                </a:solidFill>
                <a:latin typeface="等线" panose="02010600030101010101" pitchFamily="2" charset="-122"/>
                <a:ea typeface="+mn-ea"/>
              </a:rPr>
              <a:t>我们看见天使对撒迦利亚的宣告和预言</a:t>
            </a:r>
            <a:endParaRPr lang="en-US" altLang="zh-CN" sz="1800" b="0" spc="0" baseline="0">
              <a:solidFill>
                <a:srgbClr val="A4000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天使的出现不是毫无缘由，</a:t>
            </a:r>
            <a:r>
              <a:rPr lang="zh-CN" altLang="en-US" sz="1800" b="1"/>
              <a:t>这一切的起点，是一位义人的祈祷</a:t>
            </a:r>
            <a:r>
              <a:rPr lang="zh-CN" altLang="en-US" sz="1800"/>
              <a:t>。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天使对撒迦利亚说的第一句话是：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撒迦利亚，不要害怕，因为你的祈祷已经被听见了。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这句话，仿佛正呼应了玛拉基书三章七节里神的话：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你们要转向我，我就转向你们。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当人转向神的时候，神真的转向了人。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了四百年的沉默后，神再一次开口</a:t>
            </a:r>
            <a:endParaRPr lang="en-US" altLang="zh-CN" sz="1800" b="0" spc="0" baseline="0">
              <a:solidFill>
                <a:srgbClr val="A40000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endParaRPr lang="en-US" altLang="zh-CN" sz="1800" b="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9ED17-DD20-0330-BA64-703AA6649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78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67C04-3B8A-5995-7386-25482FAC2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09076-6322-67D7-3FBA-70556754A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DFC7A-E09E-11B1-FA55-A155CC4C9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接下来，天使宣告的核心，是一个孩子的名字</a:t>
            </a:r>
            <a:r>
              <a:rPr lang="en-US" altLang="zh-CN" sz="1800"/>
              <a:t>——</a:t>
            </a:r>
            <a:r>
              <a:rPr lang="zh-CN" altLang="en-US" sz="1800" b="1"/>
              <a:t>约翰</a:t>
            </a:r>
            <a:endParaRPr lang="en-US" altLang="zh-CN" sz="18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约翰的意思是：</a:t>
            </a:r>
            <a:r>
              <a:rPr lang="zh-CN" altLang="en-US" sz="1800" b="1"/>
              <a:t>耶和华的恩典</a:t>
            </a:r>
            <a:r>
              <a:rPr lang="zh-CN" altLang="en-US" sz="1800"/>
              <a:t>。</a:t>
            </a:r>
            <a:br>
              <a:rPr lang="zh-CN" altLang="en-US" sz="1800"/>
            </a:br>
            <a:r>
              <a:rPr lang="zh-CN" altLang="en-US" sz="1800"/>
              <a:t>这名字本身，就已经预告了神要做的事：</a:t>
            </a:r>
            <a:br>
              <a:rPr lang="zh-CN" altLang="en-US" sz="1800"/>
            </a:br>
            <a:r>
              <a:rPr lang="zh-CN" altLang="en-US" sz="1800"/>
              <a:t>不是再加重律法的担子，而是让恩典临到，使百姓转向神。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天使说，这个孩子将带来喜乐：</a:t>
            </a:r>
            <a:r>
              <a:rPr lang="zh-CN" altLang="en-US" sz="1800" b="1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你必欢喜快乐，有许多人因他出世也必喜乐。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然后，天使开始具体预言这位孩子的生命特征：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他在主面前将要为大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淡酒浓酒都不喝</a:t>
            </a:r>
            <a:r>
              <a:rPr lang="en-US" altLang="zh-CN" sz="1800"/>
              <a:t>——</a:t>
            </a:r>
            <a:r>
              <a:rPr lang="zh-CN" altLang="en-US" sz="1800"/>
              <a:t>这是一个按律法</a:t>
            </a:r>
            <a:r>
              <a:rPr lang="zh-CN" altLang="en-US" sz="1800" b="1"/>
              <a:t>拿细耳人的记号</a:t>
            </a:r>
            <a:r>
              <a:rPr lang="zh-CN" altLang="en-US" sz="1800"/>
              <a:t>，</a:t>
            </a:r>
            <a:br>
              <a:rPr lang="zh-CN" altLang="en-US" sz="1800"/>
            </a:br>
            <a:r>
              <a:rPr lang="zh-CN" altLang="en-US" sz="1800"/>
              <a:t>意味着他从生命起头，就被分别归给神；</a:t>
            </a:r>
            <a:br>
              <a:rPr lang="zh-CN" altLang="en-US" sz="1800"/>
            </a:br>
            <a:r>
              <a:rPr lang="zh-CN" altLang="en-US" sz="1800"/>
              <a:t>并且，最关键的一句话是：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1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从母腹里就被圣灵充满了。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这不是人努力塑造出来的属灵生命，</a:t>
            </a:r>
            <a:br>
              <a:rPr lang="zh-CN" altLang="en-US" sz="1800"/>
            </a:br>
            <a:r>
              <a:rPr lang="zh-CN" altLang="en-US" sz="1800"/>
              <a:t>而是从起初，就完全出于圣灵的工作。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/>
              <a:t>后来，主耶稣亲自为施洗约翰作见证，说</a:t>
            </a:r>
            <a:r>
              <a:rPr lang="zh-CN" altLang="en-US" sz="2800" b="0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：</a:t>
            </a:r>
            <a:r>
              <a:rPr lang="zh-CN" altLang="en-US" sz="18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凡妇人所生的，没有一个兴起来大过施洗约翰的</a:t>
            </a:r>
            <a:endParaRPr lang="en-US" altLang="zh-CN" sz="18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>
              <a:buNone/>
            </a:pPr>
            <a:endParaRPr lang="en-US" altLang="zh-CN" sz="1800" b="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C400E-6E86-3699-D3D7-1B2AF1E48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102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6945-DCEC-1F54-3EF6-DBE3A5A0D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0C13F9-A4BC-5AAB-0CBF-CA80DC30B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F4FB7-B6D1-0B8E-9B5D-77E08F44A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/>
              <a:t>他不单是一个按着律法被神分别的拿细耳人，他更是一个先知。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天使说得非常清楚：</a:t>
            </a:r>
            <a:r>
              <a:rPr lang="en-US" altLang="zh-CN" sz="1800" b="1" spc="0" baseline="30000">
                <a:solidFill>
                  <a:srgbClr val="A40000"/>
                </a:solidFill>
                <a:latin typeface="等线" panose="02010600030101010101" pitchFamily="2" charset="-122"/>
                <a:ea typeface="+mn-ea"/>
              </a:rPr>
              <a:t>16</a:t>
            </a:r>
            <a:r>
              <a:rPr lang="zh-CN" altLang="en-US" sz="1800" b="1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他要使许多以色列人回转，归于主他们的神。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而且，还不是一般的先知，</a:t>
            </a:r>
            <a:r>
              <a:rPr lang="zh-CN" altLang="en-US" sz="1800"/>
              <a:t>而且，还不是一位普通的先知。</a:t>
            </a:r>
            <a:br>
              <a:rPr lang="zh-CN" altLang="en-US" sz="1800"/>
            </a:br>
            <a:r>
              <a:rPr lang="zh-CN" altLang="en-US" sz="1800"/>
              <a:t>天使继续说：</a:t>
            </a:r>
            <a:r>
              <a:rPr lang="en-US" altLang="zh-CN" sz="1800" b="1" spc="0" baseline="30000">
                <a:solidFill>
                  <a:srgbClr val="A40000"/>
                </a:solidFill>
                <a:latin typeface="等线" panose="02010600030101010101" pitchFamily="2" charset="-122"/>
                <a:ea typeface="+mn-ea"/>
              </a:rPr>
              <a:t>17</a:t>
            </a:r>
            <a:r>
              <a:rPr lang="zh-CN" altLang="en-US" sz="1800" b="1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他必有以利亚的心志能力，行在主的前面。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r>
              <a:rPr lang="zh-CN" altLang="en-US" sz="1800"/>
              <a:t>这是一个极其重要的宣告，因为在以色列人的盼望中，</a:t>
            </a:r>
            <a:br>
              <a:rPr lang="zh-CN" altLang="en-US" sz="1800"/>
            </a:br>
            <a:r>
              <a:rPr lang="zh-CN" altLang="en-US" sz="1800" b="1"/>
              <a:t>以利亚，是旧约中最伟大的先知之一。</a:t>
            </a:r>
            <a:br>
              <a:rPr lang="zh-CN" altLang="en-US" sz="1800"/>
            </a:br>
            <a:r>
              <a:rPr lang="zh-CN" altLang="en-US" sz="1800"/>
              <a:t>那位乘着旋风升天、没有经历死亡的先知。</a:t>
            </a:r>
            <a:endParaRPr lang="en-US" altLang="zh-CN" sz="1800"/>
          </a:p>
          <a:p>
            <a:r>
              <a:rPr lang="zh-CN" altLang="en-US" sz="1800"/>
              <a:t>而玛拉基书最后的应许正是：</a:t>
            </a:r>
            <a:br>
              <a:rPr lang="zh-CN" altLang="en-US" sz="1800"/>
            </a:br>
            <a:r>
              <a:rPr lang="zh-CN" altLang="en-US" sz="1800"/>
              <a:t>在耶和华大而可畏的日子来到以前</a:t>
            </a:r>
            <a:r>
              <a:rPr lang="en-US" altLang="zh-CN" sz="1800"/>
              <a:t>…</a:t>
            </a:r>
          </a:p>
          <a:p>
            <a:r>
              <a:rPr lang="zh-CN" altLang="en-US" sz="1800"/>
              <a:t>现在，天使告诉撒迦利亚：</a:t>
            </a:r>
            <a:r>
              <a:rPr lang="zh-CN" altLang="en-US" sz="1800" b="1"/>
              <a:t>这应许，要应验了。</a:t>
            </a:r>
            <a:endParaRPr lang="en-US" altLang="zh-CN" sz="1800" b="1"/>
          </a:p>
          <a:p>
            <a:r>
              <a:rPr lang="zh-CN" altLang="en-US" sz="1800"/>
              <a:t>不是以利亚本人回来，而是一个带着以利亚同样使命、同样属灵方向的先知，要行在主的前面。</a:t>
            </a:r>
            <a:endParaRPr lang="en-US" altLang="zh-CN" sz="1800" b="1" spc="0">
              <a:solidFill>
                <a:srgbClr val="4F2270"/>
              </a:solidFill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而这正是旧约的最后一句话，也是玛拉基书的最后一个应许。</a:t>
            </a:r>
            <a:endParaRPr lang="zh-CN" altLang="en-US" sz="1800" b="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7D79-157C-F680-92CE-BC6A2454C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08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90AD8-DC8A-3F7A-033F-DF88A379D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C5C14-61B2-AC52-85E3-68EBF13F0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964F4-A1D2-9CC6-89CD-2B7E38F30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spc="0">
                <a:solidFill>
                  <a:srgbClr val="4F2270"/>
                </a:solidFill>
                <a:latin typeface="等线" panose="02010600030101010101" pitchFamily="2" charset="-122"/>
                <a:ea typeface="+mn-ea"/>
              </a:rPr>
              <a:t>叫为父的心转向儿女，叫悖逆的人转从义人的智慧，又为主预备合用的百姓。</a:t>
            </a:r>
            <a:r>
              <a:rPr lang="zh-CN" altLang="en-US" sz="1800" b="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”</a:t>
            </a:r>
            <a:endParaRPr lang="en-US" altLang="zh-CN" sz="1800" b="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  <a:p>
            <a:pPr>
              <a:spcAft>
                <a:spcPts val="1800"/>
              </a:spcAft>
            </a:pPr>
            <a:r>
              <a:rPr lang="zh-CN" altLang="en-US" sz="1800" b="1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这位约翰是在两约之间，站在律法和先知的尽头，指向恩典的起头</a:t>
            </a:r>
            <a:endParaRPr lang="en-US" altLang="zh-CN" sz="1800"/>
          </a:p>
          <a:p>
            <a:r>
              <a:rPr lang="zh-CN" altLang="en-US" sz="1800" b="0"/>
              <a:t>约翰的出生要告诉我们：</a:t>
            </a:r>
            <a:endParaRPr lang="en-US" altLang="zh-CN" sz="1800" b="0"/>
          </a:p>
          <a:p>
            <a:r>
              <a:rPr lang="zh-CN" altLang="en-US" sz="1800" b="1"/>
              <a:t>旧约，并不是慢慢淡出舞台，而是正在被神一一应验。</a:t>
            </a:r>
            <a:endParaRPr lang="zh-CN" altLang="en-US" sz="1800"/>
          </a:p>
          <a:p>
            <a:r>
              <a:rPr lang="zh-CN" altLang="en-US" sz="1800"/>
              <a:t>神沉默了四百年，现在，祂再次开口，</a:t>
            </a:r>
            <a:br>
              <a:rPr lang="zh-CN" altLang="en-US" sz="1800"/>
            </a:br>
            <a:r>
              <a:rPr lang="zh-CN" altLang="en-US" sz="1800"/>
              <a:t>而祂开口说的第一件事，就是：</a:t>
            </a:r>
            <a:r>
              <a:rPr lang="zh-CN" altLang="en-US" sz="1800" b="1"/>
              <a:t>我要为我的儿子预备道路。</a:t>
            </a:r>
            <a:endParaRPr lang="zh-CN" altLang="en-US" sz="1800"/>
          </a:p>
          <a:p>
            <a:pPr rtl="0">
              <a:buNone/>
            </a:pPr>
            <a:endParaRPr lang="en-US" altLang="zh-CN" sz="1800" b="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5C80-1CA6-412B-AF54-4D5BBEAC7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94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E3CEF-BA6A-1066-E511-ACE9F5C0D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47740-C49A-3B3C-F050-F41220A98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F77B8-08AF-D7C3-AC02-5B65948AB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感谢敬拜团带领的诗歌。在敬拜中将荣耀归给神的同时，也让我们再一次回顾了耶稣的降生和福音。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鼓励大家参加圣诞聚会，了解耶稣降生的故事。盼望今天的信息是一个暖身，让他们预备好我们的心，迎接这一个圣诞的日子。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讲到耶稣和福音，你会从哪里说起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    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耶稣降生、耶稣的家谱</a:t>
            </a: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(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马太</a:t>
            </a: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)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、创世之初</a:t>
            </a: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(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约翰</a:t>
            </a: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    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耶稣的事工</a:t>
            </a: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(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马可</a:t>
            </a: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)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、十字架与复活</a:t>
            </a: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(</a:t>
            </a:r>
            <a:r>
              <a:rPr lang="zh-CN" altLang="en-US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保罗</a:t>
            </a:r>
            <a:r>
              <a:rPr lang="en-US" altLang="zh-CN" sz="18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+mn-ea"/>
              </a:rPr>
              <a:t>)</a:t>
            </a: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路加介绍耶稣的起点很特别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——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一对夫妻老年得子的故事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请几位年轻的弟兄姐妹，帮我们来读这段圣经故事。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我和大家一起读旁白。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D1017-608E-0DAA-072D-AE5020190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5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7652E-080E-00AC-AB9E-2442A3EA2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5433E-7510-B3CC-8B28-662B35B14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9F18E-A6FB-5A8F-1953-829A5CF3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面对天使的这伟大的宣告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——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预言这位名为耶和华恩典的约翰要降生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撒迦利亚是如何回应的？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70A0D-5D62-A050-0659-445D60CA8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54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858F6-41C7-8B1B-802E-5DFCF8DC3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5366C-B987-3D09-CF44-ACD559230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3CCEE-C159-6417-9682-5C3E32FA0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这位名为耶和华纪念的撒迦利亚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却向天使长加百列提出了一个请求：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我凭着什么可知道这事呢？我已经老了，我的妻子也年纪老迈了。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他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求凭据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——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因年纪老迈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+mn-ea"/>
              <a:cs typeface="+mn-cs"/>
            </a:endParaRPr>
          </a:p>
          <a:p>
            <a:pPr rtl="0">
              <a:buNone/>
            </a:pPr>
            <a:r>
              <a:rPr lang="zh-CN" altLang="en-US" sz="1800"/>
              <a:t>这并不是恶意的拒绝，而更像是一个从旧约传统中走来的老祭司，</a:t>
            </a:r>
            <a:br>
              <a:rPr lang="zh-CN" altLang="en-US" sz="1800"/>
            </a:br>
            <a:r>
              <a:rPr lang="zh-CN" altLang="en-US" sz="1800"/>
              <a:t>在经验、理性和现实面前的迟疑。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结果，他</a:t>
            </a:r>
            <a:r>
              <a:rPr lang="zh-CN" altLang="en-US" sz="1800" b="1"/>
              <a:t>得到了一个凭据</a:t>
            </a:r>
            <a:r>
              <a:rPr lang="en-US" altLang="zh-CN" sz="1800"/>
              <a:t>——</a:t>
            </a:r>
            <a:br>
              <a:rPr lang="en-US" altLang="zh-CN" sz="1800"/>
            </a:br>
            <a:r>
              <a:rPr lang="zh-CN" altLang="en-US" sz="1800"/>
              <a:t>但这个凭据，并不是他所期待的：</a:t>
            </a:r>
            <a:r>
              <a:rPr lang="zh-CN" altLang="en-US" sz="1800" b="1"/>
              <a:t>他被神沉默了</a:t>
            </a:r>
            <a:endParaRPr lang="en-US" altLang="zh-CN" sz="1800" b="1"/>
          </a:p>
          <a:p>
            <a:pPr rtl="0">
              <a:buNone/>
            </a:pPr>
            <a:r>
              <a:rPr lang="zh-CN" altLang="en-US" sz="1800"/>
              <a:t>从表面看，这好像是对“不信”的惩罚；</a:t>
            </a:r>
            <a:br>
              <a:rPr lang="zh-CN" altLang="en-US" sz="1800"/>
            </a:br>
            <a:r>
              <a:rPr lang="zh-CN" altLang="en-US" sz="1800"/>
              <a:t>但从路加的叙事来看，这更像是神给他的</a:t>
            </a:r>
            <a:r>
              <a:rPr lang="zh-CN" altLang="en-US" sz="1800" b="1"/>
              <a:t>兆头（记号）</a:t>
            </a:r>
            <a:r>
              <a:rPr lang="zh-CN" altLang="en-US" sz="1800"/>
              <a:t>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而这个</a:t>
            </a:r>
            <a:r>
              <a:rPr lang="zh-CN" altLang="en-US" sz="1800" b="1"/>
              <a:t>兆头（记号）</a:t>
            </a:r>
            <a:r>
              <a:rPr lang="zh-CN" altLang="en-US" sz="1800" b="0"/>
              <a:t>是一个蒙福的记号</a:t>
            </a:r>
            <a:endParaRPr lang="en-US" altLang="zh-CN" sz="1800" b="0"/>
          </a:p>
          <a:p>
            <a:pPr rtl="0">
              <a:buNone/>
            </a:pPr>
            <a:r>
              <a:rPr lang="zh-CN" altLang="en-US" sz="1800"/>
              <a:t>因为这段沉默，并不是终点，而是一个预备。如果我们继续往下看就会发现：</a:t>
            </a: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  <a:p>
            <a:pPr rtl="0">
              <a:buNone/>
            </a:pPr>
            <a:r>
              <a:rPr lang="zh-CN" altLang="en-US" sz="1800"/>
              <a:t>当撒迦利亚再次开口的时候，他说出的，不再是疑问，</a:t>
            </a:r>
            <a:br>
              <a:rPr lang="zh-CN" altLang="en-US" sz="1800"/>
            </a:br>
            <a:r>
              <a:rPr lang="zh-CN" altLang="en-US" sz="1800"/>
              <a:t>而是一段充满圣灵的、伟大的预言。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神不仅要给他一个儿子，也要在他身上，完成一个从沉默到宣告的过程。</a:t>
            </a:r>
            <a:endParaRPr lang="en-US" altLang="zh-CN" sz="1800"/>
          </a:p>
          <a:p>
            <a:r>
              <a:rPr lang="zh-CN" altLang="en-US" sz="1800"/>
              <a:t>而</a:t>
            </a:r>
            <a:r>
              <a:rPr lang="en-US" altLang="zh-CN" sz="1800"/>
              <a:t>…</a:t>
            </a:r>
            <a:endParaRPr lang="zh-CN" altLang="en-US" sz="1800"/>
          </a:p>
          <a:p>
            <a:pPr rtl="0">
              <a:buNone/>
            </a:pP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2410-C127-83D1-218B-9101B1466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78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821C8-DFDA-ABCC-9B9B-CF38B5A89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239ED-0C8C-7024-CEAD-A10549881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5B447-1C21-A654-33AE-B658BD46C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/>
              <a:t>而路加并没有让故事停在撒迦利亚这里。镜头转向他的妻子</a:t>
            </a:r>
            <a:r>
              <a:rPr lang="en-US" altLang="zh-CN" sz="1800"/>
              <a:t>——</a:t>
            </a:r>
            <a:r>
              <a:rPr lang="zh-CN" altLang="en-US" sz="1800"/>
              <a:t>这位名为神的誓约的</a:t>
            </a:r>
            <a:r>
              <a:rPr lang="zh-CN" altLang="en-US" sz="1800" b="1"/>
              <a:t>伊利莎白</a:t>
            </a:r>
            <a:endParaRPr lang="en-US" altLang="zh-CN" sz="1800" b="1"/>
          </a:p>
          <a:p>
            <a:r>
              <a:rPr lang="zh-CN" altLang="en-US" sz="1800" b="0" i="0" u="none">
                <a:solidFill>
                  <a:srgbClr val="68230E"/>
                </a:solidFill>
                <a:latin typeface="等线" panose="02010600030101010101" pitchFamily="2" charset="-122"/>
                <a:ea typeface="+mn-ea"/>
              </a:rPr>
              <a:t>她</a:t>
            </a:r>
            <a:r>
              <a:rPr lang="zh-CN" altLang="en-US" sz="1800"/>
              <a:t>只说了一句极其简单、却极其深刻的话：</a:t>
            </a:r>
          </a:p>
          <a:p>
            <a:r>
              <a:rPr lang="zh-CN" altLang="en-US" sz="1800"/>
              <a:t>“主在眷顾我的日子，除去了我在人间的羞耻。”</a:t>
            </a:r>
            <a:endParaRPr lang="en-US" altLang="zh-CN" sz="1800"/>
          </a:p>
          <a:p>
            <a:r>
              <a:rPr lang="zh-CN" altLang="en-US" sz="1800" b="1"/>
              <a:t>她果然怀了孕。</a:t>
            </a:r>
            <a:endParaRPr lang="zh-CN" altLang="en-US" sz="1800"/>
          </a:p>
          <a:p>
            <a:r>
              <a:rPr lang="zh-CN" altLang="en-US" sz="1800"/>
              <a:t>这怀孕，本身就是一个记号</a:t>
            </a:r>
            <a:r>
              <a:rPr lang="en-US" altLang="zh-CN" sz="1800"/>
              <a:t>——</a:t>
            </a:r>
            <a:r>
              <a:rPr lang="zh-CN" altLang="en-US" sz="1800" b="1"/>
              <a:t>蒙神眷顾的记号</a:t>
            </a:r>
            <a:r>
              <a:rPr lang="zh-CN" altLang="en-US" sz="1800"/>
              <a:t>。</a:t>
            </a:r>
          </a:p>
          <a:p>
            <a:r>
              <a:rPr lang="zh-CN" altLang="en-US" sz="1800"/>
              <a:t>这里的“羞耻”，并不是道德上的定罪，</a:t>
            </a:r>
            <a:br>
              <a:rPr lang="zh-CN" altLang="en-US" sz="1800"/>
            </a:br>
            <a:r>
              <a:rPr lang="zh-CN" altLang="en-US" sz="1800"/>
              <a:t>而是多年不生育所带来的重担、叹息与无力感。</a:t>
            </a:r>
            <a:br>
              <a:rPr lang="zh-CN" altLang="en-US" sz="1800"/>
            </a:br>
            <a:r>
              <a:rPr lang="zh-CN" altLang="en-US" sz="1800"/>
              <a:t>而神的作为，是在隐秘中临到，在暗中把生命赐下，把羞耻除去。</a:t>
            </a:r>
            <a:endParaRPr lang="en-US" altLang="zh-CN" sz="1800"/>
          </a:p>
          <a:p>
            <a:endParaRPr lang="zh-CN" altLang="en-US" sz="1800"/>
          </a:p>
          <a:p>
            <a:pPr rtl="0">
              <a:buNone/>
            </a:pPr>
            <a:endParaRPr lang="en-US" altLang="zh-CN" sz="1800" b="0" i="0" u="none">
              <a:solidFill>
                <a:srgbClr val="68230E"/>
              </a:solidFill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1A3F3-A45D-4CF2-E06F-452B620EC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17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837D3-9933-C436-C8E3-E9154C860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81434-2E56-9306-11C8-CAC59952C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13360-1C60-4B31-A10B-04CE7E0F6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终于，当伊利莎白的产期到了</a:t>
            </a:r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</a:t>
            </a:r>
          </a:p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6E330-B8D4-AB83-31B9-8386328F2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29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8F6F-280E-9BBA-587B-B257830FA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E048F-BB90-360F-B2F7-1522FCDE5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669062-C1DC-FD17-2B26-7B4462617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应许成为现实</a:t>
            </a:r>
            <a:endParaRPr kumimoji="0" lang="en-US" altLang="zh-CN" sz="1800" b="1" u="none" strike="noStrike" kern="1200" cap="none" spc="0" normalizeH="0" baseline="30000" noProof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57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伊利莎白的产期到了，就生了一个儿子。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这是一个极其平实的描述，却承载着极不平凡的意义</a:t>
            </a:r>
            <a:r>
              <a:rPr lang="en-US" altLang="zh-CN" sz="1800"/>
              <a:t>——</a:t>
            </a:r>
            <a:br>
              <a:rPr lang="en-US" altLang="zh-CN" sz="1800"/>
            </a:br>
            <a:r>
              <a:rPr lang="zh-CN" altLang="en-US" sz="1800" b="1"/>
              <a:t>神所应许的儿子，终于降生了。</a:t>
            </a:r>
            <a:endParaRPr lang="en-US" altLang="zh-CN" sz="18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58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邻里亲族听见主向她大施怜悯，就和她一同欢乐。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r>
              <a:rPr lang="zh-CN" altLang="en-US" sz="1800"/>
              <a:t>这正应验了天使先前所说的话：</a:t>
            </a:r>
          </a:p>
          <a:p>
            <a:r>
              <a:rPr lang="zh-CN" altLang="en-US" sz="1800"/>
              <a:t>「你必欢喜快乐，有许多人因他出世也必喜乐。」（</a:t>
            </a:r>
            <a:r>
              <a:rPr lang="en-US" altLang="zh-CN" sz="1800"/>
              <a:t>1:14</a:t>
            </a:r>
            <a:r>
              <a:rPr lang="zh-CN" altLang="en-US" sz="1800"/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这喜乐不只在父母心里，也扩散到邻里、亲族，扩散到许多人中。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03DFF-C752-41B0-B931-97BBC9E05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140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86E3-FB76-3895-FA4E-9A5CADE3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8FBAEF-C488-B219-0746-34DCAABA5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AE5E2-5916-930B-9F7D-04917AC79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从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撒迦利亚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到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约翰</a:t>
            </a:r>
            <a:endParaRPr kumimoji="0" lang="en-US" altLang="zh-CN" sz="1800" b="1" u="none" strike="noStrike" kern="1200" cap="none" spc="0" normalizeH="0" baseline="30000" noProof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59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到了第八日，他们来要给孩子行割礼，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这意味着，这个孩子从一开始，就站在</a:t>
            </a:r>
            <a:r>
              <a:rPr lang="zh-CN" altLang="en-US" sz="1800" b="1"/>
              <a:t>律法的秩序之中</a:t>
            </a:r>
            <a:r>
              <a:rPr lang="en-US" altLang="zh-CN" sz="1800"/>
              <a:t>——</a:t>
            </a:r>
            <a:br>
              <a:rPr lang="en-US" altLang="zh-CN" sz="1800"/>
            </a:br>
            <a:r>
              <a:rPr lang="zh-CN" altLang="en-US" sz="1800"/>
              <a:t>他是一个站在律法尽头的孩子。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照着人的传统，众人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要照他父亲的名字叫他撒迦利亚</a:t>
            </a:r>
            <a:r>
              <a:rPr kumimoji="0" lang="en-US" altLang="zh-CN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——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耶和华记念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，但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60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他母亲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却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说：“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不可，要叫他约翰。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”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r>
              <a:rPr lang="zh-CN" altLang="en-US" sz="1800"/>
              <a:t>众人不能理解，便转向那位沉默已久的父亲。</a:t>
            </a:r>
          </a:p>
          <a:p>
            <a:r>
              <a:rPr lang="zh-CN" altLang="en-US" sz="1800"/>
              <a:t>撒迦利亚要了一块写字的板，写下了一句话：</a:t>
            </a:r>
          </a:p>
          <a:p>
            <a:r>
              <a:rPr lang="zh-CN" altLang="en-US" sz="1800" b="1"/>
              <a:t>「他的名字是约翰。」</a:t>
            </a:r>
            <a:endParaRPr lang="zh-CN" altLang="en-US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不是“可以叫”，不是“我们决定”，而是斩钉截铁的宣告</a:t>
            </a:r>
            <a:r>
              <a:rPr lang="en-US" altLang="zh-CN" sz="1800"/>
              <a:t>——</a:t>
            </a:r>
            <a:r>
              <a:rPr lang="zh-CN" altLang="en-US" sz="1800" b="1"/>
              <a:t>“他的名字是约翰”。</a:t>
            </a:r>
            <a:endParaRPr lang="en-US" altLang="zh-CN" sz="18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这不像是在协商，更像是一个</a:t>
            </a:r>
            <a:r>
              <a:rPr lang="zh-CN" altLang="en-US" sz="1800" b="1"/>
              <a:t>顺服启示的宣告</a:t>
            </a:r>
            <a:r>
              <a:rPr lang="zh-CN" altLang="en-US" sz="1800"/>
              <a:t>。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就在这一刻</a:t>
            </a:r>
            <a:endParaRPr kumimoji="0" lang="en-US" altLang="zh-CN" sz="1800" b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64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撒迦利亚的口立时开了，舌头也舒展了，就说出话来，称颂神。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他开口之后的第一件事，不是解释沉默，不是为自己辩护，而是</a:t>
            </a:r>
            <a:r>
              <a:rPr lang="en-US" altLang="zh-CN" sz="1800"/>
              <a:t>——</a:t>
            </a:r>
            <a:r>
              <a:rPr lang="zh-CN" altLang="en-US" sz="1800" b="1"/>
              <a:t>称颂神</a:t>
            </a:r>
            <a:r>
              <a:rPr lang="zh-CN" altLang="en-US" sz="1800"/>
              <a:t>。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神也要藉着这位老祭司的口</a:t>
            </a:r>
            <a:endParaRPr kumimoji="0" lang="en-US" altLang="zh-CN" sz="1800" b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宣告：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从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撒迦利亚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到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约翰，</a:t>
            </a:r>
            <a:r>
              <a:rPr kumimoji="0" lang="zh-CN" altLang="en-US" sz="1800" b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“</a:t>
            </a:r>
            <a:r>
              <a:rPr kumimoji="0" lang="zh-CN" altLang="en-US" sz="1800" b="1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耶和华</a:t>
            </a:r>
            <a:r>
              <a:rPr kumimoji="0" lang="zh-CN" altLang="en-US" sz="1800" b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已经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记念</a:t>
            </a:r>
            <a:r>
              <a:rPr kumimoji="0" lang="zh-CN" altLang="en-US" sz="1800" b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”了祂的百姓，</a:t>
            </a:r>
            <a:endParaRPr kumimoji="0" lang="en-US" altLang="zh-CN" sz="1800" b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并且预言：</a:t>
            </a:r>
            <a:r>
              <a:rPr kumimoji="0" lang="zh-CN" altLang="en-US" sz="1800" b="1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耶和华恩典</a:t>
            </a:r>
            <a:r>
              <a:rPr kumimoji="0" lang="zh-CN" altLang="en-US" sz="1800" b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的时代即将来临。</a:t>
            </a:r>
            <a:endParaRPr kumimoji="0" lang="en-US" altLang="zh-CN" sz="1800" b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藉着这位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有主与他同在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的孩子，神要铺就那条通往神救恩的道路。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C3EAB-5A9B-5715-9B6C-7279582A0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07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B83CE-3389-5A3F-4B97-2C789F72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3043B-39BE-03A8-5BD8-DD07A70E6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65EBF-116E-9EA6-E105-F471CCE2D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撒迦利亚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这一位谨守律法的祭司，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在圣灵充满下，终于又开口了，而这一次，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他是为自己解释，</a:t>
            </a:r>
            <a:br>
              <a:rPr lang="zh-CN" altLang="en-US" sz="1800"/>
            </a:br>
            <a:r>
              <a:rPr lang="zh-CN" altLang="en-US" sz="1800"/>
              <a:t>也不是为儿子辩护，</a:t>
            </a:r>
            <a:br>
              <a:rPr lang="zh-CN" altLang="en-US" sz="1800"/>
            </a:br>
            <a:r>
              <a:rPr lang="zh-CN" altLang="en-US" sz="1800"/>
              <a:t>而是像一位先知一样，发出预言：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3A6EB-C46A-5367-207F-01D840D89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8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F55C7-BB00-FC3F-68FA-BC48379D1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C1E8F-F739-8A01-CF90-C953157A7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7D52AF-9C12-2362-DC59-CC797FE3A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AC4A8-FC47-6F0B-990D-FAB03317E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78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C8BB-FDE4-A153-E36B-DD700D4C5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BE860-5DEE-41FC-F2FD-DC2794129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9E936-E9C9-7B6D-77C3-0990EE5F7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这预言的前半段（</a:t>
            </a:r>
            <a:r>
              <a:rPr kumimoji="0" lang="en-US" altLang="zh-CN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68-75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节）让我们看见</a:t>
            </a:r>
            <a:r>
              <a:rPr kumimoji="0" lang="en-US" altLang="zh-CN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——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耶和华神记念祂的誓约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撒迦利亚所看见的，不只是他个人家庭所经历的恩典，</a:t>
            </a:r>
            <a:br>
              <a:rPr lang="zh-CN" altLang="en-US" sz="1800"/>
            </a:br>
            <a:r>
              <a:rPr lang="zh-CN" altLang="en-US" sz="1800"/>
              <a:t>而是神向以色列百姓   即将要施行的救赎。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因此他一开口就称颂说：</a:t>
            </a:r>
            <a:r>
              <a:rPr lang="en-US" altLang="zh-CN" sz="1800" b="1" baseline="30000"/>
              <a:t>68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主以色列的神是应当称颂的！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因为他看见，这不是偶然发生的事，</a:t>
            </a:r>
            <a:br>
              <a:rPr lang="zh-CN" altLang="en-US" sz="1800"/>
            </a:br>
            <a:r>
              <a:rPr lang="zh-CN" altLang="en-US" sz="1800"/>
              <a:t>而是神早已计划、如今开始成就的作为。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而这正是照着</a:t>
            </a: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70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从创世以来圣先知的口所说的话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应验的，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在先知的预言中，他特别提到大卫之约：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69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在他仆人大卫家中，为我们兴起了拯救的角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71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拯救我们脱离仇敌和一切恨我们之人的手；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正如诗篇</a:t>
            </a:r>
            <a:r>
              <a:rPr kumimoji="0" lang="en-US" altLang="zh-CN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132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篇说的：</a:t>
            </a:r>
            <a:r>
              <a:rPr kumimoji="0" lang="en-US" altLang="zh-CN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神要借着大卫的后裔，兴起一位君王，施行真正的拯救。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3B5AE-FC02-98EA-9EBF-A57BCE79A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07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0D4F-2589-CA19-FFF7-5B21ABE7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B056F-10B8-FB44-4B68-F5C5AFFDE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66465-39D2-F654-DB33-4C422F997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而这一切是神</a:t>
            </a:r>
            <a:r>
              <a:rPr kumimoji="0" lang="en-US" altLang="zh-CN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——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72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向我们列祖施怜悯、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记念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他的圣约，</a:t>
            </a: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73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就是他对我们祖宗亚伯拉罕所起的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誓</a:t>
            </a:r>
            <a:endParaRPr kumimoji="0" lang="en-US" altLang="zh-CN" sz="1800" b="1" u="none" strike="noStrike" kern="1200" cap="none" spc="0" normalizeH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仿佛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撒迦利亚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（耶和华的记念）</a:t>
            </a:r>
            <a:r>
              <a:rPr kumimoji="0" lang="zh-CN" altLang="en-US" sz="18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伊利莎白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（神的誓约）名字的意义，在这一刻得以彰显。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而且神更开启他们，让他们看见这神所记念的圣约</a:t>
            </a:r>
            <a:r>
              <a:rPr kumimoji="0" lang="en-US" altLang="zh-CN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——</a:t>
            </a: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是亚伯拉罕之约，是关于万族万邦的约，不单只是以色列人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不是神现在才想起祂的百姓，</a:t>
            </a:r>
            <a:br>
              <a:rPr lang="zh-CN" altLang="en-US" sz="1800"/>
            </a:br>
            <a:r>
              <a:rPr lang="zh-CN" altLang="en-US" sz="1800"/>
              <a:t>而是神正在按着祂早已记念的誓约，亲自施行拯救。</a:t>
            </a:r>
            <a:endParaRPr kumimoji="0" lang="en-US" altLang="zh-CN" sz="1800" b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而神的心意，是要万族万邦的亚伯拉罕的后裔，能够</a:t>
            </a:r>
            <a:r>
              <a:rPr kumimoji="0" lang="en-US" altLang="zh-CN" sz="1800" b="0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——</a:t>
            </a:r>
            <a:r>
              <a:rPr kumimoji="0" lang="en-US" altLang="zh-CN" sz="1800" b="1" u="none" strike="noStrike" kern="1200" cap="none" spc="0" normalizeH="0" baseline="3000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</a:rPr>
              <a:t>75</a:t>
            </a:r>
            <a:r>
              <a:rPr lang="zh-CN" altLang="en-US" sz="18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+mn-ea"/>
              </a:rPr>
              <a:t>终身在他面前，坦然无惧地用圣洁、公义侍奉他</a:t>
            </a:r>
            <a:endParaRPr kumimoji="0" lang="zh-CN" altLang="en-US" sz="1800" b="1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22C8D-30CD-B1E7-13C1-E097A2ECF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13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D7681-5F3C-33F8-7FB2-234A3753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F975E-8B93-C58A-B400-D9B30A065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58B4E-A0DD-86C4-FFE0-12895F85B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FB56F-DC85-0749-20B4-09754BA2F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059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623D-EDDA-C1E0-B993-7DD46C49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8EEF6-D19A-B417-5851-D2F5F7907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1E1E3-B6A5-356A-3804-D9BC389A5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/>
              <a:t>接着，撒迦利亚的预言，从耶和华神所记念的誓约，转向神正在展开的救赎恩典。</a:t>
            </a:r>
            <a:br>
              <a:rPr lang="zh-CN" altLang="en-US" sz="1800"/>
            </a:br>
            <a:r>
              <a:rPr lang="zh-CN" altLang="en-US" sz="1800"/>
              <a:t>他让整个律法和先知所启示预备的，聚焦在这个孩子身上，他要铺就那最后的一里路。</a:t>
            </a:r>
          </a:p>
          <a:p>
            <a:r>
              <a:rPr lang="zh-CN" altLang="en-US" sz="1800"/>
              <a:t>这位名为耶和华恩典的约翰</a:t>
            </a:r>
            <a:r>
              <a:rPr lang="zh-CN" altLang="en-US" sz="1800" b="1"/>
              <a:t>站在律法和先知的尽头，指向恩典的起头</a:t>
            </a:r>
            <a:r>
              <a:rPr lang="zh-CN" altLang="en-US" sz="1800"/>
              <a:t>。</a:t>
            </a:r>
          </a:p>
          <a:p>
            <a:r>
              <a:rPr lang="zh-CN" altLang="en-US" sz="1800"/>
              <a:t>他既要做律法的代表</a:t>
            </a:r>
            <a:r>
              <a:rPr lang="en-US" altLang="zh-CN" sz="1800"/>
              <a:t>——</a:t>
            </a:r>
            <a:r>
              <a:rPr lang="zh-CN" altLang="en-US" sz="1800"/>
              <a:t>拿细耳人，从生命的起点就被分别为圣；</a:t>
            </a:r>
            <a:br>
              <a:rPr lang="zh-CN" altLang="en-US" sz="1800"/>
            </a:br>
            <a:r>
              <a:rPr lang="zh-CN" altLang="en-US" sz="1800"/>
              <a:t>也要做先知的代表</a:t>
            </a:r>
            <a:r>
              <a:rPr lang="en-US" altLang="zh-CN" sz="1800"/>
              <a:t>——</a:t>
            </a:r>
            <a:r>
              <a:rPr lang="en-US" altLang="zh-CN" sz="1800" b="1" baseline="30000"/>
              <a:t>76</a:t>
            </a:r>
            <a:r>
              <a:rPr lang="zh-CN" altLang="en-US" sz="1800" b="1"/>
              <a:t>称为至高者的先知</a:t>
            </a:r>
            <a:r>
              <a:rPr lang="zh-CN" altLang="en-US" sz="1800"/>
              <a:t>。</a:t>
            </a:r>
          </a:p>
          <a:p>
            <a:r>
              <a:rPr lang="zh-CN" altLang="en-US" sz="1800"/>
              <a:t>他要应验的，正是 </a:t>
            </a:r>
            <a:r>
              <a:rPr lang="en-US" altLang="zh-CN" sz="1800"/>
              <a:t>400 </a:t>
            </a:r>
            <a:r>
              <a:rPr lang="zh-CN" altLang="en-US" sz="1800"/>
              <a:t>年前神藉着玛拉基所发出的最后预言中几乎是最重要的一句：玛</a:t>
            </a:r>
            <a:r>
              <a:rPr lang="en-US" altLang="zh-CN" sz="1800"/>
              <a:t>3:1</a:t>
            </a:r>
            <a:br>
              <a:rPr lang="zh-CN" altLang="en-US" sz="1800"/>
            </a:br>
            <a:r>
              <a:rPr lang="zh-CN" altLang="en-US" sz="1800" b="1"/>
              <a:t>“我要差遣我的使者在我前面预备道路。你们所寻找的主必忽然进入他的殿，立约的使者，就是你们所仰慕的，快要来到。”</a:t>
            </a:r>
            <a:endParaRPr lang="zh-CN" altLang="en-US" sz="1800"/>
          </a:p>
          <a:p>
            <a:r>
              <a:rPr lang="zh-CN" altLang="en-US" sz="1800"/>
              <a:t>他的使命，不是显明自己的能力，</a:t>
            </a:r>
            <a:br>
              <a:rPr lang="zh-CN" altLang="en-US" sz="1800"/>
            </a:br>
            <a:r>
              <a:rPr lang="zh-CN" altLang="en-US" sz="1800"/>
              <a:t>而是</a:t>
            </a:r>
            <a:r>
              <a:rPr lang="en-US" altLang="zh-CN" sz="1800" b="1" baseline="30000"/>
              <a:t>76</a:t>
            </a:r>
            <a:r>
              <a:rPr lang="zh-CN" altLang="en-US" sz="1800" b="1"/>
              <a:t>行在主的前面，预备他的道路</a:t>
            </a:r>
            <a:r>
              <a:rPr lang="zh-CN" altLang="en-US" sz="1800"/>
              <a:t>。</a:t>
            </a:r>
          </a:p>
          <a:p>
            <a:r>
              <a:rPr lang="zh-CN" altLang="en-US" sz="1800"/>
              <a:t>正如玛拉基书最后所说，他要使父亲的心转向儿女，儿女的心转向父亲，</a:t>
            </a:r>
            <a:br>
              <a:rPr lang="zh-CN" altLang="en-US" sz="1800"/>
            </a:br>
            <a:r>
              <a:rPr lang="zh-CN" altLang="en-US" sz="1800"/>
              <a:t>使百姓的心被重新预备好，迎接那位要来的主。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F65BD-4F58-EBF6-689E-D50CF7841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385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D59DC-35B7-DA71-3ECF-7BBA0EC98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4C034-30BF-7C0E-AC73-84D534127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BC03B-2B87-2B77-E68B-174907541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/>
              <a:t>不是因着他有什么能力翻转人心，</a:t>
            </a:r>
            <a:br>
              <a:rPr lang="zh-CN" altLang="en-US" sz="1800"/>
            </a:br>
            <a:r>
              <a:rPr lang="zh-CN" altLang="en-US" sz="1800"/>
              <a:t>他只是站在了律法和先知的最后一班岗</a:t>
            </a:r>
            <a:r>
              <a:rPr lang="en-US" altLang="zh-CN" sz="1800"/>
              <a:t>——</a:t>
            </a:r>
            <a:br>
              <a:rPr lang="en-US" altLang="zh-CN" sz="1800"/>
            </a:br>
            <a:r>
              <a:rPr lang="zh-CN" altLang="en-US" sz="1800"/>
              <a:t>他的使命不是把人引向自己，而是让神的百姓知罪，</a:t>
            </a:r>
            <a:r>
              <a:rPr lang="en-US" altLang="zh-CN" sz="1800" b="1" baseline="30000"/>
              <a:t>77</a:t>
            </a:r>
            <a:r>
              <a:rPr lang="zh-CN" altLang="en-US" sz="1800" b="1"/>
              <a:t>因罪得赦就知道救恩</a:t>
            </a:r>
            <a:r>
              <a:rPr lang="zh-CN" altLang="en-US" sz="1800"/>
              <a:t>。</a:t>
            </a:r>
          </a:p>
          <a:p>
            <a:r>
              <a:rPr lang="zh-CN" altLang="en-US" sz="1800"/>
              <a:t>而这救恩的光，不是约翰，乃是约翰、或者说律法和先知所指向的</a:t>
            </a:r>
            <a:r>
              <a:rPr lang="en-US" altLang="zh-CN" sz="1800"/>
              <a:t>——</a:t>
            </a:r>
            <a:r>
              <a:rPr lang="zh-CN" altLang="en-US" sz="1800"/>
              <a:t>神的儿子，道成肉身的那一位耶稣基督。</a:t>
            </a:r>
          </a:p>
          <a:p>
            <a:r>
              <a:rPr lang="zh-CN" altLang="en-US" sz="1800"/>
              <a:t>正因如此，耶稣亲自这样说：</a:t>
            </a:r>
            <a:br>
              <a:rPr lang="zh-CN" altLang="en-US" sz="1800"/>
            </a:br>
            <a:r>
              <a:rPr lang="zh-CN" altLang="en-US" sz="1800" b="1"/>
              <a:t>“律法和先知到约翰为止，从此神国的福音传开了，人人努力要进去。”</a:t>
            </a:r>
            <a:endParaRPr lang="zh-CN" altLang="en-US" sz="1800"/>
          </a:p>
          <a:p>
            <a:r>
              <a:rPr lang="zh-CN" altLang="en-US" sz="1800"/>
              <a:t>从此，救恩不再只是远远地预告，而是</a:t>
            </a:r>
            <a:r>
              <a:rPr lang="en-US" altLang="zh-CN" sz="1800"/>
              <a:t>——</a:t>
            </a:r>
            <a:r>
              <a:rPr lang="zh-CN" altLang="en-US" sz="1800"/>
              <a:t>可以进入。</a:t>
            </a:r>
          </a:p>
          <a:p>
            <a:r>
              <a:rPr lang="zh-CN" altLang="en-US" sz="1800"/>
              <a:t>从此，寻找的就寻见，叩门的就给他开门。</a:t>
            </a:r>
          </a:p>
          <a:p>
            <a:r>
              <a:rPr lang="zh-CN" altLang="en-US" sz="1800"/>
              <a:t>因此，撒迦利亚用这样一幅极其美丽、也极其准确的图像来形容这一刻：</a:t>
            </a:r>
            <a:br>
              <a:rPr lang="zh-CN" altLang="en-US" sz="1800"/>
            </a:br>
            <a:r>
              <a:rPr lang="zh-CN" altLang="en-US" sz="1800" b="1"/>
              <a:t>“</a:t>
            </a:r>
            <a:r>
              <a:rPr lang="en-US" altLang="zh-CN" sz="1800" b="1" baseline="30000"/>
              <a:t>78</a:t>
            </a:r>
            <a:r>
              <a:rPr lang="zh-CN" altLang="en-US" sz="1800" b="1"/>
              <a:t>因我们神怜悯的心肠，叫清晨的日光从高天临到我们，</a:t>
            </a:r>
            <a:br>
              <a:rPr lang="zh-CN" altLang="en-US" sz="1800" b="1"/>
            </a:br>
            <a:r>
              <a:rPr lang="en-US" altLang="zh-CN" sz="1800" b="1" baseline="30000"/>
              <a:t>79</a:t>
            </a:r>
            <a:r>
              <a:rPr lang="zh-CN" altLang="en-US" sz="1800" b="1"/>
              <a:t>要照亮坐在黑暗中死荫里的人，把我们的脚引到平安的路上。”</a:t>
            </a:r>
            <a:endParaRPr lang="zh-CN" altLang="en-US" sz="1800"/>
          </a:p>
          <a:p>
            <a:r>
              <a:rPr lang="en-US" altLang="zh-CN" sz="1800"/>
              <a:t>400 </a:t>
            </a:r>
            <a:r>
              <a:rPr lang="zh-CN" altLang="en-US" sz="1800"/>
              <a:t>年的黑暗，甚至可以说是数千年的黑暗，终于等到这一天。</a:t>
            </a:r>
            <a:br>
              <a:rPr lang="zh-CN" altLang="en-US" sz="1800"/>
            </a:br>
            <a:r>
              <a:rPr lang="zh-CN" altLang="en-US" sz="1800"/>
              <a:t>不是律法和先知成了光，更不是约翰成了光，</a:t>
            </a:r>
            <a:br>
              <a:rPr lang="zh-CN" altLang="en-US" sz="1800"/>
            </a:br>
            <a:r>
              <a:rPr lang="zh-CN" altLang="en-US" sz="1800"/>
              <a:t>而是神的儿子，如清晨的日光从高天临到。</a:t>
            </a:r>
          </a:p>
          <a:p>
            <a:r>
              <a:rPr lang="zh-CN" altLang="en-US" sz="1800"/>
              <a:t>他道成肉身，要把祂百姓的脚引到平安的路上。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A2A19-D8DE-47CE-140C-80334E0C6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70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AC10C-786A-86D0-158C-B8615DEAD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E1C84-86C7-47DA-0EAC-E3BB1E6AB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F71F4-99E9-D646-22F4-C0ADFC7F1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b="1"/>
              <a:t>旧约的代表</a:t>
            </a:r>
            <a:r>
              <a:rPr lang="en-US" altLang="zh-CN" sz="1800" b="1"/>
              <a:t>——</a:t>
            </a:r>
            <a:r>
              <a:rPr lang="zh-CN" altLang="en-US" sz="1800" b="1"/>
              <a:t>律法和先知。</a:t>
            </a:r>
            <a:endParaRPr lang="zh-CN" altLang="en-US" sz="1800"/>
          </a:p>
          <a:p>
            <a:r>
              <a:rPr lang="zh-CN" altLang="en-US" sz="1800"/>
              <a:t>神借着律法，让人认识什么是圣洁，也认识自己的罪。</a:t>
            </a:r>
          </a:p>
          <a:p>
            <a:r>
              <a:rPr lang="zh-CN" altLang="en-US" sz="1800"/>
              <a:t>神借着先知，一再呼召、提醒、预告，指向那位要来的救主。</a:t>
            </a:r>
            <a:endParaRPr lang="en-US" altLang="zh-CN" sz="1800"/>
          </a:p>
          <a:p>
            <a:r>
              <a:rPr lang="zh-CN" altLang="en-US" sz="1800"/>
              <a:t>撒迦利亚的名字告诉我们：</a:t>
            </a:r>
            <a:r>
              <a:rPr lang="zh-CN" altLang="en-US" sz="1800" b="1"/>
              <a:t>耶和华已经记念。</a:t>
            </a:r>
            <a:endParaRPr lang="zh-CN" altLang="en-US" sz="1800"/>
          </a:p>
          <a:p>
            <a:r>
              <a:rPr lang="zh-CN" altLang="en-US" sz="1800"/>
              <a:t>伊利莎白的名字提醒我们：</a:t>
            </a:r>
            <a:r>
              <a:rPr lang="zh-CN" altLang="en-US" sz="1800" b="1"/>
              <a:t>神的誓约从未失效。</a:t>
            </a:r>
            <a:endParaRPr lang="zh-CN" altLang="en-US" sz="1800"/>
          </a:p>
          <a:p>
            <a:r>
              <a:rPr lang="zh-CN" altLang="en-US" sz="1800"/>
              <a:t>律法和先知，不是失败的历史，而是漫长而忠心的预备。</a:t>
            </a:r>
          </a:p>
          <a:p>
            <a:r>
              <a:rPr lang="zh-CN" altLang="en-US" sz="1800"/>
              <a:t>而他们从圣灵而得的儿子</a:t>
            </a:r>
            <a:r>
              <a:rPr lang="zh-CN" altLang="en-US" sz="1800" b="1"/>
              <a:t>施洗约翰</a:t>
            </a:r>
            <a:r>
              <a:rPr lang="zh-CN" altLang="en-US" sz="1800"/>
              <a:t>，正是站在这预备的尽头。</a:t>
            </a:r>
          </a:p>
          <a:p>
            <a:r>
              <a:rPr lang="zh-CN" altLang="en-US" sz="1800"/>
              <a:t>他不是光，却站在黑暗与光的交界处；</a:t>
            </a:r>
            <a:br>
              <a:rPr lang="zh-CN" altLang="en-US" sz="1800"/>
            </a:br>
            <a:r>
              <a:rPr lang="zh-CN" altLang="en-US" sz="1800"/>
              <a:t>他不是救主，却行在主的前面，预备道路。</a:t>
            </a:r>
          </a:p>
          <a:p>
            <a:r>
              <a:rPr lang="zh-CN" altLang="en-US" sz="1800"/>
              <a:t>他让人知罪，好叫人</a:t>
            </a:r>
            <a:r>
              <a:rPr lang="zh-CN" altLang="en-US" sz="1800" b="1"/>
              <a:t>因罪得赦，就知道救恩</a:t>
            </a:r>
            <a:r>
              <a:rPr lang="zh-CN" altLang="en-US" sz="1800"/>
              <a:t>。</a:t>
            </a:r>
          </a:p>
          <a:p>
            <a:r>
              <a:rPr lang="zh-CN" altLang="en-US" sz="1800"/>
              <a:t>但真正的转折在这里</a:t>
            </a:r>
            <a:r>
              <a:rPr lang="en-US" altLang="zh-CN" sz="1800"/>
              <a:t>——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A5DC0-7903-99F1-9834-3EAF8637F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48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FEA2-BB76-1472-BE15-696C975AA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3EE98-0CA5-DE3A-E2C5-6571519D7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330DF-0EF7-B2F6-4D8B-2C16A95AF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b="1"/>
              <a:t>新约开始了。</a:t>
            </a:r>
            <a:endParaRPr lang="zh-CN" altLang="en-US" sz="1800"/>
          </a:p>
          <a:p>
            <a:r>
              <a:rPr lang="zh-CN" altLang="en-US" sz="1800"/>
              <a:t>不是因为律法变了，也不是因为先知更大了，</a:t>
            </a:r>
            <a:br>
              <a:rPr lang="zh-CN" altLang="en-US" sz="1800"/>
            </a:br>
            <a:r>
              <a:rPr lang="zh-CN" altLang="en-US" sz="1800"/>
              <a:t>而是因为</a:t>
            </a:r>
            <a:r>
              <a:rPr lang="en-US" altLang="zh-CN" sz="1800"/>
              <a:t>——</a:t>
            </a:r>
            <a:r>
              <a:rPr lang="zh-CN" altLang="en-US" sz="1800" b="1"/>
              <a:t>神的儿子，道成肉身。</a:t>
            </a:r>
            <a:endParaRPr lang="zh-CN" altLang="en-US" sz="1800"/>
          </a:p>
          <a:p>
            <a:r>
              <a:rPr lang="zh-CN" altLang="en-US" sz="1800"/>
              <a:t>清晨的日光，从高天临到。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律法和先知所指向的，约翰所见证的，</a:t>
            </a:r>
            <a:br>
              <a:rPr lang="zh-CN" altLang="en-US" sz="1800"/>
            </a:br>
            <a:r>
              <a:rPr lang="zh-CN" altLang="en-US" sz="1800"/>
              <a:t>不是一个制度，不是一段教训，</a:t>
            </a:r>
            <a:br>
              <a:rPr lang="zh-CN" altLang="en-US" sz="1800"/>
            </a:br>
            <a:r>
              <a:rPr lang="zh-CN" altLang="en-US" sz="1800"/>
              <a:t>甚至，不是一本旧约圣经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而是一位</a:t>
            </a:r>
            <a:r>
              <a:rPr lang="en-US" altLang="zh-CN" sz="1800"/>
              <a:t>——</a:t>
            </a:r>
            <a:r>
              <a:rPr lang="zh-CN" altLang="en-US" sz="1800"/>
              <a:t>道成肉身支搭帐幕在人间的耶稣基督</a:t>
            </a:r>
            <a:endParaRPr lang="en-US" altLang="zh-CN" sz="1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/>
              <a:t>他来，要照亮坐在黑暗中死荫里的人，</a:t>
            </a:r>
            <a:br>
              <a:rPr lang="zh-CN" altLang="en-US" sz="1800"/>
            </a:br>
            <a:r>
              <a:rPr lang="zh-CN" altLang="en-US" sz="1800"/>
              <a:t>把我们的脚，引到平安的路上。</a:t>
            </a:r>
            <a:endParaRPr kumimoji="0" lang="en-US" altLang="zh-CN" sz="1800" b="0" i="0" u="none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1AA49-E95F-5589-3084-AB1E11F4A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05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B8DF8-EA2C-1780-4152-E0C001024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47BF4-D8D0-4749-F4D0-8661A9073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376B4-6863-D14B-EC66-15461836E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800"/>
              <a:t>你知道：</a:t>
            </a:r>
            <a:br>
              <a:rPr lang="zh-CN" altLang="en-US" sz="1800"/>
            </a:br>
            <a:r>
              <a:rPr lang="zh-CN" altLang="en-US" sz="1800" b="1"/>
              <a:t>这福音，第一次是在什么地方被宣告的？</a:t>
            </a:r>
            <a:endParaRPr lang="en-US" altLang="zh-CN" sz="1800" b="1"/>
          </a:p>
          <a:p>
            <a:pPr rtl="0"/>
            <a:r>
              <a:rPr lang="zh-CN" altLang="en-US" sz="1800"/>
              <a:t>路加告诉我们，</a:t>
            </a:r>
            <a:br>
              <a:rPr lang="zh-CN" altLang="en-US" sz="1800"/>
            </a:br>
            <a:r>
              <a:rPr lang="zh-CN" altLang="en-US" sz="1800"/>
              <a:t>神不是先把这消息带到圣殿，也不是带到王宫，</a:t>
            </a:r>
            <a:br>
              <a:rPr lang="zh-CN" altLang="en-US" sz="1800"/>
            </a:br>
            <a:r>
              <a:rPr lang="zh-CN" altLang="en-US" sz="1800"/>
              <a:t>而是带到</a:t>
            </a:r>
            <a:r>
              <a:rPr lang="en-US" altLang="zh-CN" sz="1800"/>
              <a:t>——</a:t>
            </a:r>
            <a:r>
              <a:rPr lang="zh-CN" altLang="en-US" sz="1800" b="1"/>
              <a:t>黑夜中的旷野。</a:t>
            </a:r>
            <a:endParaRPr lang="en-US" altLang="zh-CN" sz="1800" b="1"/>
          </a:p>
          <a:p>
            <a:pPr rtl="0"/>
            <a:r>
              <a:rPr lang="zh-CN" altLang="en-US" sz="1800"/>
              <a:t>我们一起来读</a:t>
            </a:r>
            <a:r>
              <a:rPr lang="zh-CN" altLang="en-US" sz="1800" b="1"/>
              <a:t>路加福音</a:t>
            </a:r>
            <a:r>
              <a:rPr lang="en-US" altLang="zh-CN" sz="1800" b="1"/>
              <a:t>2:8-14</a:t>
            </a:r>
            <a:r>
              <a:rPr lang="zh-CN" altLang="en-US" sz="1800" b="1"/>
              <a:t>，</a:t>
            </a:r>
            <a:br>
              <a:rPr lang="zh-CN" altLang="en-US" sz="1800"/>
            </a:br>
            <a:r>
              <a:rPr lang="zh-CN" altLang="en-US" sz="1800"/>
              <a:t>看看这“清晨的日光”，是如何第一次照进世界的。</a:t>
            </a:r>
            <a:endParaRPr lang="en-US" altLang="zh-CN" sz="1800"/>
          </a:p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zh-CN" altLang="en-US" sz="1800"/>
              <a:t>首先听见天使报佳音的，</a:t>
            </a:r>
            <a:endParaRPr lang="en-US" altLang="zh-CN" sz="1800"/>
          </a:p>
          <a:p>
            <a:pPr rtl="0"/>
            <a:r>
              <a:rPr lang="zh-CN" altLang="en-US" sz="1800"/>
              <a:t>不是律法师，不是祭司，不是先知，</a:t>
            </a:r>
            <a:endParaRPr lang="en-US" altLang="zh-CN" sz="1800"/>
          </a:p>
          <a:p>
            <a:pPr rtl="0"/>
            <a:r>
              <a:rPr lang="zh-CN" altLang="en-US" sz="1800"/>
              <a:t>而是黑暗中，守夜的牧羊人</a:t>
            </a:r>
            <a:endParaRPr lang="en-US" altLang="zh-CN" sz="1800"/>
          </a:p>
          <a:p>
            <a:pPr rtl="0"/>
            <a:r>
              <a:rPr lang="zh-CN" altLang="en-US" sz="1800"/>
              <a:t>而</a:t>
            </a:r>
            <a:r>
              <a:rPr lang="en-US" altLang="zh-CN" sz="1800"/>
              <a:t>…</a:t>
            </a:r>
          </a:p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49474-A126-0E0E-1A52-142D4446D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7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9AD2-0324-1F92-5715-AD51F140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29167-F1B3-23DF-2504-A33D76C68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4AA7BF-DC73-D6D7-D269-7F77DE2D2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CN" altLang="en-US" sz="1800"/>
              <a:t>而路加没有让故事停在这里</a:t>
            </a:r>
            <a:endParaRPr lang="en-US" altLang="zh-CN" sz="1800"/>
          </a:p>
          <a:p>
            <a:pPr rtl="0"/>
            <a:r>
              <a:rPr lang="zh-CN" altLang="en-US" sz="1800"/>
              <a:t>当这位婴孩，按着律法被带进圣殿的时候，</a:t>
            </a:r>
            <a:br>
              <a:rPr lang="zh-CN" altLang="en-US" sz="1800"/>
            </a:br>
            <a:r>
              <a:rPr lang="zh-CN" altLang="en-US" sz="1800"/>
              <a:t>还有两个人，正在等候这一刻。</a:t>
            </a:r>
            <a:endParaRPr lang="en-US" altLang="zh-CN" sz="1800"/>
          </a:p>
          <a:p>
            <a:pPr rtl="0"/>
            <a:r>
              <a:rPr lang="zh-CN" altLang="en-US" sz="1800"/>
              <a:t>一位名叫西面，一位名叫亚拿。</a:t>
            </a:r>
            <a:endParaRPr lang="en-US" altLang="zh-CN" sz="1800"/>
          </a:p>
          <a:p>
            <a:pPr rtl="0"/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西面是那位公义又虔诚，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素常盼望</a:t>
            </a:r>
            <a:r>
              <a:rPr lang="zh-CN" altLang="en-US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以色列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的安慰者来到的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他从马利亚和约瑟的手中，接过要按着律法规矩办理的耶稣。</a:t>
            </a:r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他称颂神说：“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主啊，如今可以照你的话，释放仆人安然去世！”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CN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84</a:t>
            </a:r>
            <a:r>
              <a:rPr lang="zh-CN" alt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岁的女先知亚拿，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不离开圣殿，禁食、祈求，昼夜侍奉神。终于在这一日，看见了耶稣。她也开口见证神的拯救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这个名为耶稣的婴孩</a:t>
            </a:r>
            <a:endParaRPr lang="en-US" altLang="zh-CN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CN" altLang="en-US" sz="1800"/>
              <a:t>从某种意义上说，</a:t>
            </a:r>
            <a:br>
              <a:rPr lang="zh-CN" altLang="en-US" sz="1800"/>
            </a:br>
            <a:r>
              <a:rPr lang="zh-CN" altLang="en-US" sz="1800" b="1"/>
              <a:t>他们就像两位名为“律法”和“先知”的耄耋老人，</a:t>
            </a:r>
            <a:br>
              <a:rPr lang="zh-CN" altLang="en-US" sz="1800"/>
            </a:br>
            <a:r>
              <a:rPr lang="zh-CN" altLang="en-US" sz="1800" b="1"/>
              <a:t>手里抱着一位没有皱纹玷污、全然圣洁的初生婴孩</a:t>
            </a:r>
            <a:r>
              <a:rPr lang="en-US" altLang="zh-CN" sz="1800" b="1"/>
              <a:t>——</a:t>
            </a:r>
            <a:r>
              <a:rPr lang="zh-CN" altLang="en-US" sz="1800" b="1"/>
              <a:t>那位他们一生所等候的救主，弥赛亚，耶稣基督。</a:t>
            </a:r>
            <a:endParaRPr lang="en-US" altLang="zh-CN" sz="1800" b="1"/>
          </a:p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7EA72-948E-612E-D3DF-EC8C138DD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218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105A4-A885-2758-BFE0-7C12F919B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AB057A-8C9B-1186-B627-49D77D99A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CFEDE-864D-587E-D47B-BE0C2936A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/>
              <a:t>今天的世代，我们不再是在律法和先知下，等候主耶稣第一次降生，</a:t>
            </a:r>
            <a:br>
              <a:rPr lang="zh-CN" altLang="en-US" sz="1800"/>
            </a:br>
            <a:r>
              <a:rPr lang="zh-CN" altLang="en-US" sz="1800"/>
              <a:t>但我们却是在等候</a:t>
            </a:r>
            <a:r>
              <a:rPr lang="en-US" altLang="zh-CN" sz="1800"/>
              <a:t>——</a:t>
            </a:r>
            <a:r>
              <a:rPr lang="zh-CN" altLang="en-US" sz="1800" b="1"/>
              <a:t>祂的再来。</a:t>
            </a:r>
            <a:endParaRPr lang="zh-CN" altLang="en-US" sz="1800"/>
          </a:p>
          <a:p>
            <a:r>
              <a:rPr lang="zh-CN" altLang="en-US" sz="1800"/>
              <a:t>而在这样的等候中，我们也需要不断地学习在圣灵里分辨，</a:t>
            </a:r>
            <a:br>
              <a:rPr lang="zh-CN" altLang="en-US" sz="1800"/>
            </a:br>
            <a:r>
              <a:rPr lang="zh-CN" altLang="en-US" sz="1800"/>
              <a:t>好叫我们的心，始终对准主自己。</a:t>
            </a:r>
          </a:p>
          <a:p>
            <a:r>
              <a:rPr lang="zh-CN" altLang="en-US" sz="1800"/>
              <a:t>有时，我们会把</a:t>
            </a:r>
            <a:r>
              <a:rPr lang="zh-CN" altLang="en-US" sz="1800" b="1"/>
              <a:t>好的东西，放在过于终极的位置上。</a:t>
            </a:r>
            <a:endParaRPr lang="zh-CN" altLang="en-US" sz="1800"/>
          </a:p>
          <a:p>
            <a:r>
              <a:rPr lang="zh-CN" altLang="en-US" sz="1800"/>
              <a:t>宗教的仪文、制度、管理，甚至圣经的字句，</a:t>
            </a:r>
            <a:br>
              <a:rPr lang="zh-CN" altLang="en-US" sz="1800"/>
            </a:br>
            <a:r>
              <a:rPr lang="zh-CN" altLang="en-US" sz="1800"/>
              <a:t>会不会在不知不觉中，成了我们所倚靠的“律法”？</a:t>
            </a:r>
          </a:p>
          <a:p>
            <a:r>
              <a:rPr lang="zh-CN" altLang="en-US" sz="1800"/>
              <a:t>这些都不是坏的，但它们从来不是救恩本身。</a:t>
            </a:r>
          </a:p>
          <a:p>
            <a:r>
              <a:rPr lang="zh-CN" altLang="en-US" sz="1800"/>
              <a:t>它们存在的目的，是为了预备我们，</a:t>
            </a:r>
            <a:br>
              <a:rPr lang="zh-CN" altLang="en-US" sz="1800"/>
            </a:br>
            <a:r>
              <a:rPr lang="zh-CN" altLang="en-US" sz="1800"/>
              <a:t>在心灵和诚实里敬拜神，</a:t>
            </a:r>
            <a:br>
              <a:rPr lang="zh-CN" altLang="en-US" sz="1800"/>
            </a:br>
            <a:r>
              <a:rPr lang="zh-CN" altLang="en-US" sz="1800"/>
              <a:t>在圣灵的光照下，顺服那从神而来的恩膏教训。</a:t>
            </a:r>
          </a:p>
          <a:p>
            <a:endParaRPr lang="en-US" altLang="zh-CN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1150B-0B98-9617-A5C0-D3632E56C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850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B0EC5-B2AC-DAE2-0D1C-537550EE2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9C70C-B7A7-3F46-2977-7C863F81B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00B45-2394-B471-880B-07E620A30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 b="1"/>
              <a:t>同样地，在靠近“先知”的层面</a:t>
            </a:r>
            <a:r>
              <a:rPr lang="zh-CN" altLang="en-US" sz="1800"/>
              <a:t>，我们也需要这样的分辨。</a:t>
            </a:r>
          </a:p>
          <a:p>
            <a:r>
              <a:rPr lang="zh-CN" altLang="en-US" sz="1800"/>
              <a:t>在这个世代，各样属灵的恩赐</a:t>
            </a:r>
            <a:r>
              <a:rPr lang="en-US" altLang="zh-CN" sz="1800"/>
              <a:t>——</a:t>
            </a:r>
            <a:r>
              <a:rPr lang="zh-CN" altLang="en-US" sz="1800"/>
              <a:t>医病、赶鬼、方言、灵歌，</a:t>
            </a:r>
            <a:br>
              <a:rPr lang="zh-CN" altLang="en-US" sz="1800"/>
            </a:br>
            <a:r>
              <a:rPr lang="zh-CN" altLang="en-US" sz="1800"/>
              <a:t>甚至像先知一样发预言，都可能成为我们所关注的焦点。</a:t>
            </a:r>
          </a:p>
          <a:p>
            <a:r>
              <a:rPr lang="zh-CN" altLang="en-US" sz="1800"/>
              <a:t>这些也不是坏的，但它们同样不是救恩本身。</a:t>
            </a:r>
            <a:endParaRPr lang="en-US" altLang="zh-CN" sz="1800"/>
          </a:p>
          <a:p>
            <a:r>
              <a:rPr lang="zh-CN" altLang="en-US" sz="1800"/>
              <a:t>真正需要被校正的，不是恩赐本身，而是我们的焦点：</a:t>
            </a:r>
            <a:endParaRPr lang="en-US" altLang="zh-CN" sz="1800"/>
          </a:p>
          <a:p>
            <a:r>
              <a:rPr lang="zh-CN" altLang="en-US" sz="1800"/>
              <a:t>这些恩赐，是否帮助我们更敬虔地等候主，</a:t>
            </a:r>
            <a:br>
              <a:rPr lang="zh-CN" altLang="en-US" sz="1800"/>
            </a:br>
            <a:r>
              <a:rPr lang="zh-CN" altLang="en-US" sz="1800"/>
              <a:t>更亲近这位爱我们、救我们的主？</a:t>
            </a:r>
            <a:br>
              <a:rPr lang="zh-CN" altLang="en-US" sz="1800"/>
            </a:br>
            <a:r>
              <a:rPr lang="zh-CN" altLang="en-US" sz="1800"/>
              <a:t>还是，我们的心，渐渐更多停留在能力与经历上，</a:t>
            </a:r>
            <a:br>
              <a:rPr lang="zh-CN" altLang="en-US" sz="1800"/>
            </a:br>
            <a:r>
              <a:rPr lang="zh-CN" altLang="en-US" sz="1800"/>
              <a:t>而少了对主自己的等候？</a:t>
            </a:r>
            <a:endParaRPr lang="en-US" altLang="zh-CN" sz="1800"/>
          </a:p>
          <a:p>
            <a:r>
              <a:rPr lang="zh-CN" altLang="en-US" sz="1800"/>
              <a:t>让我们再一次回到那幅画面。</a:t>
            </a:r>
          </a:p>
          <a:p>
            <a:r>
              <a:rPr lang="zh-CN" altLang="en-US" sz="1800" b="1"/>
              <a:t>律法与先知</a:t>
            </a:r>
            <a:r>
              <a:rPr lang="en-US" altLang="zh-CN" sz="1800" b="1"/>
              <a:t>——</a:t>
            </a:r>
            <a:r>
              <a:rPr lang="zh-CN" altLang="en-US" sz="1800" b="1"/>
              <a:t>抱着他们一生所等候的救主。</a:t>
            </a:r>
            <a:endParaRPr lang="zh-CN" altLang="en-US" sz="1800"/>
          </a:p>
          <a:p>
            <a:r>
              <a:rPr lang="zh-CN" altLang="en-US" sz="1800"/>
              <a:t>不是抱着制度，不是抱着经卷，不是抱着恩赐和能力，</a:t>
            </a:r>
            <a:br>
              <a:rPr lang="zh-CN" altLang="en-US" sz="1800"/>
            </a:br>
            <a:r>
              <a:rPr lang="zh-CN" altLang="en-US" sz="1800"/>
              <a:t>而是</a:t>
            </a:r>
            <a:r>
              <a:rPr lang="en-US" altLang="zh-CN" sz="1800"/>
              <a:t>——</a:t>
            </a:r>
            <a:r>
              <a:rPr lang="zh-CN" altLang="en-US" sz="1800" b="1"/>
              <a:t>抱着主自己。</a:t>
            </a:r>
            <a:endParaRPr lang="zh-CN" altLang="en-US" sz="1800"/>
          </a:p>
          <a:p>
            <a:endParaRPr lang="en-US" altLang="zh-CN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5C346-EEC1-A12C-ADEB-07DB6D598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80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982CB-E44F-CAD6-A591-88DBEF8C8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AF724-F812-5650-0762-99CAFCC7B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6CD0E3-7442-34DC-E3FA-B906D799B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800"/>
              <a:t>律法和先知，一生等候的，就是这一位</a:t>
            </a:r>
            <a:r>
              <a:rPr lang="en-US" altLang="zh-CN" sz="1800"/>
              <a:t>——</a:t>
            </a:r>
            <a:br>
              <a:rPr lang="zh-CN" altLang="en-US" sz="1800"/>
            </a:br>
            <a:r>
              <a:rPr lang="zh-CN" altLang="en-US" sz="1800" b="1"/>
              <a:t>万王之王、万主之主</a:t>
            </a:r>
            <a:r>
              <a:rPr lang="zh-CN" altLang="en-US" sz="1800"/>
              <a:t>的耶稣基督。</a:t>
            </a:r>
          </a:p>
          <a:p>
            <a:r>
              <a:rPr lang="zh-CN" altLang="en-US" sz="1800"/>
              <a:t>我特别想和我们当中还没有信耶稣的朋友说：</a:t>
            </a:r>
            <a:endParaRPr lang="en-US" altLang="zh-CN" sz="1800"/>
          </a:p>
          <a:p>
            <a:r>
              <a:rPr lang="zh-CN" altLang="en-US" sz="1800"/>
              <a:t>这份等候，从来不只是属于犹太人。</a:t>
            </a:r>
          </a:p>
          <a:p>
            <a:r>
              <a:rPr lang="zh-CN" altLang="en-US" sz="1800"/>
              <a:t>路加写这卷福音书，不是写给以色列人，</a:t>
            </a:r>
            <a:br>
              <a:rPr lang="zh-CN" altLang="en-US" sz="1800"/>
            </a:br>
            <a:r>
              <a:rPr lang="zh-CN" altLang="en-US" sz="1800"/>
              <a:t>而是写给一位外邦人</a:t>
            </a:r>
            <a:r>
              <a:rPr lang="en-US" altLang="zh-CN" sz="1800"/>
              <a:t>——</a:t>
            </a:r>
            <a:r>
              <a:rPr lang="zh-CN" altLang="en-US" sz="1800" b="1"/>
              <a:t>提阿非罗</a:t>
            </a:r>
            <a:r>
              <a:rPr lang="zh-CN" altLang="en-US" sz="1800"/>
              <a:t>。</a:t>
            </a:r>
          </a:p>
          <a:p>
            <a:r>
              <a:rPr lang="zh-CN" altLang="en-US" sz="1800"/>
              <a:t>因为这位救主，是神向亚伯拉罕所起誓要赐下的，</a:t>
            </a:r>
            <a:br>
              <a:rPr lang="zh-CN" altLang="en-US" sz="1800"/>
            </a:br>
            <a:r>
              <a:rPr lang="zh-CN" altLang="en-US" sz="1800"/>
              <a:t>是为着</a:t>
            </a:r>
            <a:r>
              <a:rPr lang="zh-CN" altLang="en-US" sz="1800" b="1"/>
              <a:t>万族万邦</a:t>
            </a:r>
            <a:r>
              <a:rPr lang="zh-CN" altLang="en-US" sz="1800"/>
              <a:t>而来的。</a:t>
            </a:r>
          </a:p>
          <a:p>
            <a:r>
              <a:rPr lang="zh-CN" altLang="en-US" sz="1800"/>
              <a:t>也因此，这位律法和先知所等候的救主，</a:t>
            </a:r>
            <a:br>
              <a:rPr lang="zh-CN" altLang="en-US" sz="1800"/>
            </a:br>
            <a:r>
              <a:rPr lang="zh-CN" altLang="en-US" sz="1800"/>
              <a:t>不仅与他们有关，不仅与基督徒有关，</a:t>
            </a:r>
            <a:br>
              <a:rPr lang="zh-CN" altLang="en-US" sz="1800"/>
            </a:br>
            <a:r>
              <a:rPr lang="zh-CN" altLang="en-US" sz="1800" b="1"/>
              <a:t>也与你、与我有关。</a:t>
            </a:r>
            <a:endParaRPr lang="en-US" altLang="zh-CN" sz="1800" b="1"/>
          </a:p>
          <a:p>
            <a:r>
              <a:rPr lang="zh-CN" altLang="en-US" sz="1800"/>
              <a:t>好不好，让我们所有人一起</a:t>
            </a:r>
            <a:endParaRPr lang="en-US" altLang="zh-CN" sz="1800"/>
          </a:p>
          <a:p>
            <a:r>
              <a:rPr lang="zh-CN" altLang="en-US" sz="1800"/>
              <a:t>不只是听见、看见，</a:t>
            </a:r>
            <a:br>
              <a:rPr lang="zh-CN" altLang="en-US" sz="1800"/>
            </a:br>
            <a:r>
              <a:rPr lang="zh-CN" altLang="en-US" sz="1800"/>
              <a:t>一同藉着在心灵和诚实里的敬拜，来相信、宣告这福音，</a:t>
            </a:r>
            <a:endParaRPr lang="en-US" altLang="zh-CN" sz="1800"/>
          </a:p>
          <a:p>
            <a:r>
              <a:rPr lang="zh-CN" altLang="en-US" sz="1800"/>
              <a:t>并回应这位爱我到底的</a:t>
            </a:r>
            <a:r>
              <a:rPr lang="en-US" altLang="zh-CN" sz="1800" b="1"/>
              <a:t>《</a:t>
            </a:r>
            <a:r>
              <a:rPr lang="zh-CN" altLang="en-US" sz="1800" b="1"/>
              <a:t>万王之王</a:t>
            </a:r>
            <a:r>
              <a:rPr lang="en-US" altLang="zh-CN" sz="1800" b="1"/>
              <a:t>》——</a:t>
            </a:r>
            <a:r>
              <a:rPr lang="zh-CN" altLang="en-US" sz="1800" b="1"/>
              <a:t>耶稣基督</a:t>
            </a:r>
            <a:endParaRPr lang="zh-CN" altLang="en-US" sz="1800"/>
          </a:p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9A89C-00E0-077C-06C1-B2F052F86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26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A5960-B135-44C5-F8DE-3AA54342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B6B43-5C15-79BB-2252-08BB62373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50815A-C7E7-4FA8-ED8D-A1F4B157E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0F9B2-788F-3AD6-FED4-EFE5C82D0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4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A57D-37B1-B3C3-455E-73F2A6029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4E7FA-F167-578E-C8B4-3BBCC9291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F807B-5039-AD92-916D-F75486590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8D5B-08AF-7E54-A7F7-D80EAB2AF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07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33D9-F29D-4AC7-550E-1DAEB70E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22F6F-9EA1-E02B-FE27-C1399AA5C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92956-CD50-A9C3-7EA5-5D93C9163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99D0-ACD5-1DA4-79E6-F7628EF08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1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C5C91-F9DB-3659-2BC2-D63B8514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DF65F-425E-564C-6291-6E55E7681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B3D6A-7F4D-56B6-E783-6FF22F5B9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A7FBE-45B2-D96F-672D-61D3F657A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9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B6C8-390B-6066-D95C-CB4C6A100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6DDDE-B4E0-2D80-CD48-5EE7F57F5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C2B34-6629-3AA7-F713-8D314115C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CN" sz="18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EA448-4D06-F3F9-E063-3EFD751BD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6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4210A-B57A-C0E5-F81E-5AE79120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AE09D-386A-85CA-856F-89119F908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F569F-963A-99A0-6EB7-6831D9CA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None/>
            </a:pPr>
            <a:r>
              <a:rPr lang="zh-CN" altLang="en-US" sz="1800"/>
              <a:t>没错，我们今天要介绍的这位即将降生的婴孩，</a:t>
            </a:r>
            <a:br>
              <a:rPr lang="zh-CN" altLang="en-US" sz="1800"/>
            </a:br>
            <a:r>
              <a:rPr lang="zh-CN" altLang="en-US" sz="1800"/>
              <a:t>正是一对年老的祭司夫妇</a:t>
            </a:r>
            <a:r>
              <a:rPr lang="en-US" altLang="zh-CN" sz="1800"/>
              <a:t>——</a:t>
            </a:r>
            <a:br>
              <a:rPr lang="en-US" altLang="zh-CN" sz="1800"/>
            </a:br>
            <a:r>
              <a:rPr lang="zh-CN" altLang="en-US" sz="1800"/>
              <a:t>撒迦利亚和伊利莎白</a:t>
            </a:r>
            <a:r>
              <a:rPr lang="en-US" altLang="zh-CN" sz="1800"/>
              <a:t>——</a:t>
            </a:r>
            <a:r>
              <a:rPr lang="zh-CN" altLang="en-US" sz="1800"/>
              <a:t>的儿子，</a:t>
            </a:r>
            <a:r>
              <a:rPr lang="zh-CN" altLang="en-US" sz="1800" b="1"/>
              <a:t>约翰</a:t>
            </a:r>
            <a:r>
              <a:rPr lang="zh-CN" altLang="en-US" sz="1800"/>
              <a:t>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我们盼望，藉着</a:t>
            </a:r>
            <a:r>
              <a:rPr lang="zh-CN" altLang="en-US" sz="1800" b="1"/>
              <a:t>施洗约翰的降生</a:t>
            </a:r>
            <a:r>
              <a:rPr lang="zh-CN" altLang="en-US" sz="1800"/>
              <a:t>，来看旧约中</a:t>
            </a:r>
            <a:r>
              <a:rPr lang="zh-CN" altLang="en-US" sz="1800" b="1"/>
              <a:t>律法和先知的应许</a:t>
            </a:r>
            <a:r>
              <a:rPr lang="zh-CN" altLang="en-US" sz="1800"/>
              <a:t>，</a:t>
            </a:r>
            <a:br>
              <a:rPr lang="zh-CN" altLang="en-US" sz="1800"/>
            </a:br>
            <a:r>
              <a:rPr lang="zh-CN" altLang="en-US" sz="1800"/>
              <a:t>如何在路加福音第一章里彼此汇聚，并且由此引出</a:t>
            </a:r>
            <a:r>
              <a:rPr lang="en-US" altLang="zh-CN" sz="1800"/>
              <a:t>——</a:t>
            </a:r>
            <a:br>
              <a:rPr lang="en-US" altLang="zh-CN" sz="1800"/>
            </a:br>
            <a:r>
              <a:rPr lang="zh-CN" altLang="en-US" sz="1800" b="1"/>
              <a:t>新约的开启，与耶稣基督的到来。</a:t>
            </a:r>
            <a:endParaRPr lang="en-US" altLang="zh-CN" sz="1800" b="1"/>
          </a:p>
          <a:p>
            <a:pPr rtl="0">
              <a:buNone/>
            </a:pPr>
            <a:r>
              <a:rPr lang="zh-CN" altLang="en-US" sz="1800"/>
              <a:t>也借着这样的角度，预备我们的心，</a:t>
            </a:r>
            <a:br>
              <a:rPr lang="zh-CN" altLang="en-US" sz="1800"/>
            </a:br>
            <a:r>
              <a:rPr lang="zh-CN" altLang="en-US" sz="1800"/>
              <a:t>在即将到来的圣诞节中，</a:t>
            </a:r>
            <a:br>
              <a:rPr lang="zh-CN" altLang="en-US" sz="1800"/>
            </a:br>
            <a:r>
              <a:rPr lang="zh-CN" altLang="en-US" sz="1800"/>
              <a:t>不只是纪念一个熟悉的故事，而是真正迎接那位救主的降生。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所以，今天的讲道，</a:t>
            </a:r>
            <a:br>
              <a:rPr lang="zh-CN" altLang="en-US" sz="1800"/>
            </a:br>
            <a:r>
              <a:rPr lang="zh-CN" altLang="en-US" sz="1800"/>
              <a:t>我们不会一具体地讲述耶稣降生的圣诞故事。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如果你还不是基督徒，或者你对耶稣降生的故事很感兴趣，</a:t>
            </a:r>
            <a:br>
              <a:rPr lang="zh-CN" altLang="en-US" sz="1800"/>
            </a:br>
            <a:r>
              <a:rPr lang="zh-CN" altLang="en-US" sz="1800"/>
              <a:t>欢迎在讲道结束之后，向你身边的弟兄姐妹询问、交流。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很多本地教会，在这个季节也都会有 </a:t>
            </a:r>
            <a:r>
              <a:rPr lang="en-US" sz="1800" b="1"/>
              <a:t>Nativity Story</a:t>
            </a:r>
            <a:r>
              <a:rPr lang="en-US" sz="1800"/>
              <a:t> </a:t>
            </a:r>
            <a:r>
              <a:rPr lang="zh-CN" altLang="en-US" sz="1800"/>
              <a:t>关于耶稣降生故事的活动。</a:t>
            </a:r>
            <a:endParaRPr lang="en-US" altLang="zh-CN" sz="1800"/>
          </a:p>
          <a:p>
            <a:pPr rtl="0">
              <a:buNone/>
            </a:pPr>
            <a:r>
              <a:rPr lang="zh-CN" altLang="en-US" sz="1800"/>
              <a:t>如果你不太熟悉周围的教会，</a:t>
            </a:r>
            <a:br>
              <a:rPr lang="zh-CN" altLang="en-US" sz="1800"/>
            </a:br>
            <a:r>
              <a:rPr lang="zh-CN" altLang="en-US" sz="1800"/>
              <a:t>也不知道该去哪里，会后也欢迎来找我，我很乐意和你分享耶稣降生的故事。</a:t>
            </a:r>
            <a:endParaRPr lang="en-US" altLang="zh-CN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292CF-CFD3-576F-9DEF-F3583D9EE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747F-E678-4574-8ED2-C9BA88CC85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4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5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8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50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9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83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56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9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3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69" y="1900962"/>
            <a:ext cx="10292340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8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69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4" y="2260823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4" y="4095056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4" y="4472323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6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485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7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9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854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B9591-9C67-4971-A13B-23EC88D2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293" y="2219922"/>
            <a:ext cx="9749653" cy="2098226"/>
          </a:xfrm>
        </p:spPr>
        <p:txBody>
          <a:bodyPr>
            <a:normAutofit/>
          </a:bodyPr>
          <a:lstStyle/>
          <a:p>
            <a:r>
              <a:rPr lang="zh-CN" altLang="en-US" sz="5400">
                <a:solidFill>
                  <a:schemeClr val="accent6">
                    <a:lumMod val="50000"/>
                    <a:alpha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两约之间</a:t>
            </a:r>
            <a:r>
              <a:rPr lang="en-US" altLang="zh-CN" sz="5400">
                <a:solidFill>
                  <a:schemeClr val="accent6">
                    <a:lumMod val="50000"/>
                    <a:alpha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lang="zh-CN" altLang="en-US" sz="5400">
                <a:solidFill>
                  <a:schemeClr val="accent6">
                    <a:lumMod val="50000"/>
                    <a:alpha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一个婴孩的降生</a:t>
            </a:r>
            <a:br>
              <a:rPr lang="en-US" altLang="zh-CN" sz="5400">
                <a:solidFill>
                  <a:schemeClr val="accent6">
                    <a:lumMod val="50000"/>
                    <a:alpha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5400">
                <a:solidFill>
                  <a:srgbClr val="903214">
                    <a:alpha val="7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路加福音</a:t>
            </a:r>
            <a:r>
              <a:rPr lang="en-US" altLang="zh-CN" sz="5400">
                <a:solidFill>
                  <a:srgbClr val="903214">
                    <a:alpha val="7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endParaRPr lang="zh-CN" altLang="en-US" sz="5400" dirty="0">
              <a:solidFill>
                <a:srgbClr val="903214">
                  <a:alpha val="7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86CCF6-3C23-4CFB-94A6-257224A6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4" y="4542688"/>
            <a:ext cx="6831673" cy="1086237"/>
          </a:xfrm>
        </p:spPr>
        <p:txBody>
          <a:bodyPr>
            <a:normAutofit/>
          </a:bodyPr>
          <a:lstStyle/>
          <a:p>
            <a:r>
              <a:rPr lang="en-US" altLang="zh-CN" sz="3200">
                <a:solidFill>
                  <a:schemeClr val="accent6">
                    <a:lumMod val="50000"/>
                    <a:alpha val="75000"/>
                  </a:schemeClr>
                </a:solidFill>
              </a:rPr>
              <a:t>DEC 21, 2025</a:t>
            </a:r>
            <a:endParaRPr lang="zh-CN" altLang="en-US" sz="3200" dirty="0">
              <a:solidFill>
                <a:schemeClr val="accent6">
                  <a:lumMod val="50000"/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414A2-7D5A-2855-5D44-A8444C927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CFC592-C5EA-F450-14D5-92673A6FC698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699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两约之间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56B8FF0-2A99-396A-B99B-95BE43C904AA}"/>
              </a:ext>
            </a:extLst>
          </p:cNvPr>
          <p:cNvSpPr txBox="1">
            <a:spLocks/>
          </p:cNvSpPr>
          <p:nvPr/>
        </p:nvSpPr>
        <p:spPr>
          <a:xfrm>
            <a:off x="339952" y="704335"/>
            <a:ext cx="11512096" cy="469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400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年的沉默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玛拉基书后的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400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神没有新的启示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36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犹太教的“兴盛”</a:t>
            </a:r>
            <a:endParaRPr lang="en-US" altLang="zh-CN" sz="3600" b="1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文士</a:t>
            </a: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律法师</a:t>
            </a: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解释、系统化律法，</a:t>
            </a: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613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条诫命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法利赛人</a:t>
            </a: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严谨守律法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祭司体系</a:t>
            </a: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献祭、节期照旧，被扩建美化的第二圣殿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36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犹太的“新王”</a:t>
            </a:r>
            <a:r>
              <a:rPr lang="en-US" altLang="zh-CN" sz="36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希律</a:t>
            </a:r>
            <a:endParaRPr lang="en-US" altLang="zh-CN" sz="3600" b="1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2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2F7EB-5350-FEB3-3DFC-77AE2EB07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F036F3-29CB-778B-B3DE-37FD8578C65A}"/>
              </a:ext>
            </a:extLst>
          </p:cNvPr>
          <p:cNvSpPr txBox="1">
            <a:spLocks/>
          </p:cNvSpPr>
          <p:nvPr/>
        </p:nvSpPr>
        <p:spPr>
          <a:xfrm>
            <a:off x="538463" y="4557"/>
            <a:ext cx="10515600" cy="712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两约之间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FD10EE5-1327-D77D-0606-63772CEE4C5E}"/>
              </a:ext>
            </a:extLst>
          </p:cNvPr>
          <p:cNvSpPr txBox="1">
            <a:spLocks/>
          </p:cNvSpPr>
          <p:nvPr/>
        </p:nvSpPr>
        <p:spPr>
          <a:xfrm>
            <a:off x="339952" y="716693"/>
            <a:ext cx="11512096" cy="4683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400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年的沉默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玛拉基书后的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400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神没有新的启示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犹太教的“兴盛”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文士，法利赛人，祭司体系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犹太教的“新王”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希律</a:t>
            </a:r>
            <a:endParaRPr lang="en-US" altLang="zh-CN" sz="3600" b="1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36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神开始说话了！</a:t>
            </a:r>
            <a:endParaRPr lang="en-US" altLang="zh-CN" sz="3600" b="1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对象是一对年老的夫妻</a:t>
            </a:r>
            <a:endParaRPr lang="en-US" altLang="zh-CN" sz="3200" spc="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藉着</a:t>
            </a:r>
            <a:r>
              <a:rPr lang="en-US" altLang="zh-CN" sz="32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400 </a:t>
            </a:r>
            <a:r>
              <a:rPr lang="zh-CN" altLang="en-US" sz="32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年前的最后启示</a:t>
            </a:r>
            <a:r>
              <a:rPr lang="en-US" altLang="zh-CN" sz="32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200" b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玛拉基书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F8E38-B747-B39C-BC8B-5151C74A7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65B776B-7C16-AA62-9265-CA1A60E57C70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路加福音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1:5-7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D3BDCAC-F798-2F5B-D71D-433D64F3B0DF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当犹太王希律的时候，亚比雅班里有一个祭司，名叫撒迦利亚。他妻子是亚伦的后人，名叫伊利莎白。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他们二人在神面前都是义人，遵行主的一切诫命礼仪，没有可指摘的。</a:t>
            </a:r>
            <a:r>
              <a:rPr lang="en-US" altLang="zh-CN" sz="3600" b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只是没有孩子，因为伊利莎白不生育，两个人又年纪老迈了。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5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4C624-536C-3C11-AF8E-BD087C88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D69FEE-2BD3-BB25-E656-E954371DFF73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路加福音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1:5-7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D257AEE-7454-4601-2DE2-6637D03ACB0D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36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犹太王希律                           </a:t>
            </a:r>
            <a:r>
              <a:rPr lang="en-US" altLang="zh-CN" sz="3600" b="1" i="1" spc="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i="1" spc="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当犹太王希律的时候</a:t>
            </a:r>
            <a:r>
              <a:rPr lang="en-US" altLang="zh-CN" sz="3600" b="1" i="1" spc="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大希律，下令扩建美化第二圣殿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以东人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32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200" b="1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以扫的后裔</a:t>
            </a:r>
            <a:endParaRPr lang="en-US" altLang="zh-CN" sz="32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just">
              <a:lnSpc>
                <a:spcPct val="100000"/>
              </a:lnSpc>
              <a:spcBef>
                <a:spcPts val="6000"/>
              </a:spcBef>
              <a:spcAft>
                <a:spcPts val="1800"/>
              </a:spcAft>
              <a:defRPr/>
            </a:pP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一个祭司家庭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雅各的后裔，亚伦的后人：</a:t>
            </a:r>
            <a:endParaRPr lang="en-US" altLang="zh-CN" sz="320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lvl="1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zh-CN" altLang="en-US" sz="3200" spc="0">
                <a:solidFill>
                  <a:srgbClr val="00518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撒迦利亚 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和 </a:t>
            </a:r>
            <a:r>
              <a:rPr lang="zh-CN" altLang="en-US" sz="3200" spc="0">
                <a:solidFill>
                  <a:srgbClr val="7A5D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伊利莎白</a:t>
            </a:r>
            <a:endParaRPr kumimoji="0" lang="en-US" altLang="zh-CN" sz="3200" b="1" i="0" u="none" strike="noStrike" kern="1200" cap="none" spc="0" normalizeH="0" baseline="30000" noProof="0">
              <a:ln>
                <a:noFill/>
              </a:ln>
              <a:solidFill>
                <a:srgbClr val="7A5D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22546-2C4E-E738-803B-254DEB31E676}"/>
              </a:ext>
            </a:extLst>
          </p:cNvPr>
          <p:cNvSpPr txBox="1"/>
          <p:nvPr/>
        </p:nvSpPr>
        <p:spPr>
          <a:xfrm>
            <a:off x="4207435" y="2336541"/>
            <a:ext cx="78889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以东人说：我们现在虽被毁坏，却要重建荒废之处。</a:t>
            </a:r>
            <a:endParaRPr lang="en-US" altLang="zh-CN" sz="3200" b="1" i="1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万军之耶和华如此说：任他们建造，我必拆毁。</a:t>
            </a:r>
            <a:r>
              <a:rPr lang="en-US" altLang="zh-CN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				——</a:t>
            </a:r>
            <a:r>
              <a:rPr lang="zh-CN" altLang="en-US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</a:t>
            </a:r>
            <a:r>
              <a:rPr lang="en-US" altLang="zh-CN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1:4a</a:t>
            </a:r>
          </a:p>
          <a:p>
            <a:r>
              <a:rPr lang="zh-CN" altLang="en-US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我却爱雅各，恶以扫。</a:t>
            </a:r>
            <a:r>
              <a:rPr lang="en-US" altLang="zh-CN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——</a:t>
            </a:r>
            <a:r>
              <a:rPr lang="zh-CN" altLang="en-US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</a:t>
            </a:r>
            <a:r>
              <a:rPr lang="en-US" altLang="zh-CN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1:2b-3a</a:t>
            </a:r>
            <a:endParaRPr lang="en-US" sz="3200" b="1" i="1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75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1EC7A-0A1A-73C7-28B2-B806685C1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72BD22-359D-D725-D578-3A267033A93F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路加福音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1:5-7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2166B48-F2FD-4E0A-F29F-30810B16C78D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一个祭司家庭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00518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撒迦利亚：耶和华记念</a:t>
            </a:r>
            <a:endParaRPr lang="en-US" altLang="zh-CN" sz="3200" spc="0">
              <a:solidFill>
                <a:srgbClr val="00518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7A5D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伊利莎白：神的誓约</a:t>
            </a:r>
            <a:endParaRPr lang="en-US" altLang="zh-CN" sz="3200" spc="0">
              <a:solidFill>
                <a:srgbClr val="7A5D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神面前的义人：</a:t>
            </a:r>
            <a:r>
              <a:rPr lang="zh-CN" altLang="en-US" sz="320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遵行主的一切诫命礼仪，没有可指摘的</a:t>
            </a:r>
            <a:endParaRPr lang="en-US" altLang="zh-CN" sz="320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只是：没有孩子，年纪老迈</a:t>
            </a:r>
            <a:endParaRPr lang="en-US" altLang="zh-CN" sz="3200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律法的缩影：可以定义什么是“义”，却无法带来新的生命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30000" noProof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EDF33-5FEC-61A0-2EC8-7442F1F9029B}"/>
              </a:ext>
            </a:extLst>
          </p:cNvPr>
          <p:cNvSpPr txBox="1"/>
          <p:nvPr/>
        </p:nvSpPr>
        <p:spPr>
          <a:xfrm>
            <a:off x="5993027" y="827060"/>
            <a:ext cx="619897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耶和华说：“我曾爱你们，你们却说：‘你在何事上爱我们呢？’”</a:t>
            </a:r>
            <a:r>
              <a:rPr lang="en-US" altLang="zh-CN" sz="28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28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</a:t>
            </a:r>
            <a:r>
              <a:rPr lang="en-US" altLang="zh-CN" sz="28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1:2a</a:t>
            </a:r>
          </a:p>
          <a:p>
            <a:pPr>
              <a:spcBef>
                <a:spcPts val="1200"/>
              </a:spcBef>
            </a:pPr>
            <a:r>
              <a:rPr lang="zh-CN" altLang="en-US" sz="28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“耶和华天上的　神，大而可畏的　神啊，你向爱你、守你诫命的人守约施慈爱。</a:t>
            </a:r>
            <a:r>
              <a:rPr lang="en-US" altLang="zh-CN" sz="28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		——</a:t>
            </a:r>
            <a:r>
              <a:rPr lang="zh-CN" altLang="en-US" sz="28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尼</a:t>
            </a:r>
            <a:r>
              <a:rPr lang="en-US" altLang="zh-CN" sz="28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1:5</a:t>
            </a:r>
            <a:endParaRPr lang="en-US" sz="2800" b="1" i="1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0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E58A2-EA00-013E-D2E5-B86CB7759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F1B130-9C04-AC04-B763-E97CA4A00C4B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路加福音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1:8-17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F318738-51B6-0E00-0D9E-CC218FECAAB9}"/>
              </a:ext>
            </a:extLst>
          </p:cNvPr>
          <p:cNvSpPr txBox="1">
            <a:spLocks/>
          </p:cNvSpPr>
          <p:nvPr/>
        </p:nvSpPr>
        <p:spPr>
          <a:xfrm>
            <a:off x="339952" y="825293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spc="-10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撒迦利亚按班次在神面前供祭司的职分，</a:t>
            </a: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lang="zh-CN" altLang="en-US" sz="3600" b="1" spc="-10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照祭司的规矩掣签，得进主殿烧香。</a:t>
            </a:r>
            <a:r>
              <a:rPr lang="en-US" altLang="zh-CN" sz="3600" b="1" spc="-10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spc="-10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有主的使者站在香坛的右边向他显现。</a:t>
            </a: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spc="-10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撒迦利亚看见，就惊慌害怕。</a:t>
            </a: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13</a:t>
            </a:r>
            <a:r>
              <a:rPr lang="zh-CN" altLang="en-US" sz="3600" b="1" spc="-10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天使对他说：“</a:t>
            </a:r>
            <a:r>
              <a:rPr lang="zh-CN" altLang="en-US" sz="3600" b="1" spc="-1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撒迦利亚，不要害怕，因为你的祈祷已经被听见了。你的妻子伊利莎白要给你生一个儿子，你要给他起名叫约翰。</a:t>
            </a: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lang="zh-CN" altLang="en-US" sz="3600" b="1" spc="-1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你必欢喜快乐，有许多人因他出世也必喜乐。</a:t>
            </a: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3600" b="1" spc="-1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他在主面前将要为大，淡酒浓酒都不喝，从母腹里就被圣灵充满了。</a:t>
            </a: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3600" b="1" spc="-1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他要使许多以色列人回转，归于主他们的神。</a:t>
            </a:r>
            <a:r>
              <a:rPr lang="en-US" altLang="zh-CN" sz="3600" b="1" spc="-100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600" b="1" spc="-10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他必有以利亚的心志能力，行在主的前面，叫为父的心转向儿女，叫悖逆的人转从义人的智慧，又为主预备合用的百姓。</a:t>
            </a:r>
            <a:r>
              <a:rPr lang="zh-CN" altLang="en-US" sz="3600" b="1" spc="-10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02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86EDF-7815-7133-460D-A96CAD49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AE617F-7430-E6CA-F3BE-4BE03B0469F6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1:8-17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2C45D55-7408-BC1F-7A8F-812715E0A61C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天使的宣告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义人祈祷的功效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1200" cap="none" spc="-10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13</a:t>
            </a:r>
            <a:r>
              <a:rPr kumimoji="0" lang="en-US" altLang="zh-CN" sz="3200" b="1" i="1" u="none" strike="noStrike" kern="1200" cap="none" spc="-100" normalizeH="0" baseline="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…</a:t>
            </a:r>
            <a:r>
              <a:rPr kumimoji="0" lang="zh-CN" altLang="en-US" sz="3200" b="1" i="1" u="none" strike="noStrike" kern="1200" cap="none" spc="-100" normalizeH="0" baseline="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撒迦利亚，不要害怕，因为你的祈祷已经被听见了。</a:t>
            </a:r>
            <a:r>
              <a:rPr kumimoji="0" lang="en-US" altLang="zh-CN" sz="3200" b="1" i="1" u="none" strike="noStrike" kern="1200" cap="none" spc="-100" normalizeH="0" baseline="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…</a:t>
            </a:r>
            <a:endParaRPr kumimoji="0" lang="en-US" altLang="zh-CN" sz="3200" b="1" i="1" u="none" strike="noStrike" kern="1200" cap="none" spc="-100" normalizeH="0" baseline="0" noProof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30000" noProof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41EF3-B6A4-B880-FD26-80AB7720DBFB}"/>
              </a:ext>
            </a:extLst>
          </p:cNvPr>
          <p:cNvSpPr txBox="1"/>
          <p:nvPr/>
        </p:nvSpPr>
        <p:spPr>
          <a:xfrm>
            <a:off x="4210493" y="1805256"/>
            <a:ext cx="79815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你们要转向我，我就转向你们。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玛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3:7b</a:t>
            </a:r>
          </a:p>
        </p:txBody>
      </p:sp>
    </p:spTree>
    <p:extLst>
      <p:ext uri="{BB962C8B-B14F-4D97-AF65-F5344CB8AC3E}">
        <p14:creationId xmlns:p14="http://schemas.microsoft.com/office/powerpoint/2010/main" val="4084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FBE59-6DF3-3463-25F9-5B47E3A4E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627E9D-EEF9-9076-818B-775B5F831D5B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1:8-17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88F17BB-14AB-3B9A-9B75-B6F553ACB8B0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约翰：耶和华的恩典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在主面前将要为大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淡酒浓酒都不喝：拿细耳人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从母腹里就被圣灵充满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20CCE-BC58-95D7-8CC9-52D9C07E3F2C}"/>
              </a:ext>
            </a:extLst>
          </p:cNvPr>
          <p:cNvSpPr txBox="1"/>
          <p:nvPr/>
        </p:nvSpPr>
        <p:spPr>
          <a:xfrm>
            <a:off x="6096000" y="1002664"/>
            <a:ext cx="5721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凡妇人所生的，没有一个兴起来大过施洗约翰的   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太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11:11b</a:t>
            </a:r>
            <a:endParaRPr kumimoji="0" lang="zh-CN" altLang="en-US" sz="3000" b="1" i="1" u="none" strike="noStrike" kern="1200" cap="none" spc="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3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40069-D237-DCC7-CFBE-CE2A67E3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B0DFDE-6455-31EA-1E36-E9894690B8F9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1:8-17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98CE255-8E9B-FB3E-F4A4-E22D3149667D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defRPr/>
            </a:pP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约翰：耶和华的恩典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在主面前将要为大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淡酒浓酒都不喝：拿细耳人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从母腹里就被圣灵充满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先知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使许多以色列人回转，归于主他们的神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以利亚的心志能力，行在主的前面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2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看哪，耶和华大而可畏之日未到以前，我必差遣先知</a:t>
            </a:r>
            <a:r>
              <a:rPr lang="zh-CN" altLang="en-US" sz="3200" b="1" i="1" u="sng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以利亚</a:t>
            </a:r>
            <a:r>
              <a:rPr lang="zh-CN" altLang="en-US" sz="32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到你们那里去。他必使父亲的心转向儿女，儿女的心转向父亲，免得我来咒诅遍地。</a:t>
            </a:r>
            <a:r>
              <a:rPr lang="en-US" altLang="zh-CN" sz="32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				——</a:t>
            </a:r>
            <a:r>
              <a:rPr lang="zh-CN" altLang="en-US" sz="32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</a:t>
            </a:r>
            <a:r>
              <a:rPr lang="en-US" altLang="zh-CN" sz="3200" b="1" i="1" spc="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4:5-6</a:t>
            </a:r>
            <a:endParaRPr kumimoji="0" lang="en-US" altLang="zh-CN" sz="3200" b="1" i="0" u="none" strike="noStrike" kern="1200" cap="none" spc="0" normalizeH="0" baseline="30000" noProof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6A5DD-D06D-E155-839B-2E93C4E3F779}"/>
              </a:ext>
            </a:extLst>
          </p:cNvPr>
          <p:cNvSpPr txBox="1"/>
          <p:nvPr/>
        </p:nvSpPr>
        <p:spPr>
          <a:xfrm>
            <a:off x="6096000" y="1002664"/>
            <a:ext cx="5721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凡妇人所生的，没有一个兴起来大过施洗约翰的   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太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11:11b</a:t>
            </a:r>
            <a:endParaRPr kumimoji="0" lang="zh-CN" altLang="en-US" sz="3000" b="1" i="1" u="none" strike="noStrike" kern="1200" cap="none" spc="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4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620DD-FBF5-5D45-0508-6920D746C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92B7AAF4-8462-7D52-F328-116EFE7F6C4E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1D2CAA-C414-94C7-CA28-51CCD7783DE1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1:8-17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E00F4E3-360F-B474-8D1B-9E2A56ED83A9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约翰：</a:t>
            </a:r>
            <a:r>
              <a:rPr lang="zh-CN" altLang="en-US" sz="3600" b="1" spc="0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耶和华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的恩典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在主面前将要为大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律法</a:t>
            </a: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淡酒浓酒都不喝：拿细耳人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从母腹里就被圣灵充满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先知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使许多以色列人回转，归于主他们的神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以利亚的心志能力，行在主的前面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预备合用的百姓：为父的心转向儿女，悖逆的人转从义人</a:t>
            </a:r>
            <a:endParaRPr kumimoji="0" lang="en-US" altLang="zh-CN" sz="3200" b="1" i="0" u="none" strike="noStrike" kern="1200" cap="none" spc="0" normalizeH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10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约翰：两约之间</a:t>
            </a:r>
            <a:endParaRPr kumimoji="0" lang="en-US" altLang="zh-CN" sz="3600" b="1" i="0" u="none" strike="noStrike" kern="1200" cap="none" spc="100" normalizeH="0" baseline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zh-CN" altLang="en-US" sz="3200" b="1" i="0" u="none" strike="noStrike" kern="1200" cap="none" spc="10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站在律法和先知的尽头，指向恩典的起头</a:t>
            </a:r>
            <a:endParaRPr kumimoji="0" lang="en-US" sz="3200" b="1" i="0" u="none" strike="noStrike" kern="1200" cap="none" spc="10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30000" noProof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C5565-4FFF-8DAC-247F-3055C063A771}"/>
              </a:ext>
            </a:extLst>
          </p:cNvPr>
          <p:cNvSpPr txBox="1"/>
          <p:nvPr/>
        </p:nvSpPr>
        <p:spPr>
          <a:xfrm>
            <a:off x="6096000" y="1002664"/>
            <a:ext cx="5721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凡妇人所生的，没有一个兴起来大过施洗约翰的   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太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11:11b</a:t>
            </a:r>
            <a:endParaRPr kumimoji="0" lang="zh-CN" altLang="en-US" sz="3000" b="1" i="1" u="none" strike="noStrike" kern="1200" cap="none" spc="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8F47AE-6C0C-C03B-D3C6-0DCA4B64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13FBBA0-10DF-789F-EFBD-6157A559070B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302D6-3548-9C62-2AE0-537641A42452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一个婴孩的降生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1EE0B65-2BC3-00EB-0D04-3FF9BBAF21B0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如果今天让你介绍耶稣和福音，你会从哪里说起？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耶稣降生、耶稣的家谱、创世之初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altLang="zh-CN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spc="0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耶稣的事工、十字架与复活</a:t>
            </a:r>
            <a:endParaRPr lang="en-US" altLang="zh-CN" sz="3600" b="1" spc="0">
              <a:solidFill>
                <a:schemeClr val="accent6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路加福音的起头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一对夫妻老年得子的故事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22E59-AAAE-472C-2A03-E3F8949C9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D551-CE49-BF68-26C1-6F731302C1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8FF22A4-1B3F-368C-B5D9-1D3694B15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撒迦利亚对天使说：“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我凭着什么可知道这事呢？我已经老了，我的妻子也年纪老迈了。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天使回答说：“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我是站在神面前的加百列，奉差而来对你说话，将这好信息报给你。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到了时候，这话必然应验。只因你不信，你必哑巴，不能说话，直到这事成就的日子。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百姓等候撒迦利亚，诧异他许久在殿里。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22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及至他出来，不能和他们说话，他们就知道他在殿里见了异象，因为他直向他们打手势，竟成了哑巴。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23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他供职的日子已满，就回家去了。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24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这些日子以后，他的妻子伊利莎白怀了孕，就隐藏了五个月，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主在眷顾我的日子这样看待我，要把我在人间的羞耻除掉。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27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5313F-29CD-0C2B-E110-F0B3626E4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9A9DD60-72AC-BA4B-89FE-11AE35DB668F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171111-2029-7050-6E2D-A2E3E1A4D509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1:18-25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2C14345-4BA6-A1C2-0618-3888A07FBD37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撒迦利亚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耶和华记念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求凭据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因年纪老迈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得凭据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被神沉默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不信的惩罚？蒙福的记号</a:t>
            </a:r>
            <a:endParaRPr lang="en-US" altLang="zh-CN" sz="3200" spc="0">
              <a:solidFill>
                <a:srgbClr val="2D5358">
                  <a:lumMod val="75000"/>
                </a:srgb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72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098253-056E-2498-3E53-82DD8F87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9630CF-534B-23BD-3101-F3F9977DC028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D2DB4C-ED0D-7EF0-87E8-CEF2BA658579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1:18-25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3F9E20AC-138E-1671-FF58-4C052DD55AEB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撒迦利亚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耶和华记念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求凭据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因年纪老迈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得凭据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被神沉默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不信的惩罚？蒙福的记号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伊利莎白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神的誓约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7A5D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蒙神眷顾的记号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果然怀孕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除去受辱</a:t>
            </a:r>
          </a:p>
        </p:txBody>
      </p:sp>
    </p:spTree>
    <p:extLst>
      <p:ext uri="{BB962C8B-B14F-4D97-AF65-F5344CB8AC3E}">
        <p14:creationId xmlns:p14="http://schemas.microsoft.com/office/powerpoint/2010/main" val="29148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21C3F6-2878-149E-44A4-3C79D2FD1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BF5-2582-8931-5EE2-2D26D4C15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1:57-66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24773CC-C14F-3A87-BDE0-1ED77BC819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57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伊利莎白的产期到了，就生了一个儿子。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58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邻里亲族听见主向她大施怜悯，就和她一同欢乐。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到了第八日，他们来要给孩子行割礼，并要照他父亲的名字叫他撒迦利亚。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60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他母亲说：“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不可，要叫他约翰。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他们说：“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你亲族中没有叫这名字的。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62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他们就向他父亲打手势，问他要叫这孩子什么名字。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63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他要了一块写字的板，就写上说：“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他的名字是约翰。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”他们便都稀奇。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64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撒迦利亚的口立时开了，舌头也舒展了，就说出话来，称颂神。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周围居住的人都惧怕。这一切的事就传遍了犹太的山地。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66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凡听见的人都将这事放在心里，说：“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这个孩子将来怎么样呢？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”因为有主与他同在。</a:t>
            </a:r>
          </a:p>
        </p:txBody>
      </p:sp>
    </p:spTree>
    <p:extLst>
      <p:ext uri="{BB962C8B-B14F-4D97-AF65-F5344CB8AC3E}">
        <p14:creationId xmlns:p14="http://schemas.microsoft.com/office/powerpoint/2010/main" val="2603840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2BCABE-C2B8-EE1B-F661-A5E10C9BB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45994AFA-F35D-BF47-9D26-D3885E0741FE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407EEA-D148-ECE3-6643-BFE4D0111DFD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1:57-66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BF3F04D-349D-6166-30AD-C8EE2CC5FB1E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应许，成为现实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应许的儿子降生了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应许的喜乐成就了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F66DF-AE03-2E80-CBA8-71C0D7D657EF}"/>
              </a:ext>
            </a:extLst>
          </p:cNvPr>
          <p:cNvSpPr txBox="1"/>
          <p:nvPr/>
        </p:nvSpPr>
        <p:spPr>
          <a:xfrm>
            <a:off x="5961801" y="1280248"/>
            <a:ext cx="61461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b="1" i="1" spc="-100" baseline="3000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lang="zh-CN" altLang="en-US" sz="3000" b="1" i="1" spc="-10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你必欢喜快乐，有许多人因他出世也必喜乐。 </a:t>
            </a:r>
            <a:endParaRPr lang="en-US" altLang="zh-CN" sz="3000" b="1" i="1" spc="-100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kumimoji="0" lang="en-US" altLang="zh-CN" sz="3000" b="1" i="1" u="none" strike="noStrike" kern="1200" cap="none" spc="0" normalizeH="0" baseline="3000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58</a:t>
            </a:r>
            <a:r>
              <a:rPr kumimoji="0" lang="zh-CN" altLang="en-US" sz="3000" b="1" i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邻里亲族听见主向她大施怜悯，就和她一同欢乐。</a:t>
            </a:r>
            <a:endParaRPr lang="en-US" sz="3000" i="1">
              <a:solidFill>
                <a:srgbClr val="6823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DA75AF-93D7-1EB3-EAAC-F0F492F3C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CCAAF3C3-6FA5-26D6-969C-A419158FDC1F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EBAB03-22BE-61A5-4209-59795B5591FD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1:57-66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F9FC420-147C-85CB-3ED9-75C0FF8F0AB2}"/>
              </a:ext>
            </a:extLst>
          </p:cNvPr>
          <p:cNvSpPr txBox="1">
            <a:spLocks/>
          </p:cNvSpPr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应许，成为现实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应许的儿子降生了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应许的喜乐成就了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从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撒迦利亚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到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约翰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割礼：站在律法尽头的孩子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父母同感一灵的名字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约翰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从“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耶和华纪念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”到“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耶和华的恩典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A90D6-B484-DC32-EED7-E8B5A82D4AE6}"/>
              </a:ext>
            </a:extLst>
          </p:cNvPr>
          <p:cNvSpPr txBox="1"/>
          <p:nvPr/>
        </p:nvSpPr>
        <p:spPr>
          <a:xfrm>
            <a:off x="5961801" y="1280248"/>
            <a:ext cx="61461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1" u="none" strike="noStrike" kern="1200" cap="none" spc="-100" normalizeH="0" baseline="3000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r>
            <a:r>
              <a:rPr kumimoji="0" lang="zh-CN" altLang="en-US" sz="3000" b="1" i="1" u="none" strike="noStrike" kern="1200" cap="none" spc="-10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你必欢喜快乐，有许多人因他出世也必喜乐。 </a:t>
            </a:r>
            <a:endParaRPr kumimoji="0" lang="en-US" altLang="zh-CN" sz="3000" b="1" i="1" u="none" strike="noStrike" kern="1200" cap="none" spc="-10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1" u="none" strike="noStrike" kern="1200" cap="none" spc="0" normalizeH="0" baseline="3000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58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邻里亲族听见主向她大施怜悯，就和她一同欢乐。</a:t>
            </a:r>
            <a:endParaRPr kumimoji="0" lang="en-US" sz="3000" b="0" i="1" u="none" strike="noStrike" kern="1200" cap="none" spc="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810E5-0699-2D1E-3180-A925D12CC25E}"/>
              </a:ext>
            </a:extLst>
          </p:cNvPr>
          <p:cNvSpPr txBox="1"/>
          <p:nvPr/>
        </p:nvSpPr>
        <p:spPr>
          <a:xfrm>
            <a:off x="7498303" y="4945081"/>
            <a:ext cx="3073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t>他的名字是约翰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9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70B0F-39AF-ABF0-02DD-9FA31A733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514D-EE38-F59F-343A-04A8FAEDD1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67-75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3054DFE-63A6-FAD3-9AE9-7FBFCA24AE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67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他父亲撒迦利亚被圣灵充满了，就预言说：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68</a:t>
            </a:r>
            <a:r>
              <a:rPr kumimoji="0" lang="en-US" altLang="zh-CN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主以色列的神是应当称颂的！因他眷顾他的百姓，为他们施行救赎，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在他仆人大卫家中，为我们兴起了拯救的角，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70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正如主借着从创世以来圣先知的口所说的话，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拯救我们脱离仇敌和一切恨我们之人的手；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72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向我们列祖施怜悯、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记念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他的圣约，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73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就是他对我们祖宗亚伯拉罕所起的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誓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74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叫我们既从仇敌手中被救出来，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就可以终身在他面前，坦然无惧地用圣洁、公义侍奉他。</a:t>
            </a:r>
          </a:p>
        </p:txBody>
      </p:sp>
    </p:spTree>
    <p:extLst>
      <p:ext uri="{BB962C8B-B14F-4D97-AF65-F5344CB8AC3E}">
        <p14:creationId xmlns:p14="http://schemas.microsoft.com/office/powerpoint/2010/main" val="4005357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563676-BC89-D739-6211-ADADD825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6EAD-0A65-2CE4-EA1C-1E74C480F7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1:76-79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AFD1795-1236-5C16-5C92-DD1566E4DE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76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孩子啊，你要称为至高者的先知，因为你要行在主的前面，预备他的道路，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77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叫他的百姓因罪得赦就知道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救恩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78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因我们神怜悯的心肠，叫清晨的日光从高天临到我们，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要照亮坐在黑暗中死荫里的人，把我们的脚引到平安的路上。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375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5D183-5BF5-D4A5-E80E-CB1D07EDF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B292B6A3-CD08-CC52-E5EF-A3ACED6295DA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C533A6-349B-E4CF-991F-18FEC311D32B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1:67-75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2ACFAC7-1261-16F1-0FB5-FC4430AF60CC}"/>
              </a:ext>
            </a:extLst>
          </p:cNvPr>
          <p:cNvSpPr txBox="1">
            <a:spLocks/>
          </p:cNvSpPr>
          <p:nvPr/>
        </p:nvSpPr>
        <p:spPr>
          <a:xfrm>
            <a:off x="339952" y="904692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耶和华神记念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祂的誓约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7A5D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主以色列的神是应当称颂的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创世以来圣先知的话应验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在大卫家中兴起拯救的角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——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大卫之约（君王性的拯救）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894CE-BCF3-5FB9-9F68-3D27E5DB1AB0}"/>
              </a:ext>
            </a:extLst>
          </p:cNvPr>
          <p:cNvSpPr txBox="1"/>
          <p:nvPr/>
        </p:nvSpPr>
        <p:spPr>
          <a:xfrm>
            <a:off x="6207352" y="10886"/>
            <a:ext cx="59846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b="1" i="1" baseline="30000">
                <a:solidFill>
                  <a:srgbClr val="68230E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000" b="1" i="1">
                <a:solidFill>
                  <a:srgbClr val="68230E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耶和华向大卫凭诚实起了誓，必不反复，说：“我要使你所生的坐在你的宝座上。</a:t>
            </a:r>
            <a:r>
              <a:rPr lang="en-US" altLang="zh-CN" sz="30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</a:t>
            </a:r>
            <a:r>
              <a:rPr lang="en-US" altLang="zh-CN" sz="3000" b="1" i="1" baseline="3000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30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我要使祭司披上救恩，圣民大声欢呼。</a:t>
            </a:r>
            <a:r>
              <a:rPr lang="en-US" altLang="zh-CN" sz="3000" b="1" i="1" baseline="3000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0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我要叫</a:t>
            </a:r>
            <a:r>
              <a:rPr lang="zh-CN" altLang="en-US" sz="3000" b="1" i="1"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大卫的角</a:t>
            </a:r>
            <a:r>
              <a:rPr lang="zh-CN" altLang="en-US" sz="30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在那里发生，我为我的受膏者预备明灯。</a:t>
            </a:r>
            <a:r>
              <a:rPr lang="en-US" altLang="zh-CN" sz="3000" b="1" i="1" baseline="30000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r>
              <a:rPr lang="zh-CN" altLang="en-US" sz="30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我要使他的仇敌披上羞耻，但他的冠冕要在头上发光。”</a:t>
            </a:r>
            <a:r>
              <a:rPr lang="en-US" altLang="zh-CN" sz="30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——</a:t>
            </a:r>
            <a:r>
              <a:rPr lang="zh-CN" altLang="en-US" sz="30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</a:t>
            </a:r>
            <a:r>
              <a:rPr lang="en-US" altLang="zh-CN" sz="30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132:11,16-18</a:t>
            </a:r>
            <a:endParaRPr lang="en-US" sz="3000" b="1" i="1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0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91DFD8-4F40-57D9-7393-69BFB356D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59C8A70-8708-5F37-DD7A-D5A6E66CDCA0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A27FF1-C677-B96A-BB08-A8C05DC68EC0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1:67-75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91C692D-B91A-49C3-D4D9-76A559A99DD3}"/>
              </a:ext>
            </a:extLst>
          </p:cNvPr>
          <p:cNvSpPr txBox="1">
            <a:spLocks/>
          </p:cNvSpPr>
          <p:nvPr/>
        </p:nvSpPr>
        <p:spPr>
          <a:xfrm>
            <a:off x="339952" y="904692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耶和华神记念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祂的誓约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7A5D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主以色列的神是应当称颂的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创世以来圣先知的话应验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在大卫家中兴起拯救的角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大卫之约（君王性的拯救）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耶和华记念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祂的誓约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7A5D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亚伯拉罕之约（万族万邦）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救赎的目的：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终身在他面前，坦然无惧地用圣洁、公义侍奉他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BDBCF-B10C-BAF5-4350-D36E2718A900}"/>
              </a:ext>
            </a:extLst>
          </p:cNvPr>
          <p:cNvSpPr txBox="1"/>
          <p:nvPr/>
        </p:nvSpPr>
        <p:spPr>
          <a:xfrm>
            <a:off x="6207352" y="10886"/>
            <a:ext cx="59846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1" u="none" strike="noStrike" kern="1200" cap="none" spc="0" normalizeH="0" baseline="3000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耶和华向大卫凭诚实起了誓，必不反复，说：“我要使你所生的坐在你的宝座上。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…</a:t>
            </a:r>
            <a:r>
              <a:rPr kumimoji="0" lang="en-US" altLang="zh-CN" sz="3000" b="1" i="1" u="none" strike="noStrike" kern="1200" cap="none" spc="0" normalizeH="0" baseline="3000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我要使祭司披上救恩，圣民大声欢呼。</a:t>
            </a:r>
            <a:r>
              <a:rPr kumimoji="0" lang="en-US" altLang="zh-CN" sz="3000" b="1" i="1" u="none" strike="noStrike" kern="1200" cap="none" spc="0" normalizeH="0" baseline="3000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我要叫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大卫的角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在那里发生，我为我的受膏者预备明灯。</a:t>
            </a:r>
            <a:r>
              <a:rPr kumimoji="0" lang="en-US" altLang="zh-CN" sz="3000" b="1" i="1" u="none" strike="noStrike" kern="1200" cap="none" spc="0" normalizeH="0" baseline="3000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我要使他的仇敌披上羞耻，但他的冠冕要在头上发光。”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——</a:t>
            </a:r>
            <a:r>
              <a:rPr kumimoji="0" lang="zh-CN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诗</a:t>
            </a:r>
            <a:r>
              <a:rPr kumimoji="0" lang="en-US" altLang="zh-CN" sz="30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132:11,16-18</a:t>
            </a:r>
            <a:endParaRPr kumimoji="0" lang="en-US" sz="3000" b="1" i="1" u="none" strike="noStrike" kern="1200" cap="none" spc="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34D92-9D22-94D3-CD6F-08EB49297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2D73-2F60-0DEC-1992-FB8C23745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57B0403-7D79-511C-1191-294CF7E90A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当犹太王希律的时候，亚比雅班里有一个祭司，名叫撒迦利亚。他妻子是亚伦的后人，名叫伊利莎白。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他们二人在神面前都是义人，遵行主的一切诫命礼仪，没有可指摘的。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只是没有孩子，因为伊利莎白不生育，两个人又年纪老迈了。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撒迦利亚按班次在神面前供祭司的职分，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照祭司的规矩掣签，得进主殿烧香。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烧香的时候，众百姓在外面祷告。</a:t>
            </a:r>
          </a:p>
        </p:txBody>
      </p:sp>
    </p:spTree>
    <p:extLst>
      <p:ext uri="{BB962C8B-B14F-4D97-AF65-F5344CB8AC3E}">
        <p14:creationId xmlns:p14="http://schemas.microsoft.com/office/powerpoint/2010/main" val="388653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AF991-5990-2A40-F99C-CCF11488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83CB5DEA-27DF-84B7-5374-C7B3CB21673C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87AF35-3D3B-7970-EC21-C21F19015AA9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1:76-79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3769064D-048A-33F1-0B46-C9CF56E0A5C2}"/>
              </a:ext>
            </a:extLst>
          </p:cNvPr>
          <p:cNvSpPr txBox="1">
            <a:spLocks/>
          </p:cNvSpPr>
          <p:nvPr/>
        </p:nvSpPr>
        <p:spPr>
          <a:xfrm>
            <a:off x="339951" y="909714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耶和华的救赎恩典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律法的代表 </a:t>
            </a: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 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拿细耳人</a:t>
            </a: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先知的代表 </a:t>
            </a:r>
            <a:r>
              <a:rPr lang="en-US" altLang="zh-CN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 </a:t>
            </a: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至高者的先知</a:t>
            </a:r>
          </a:p>
          <a:p>
            <a:pPr marL="731520" lvl="1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zh-CN" altLang="en-US" sz="3200" spc="0">
                <a:solidFill>
                  <a:srgbClr val="2D5358">
                    <a:lumMod val="75000"/>
                  </a:srgb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行在主的前面，预备他的道路</a:t>
            </a: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59EFA-BB92-CF3E-965C-D62E9CECD6FE}"/>
              </a:ext>
            </a:extLst>
          </p:cNvPr>
          <p:cNvSpPr txBox="1"/>
          <p:nvPr/>
        </p:nvSpPr>
        <p:spPr>
          <a:xfrm>
            <a:off x="339951" y="4383648"/>
            <a:ext cx="11512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万军之耶和华说：“我要差遣我的使者在我前面预备道路。你们所寻找的主必忽然进入他的殿，立约的使者，就是你们所仰慕的，快要来到。”</a:t>
            </a:r>
            <a:r>
              <a:rPr lang="en-US" altLang="zh-CN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						—— </a:t>
            </a:r>
            <a:r>
              <a:rPr lang="zh-CN" altLang="en-US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 </a:t>
            </a:r>
            <a:r>
              <a:rPr lang="en-US" altLang="zh-CN" sz="3200" b="1" i="1">
                <a:solidFill>
                  <a:srgbClr val="68230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3:1</a:t>
            </a:r>
            <a:endParaRPr lang="en-US" sz="3200" b="1" i="1">
              <a:solidFill>
                <a:srgbClr val="68230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3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09367-52ED-0F7B-E1F8-B5314B5A5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39C010E4-44FF-ADF4-5770-D118A00B32F8}"/>
              </a:ext>
            </a:extLst>
          </p:cNvPr>
          <p:cNvSpPr txBox="1">
            <a:spLocks/>
          </p:cNvSpPr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33B368-F1E7-AFC1-1FB7-14C9BEDC1CD9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1:76-79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1BAD0CE-846D-6236-D95A-985EA302CDF2}"/>
              </a:ext>
            </a:extLst>
          </p:cNvPr>
          <p:cNvSpPr txBox="1">
            <a:spLocks/>
          </p:cNvSpPr>
          <p:nvPr/>
        </p:nvSpPr>
        <p:spPr>
          <a:xfrm>
            <a:off x="339952" y="904692"/>
            <a:ext cx="11512096" cy="4575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耶和华的救赎恩典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4F227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律法的代表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拿细耳人</a:t>
            </a: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先知的代表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至高者的先知</a:t>
            </a: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行在主的前面，预备他的道路</a:t>
            </a:r>
          </a:p>
          <a:p>
            <a:pPr marL="73152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神怜悯：死荫幽谷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D5358">
                    <a:lumMod val="75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光明平安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7432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2D5358">
                  <a:lumMod val="75000"/>
                </a:srgb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AA960-43FD-8D85-50B4-04EBC0024E6A}"/>
              </a:ext>
            </a:extLst>
          </p:cNvPr>
          <p:cNvSpPr txBox="1"/>
          <p:nvPr/>
        </p:nvSpPr>
        <p:spPr>
          <a:xfrm>
            <a:off x="6933493" y="1534802"/>
            <a:ext cx="53795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律法和先知到约翰为止，从此神国的福音传开了，人人努力要进去。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 </a:t>
            </a: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路 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16:16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078AD-82AC-3C41-C611-10E90FBF60DA}"/>
              </a:ext>
            </a:extLst>
          </p:cNvPr>
          <p:cNvSpPr txBox="1"/>
          <p:nvPr/>
        </p:nvSpPr>
        <p:spPr>
          <a:xfrm>
            <a:off x="339951" y="4383648"/>
            <a:ext cx="11512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万军之耶和华说：“我要差遣我的使者在我前面预备道路。你们所寻找的主必忽然进入他的殿，立约的使者，就是你们所仰慕的，快要来到。”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						—— </a:t>
            </a: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玛 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rgbClr val="68230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3:1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srgbClr val="68230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7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5DDA8-8276-8F92-3F2F-C1A7D19C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E6B8F4-5D7C-62D6-528D-01D8B7DE787B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两约之间</a:t>
            </a:r>
            <a:r>
              <a:rPr lang="en-US" altLang="zh-CN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4400" b="1">
                <a:solidFill>
                  <a:srgbClr val="90321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一个婴孩的降生</a:t>
            </a:r>
            <a:endParaRPr lang="en-US" altLang="zh-CN" sz="4400" b="1">
              <a:solidFill>
                <a:srgbClr val="90321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F270F-8074-878B-751B-9E3F9CDC7223}"/>
              </a:ext>
            </a:extLst>
          </p:cNvPr>
          <p:cNvSpPr txBox="1"/>
          <p:nvPr/>
        </p:nvSpPr>
        <p:spPr>
          <a:xfrm>
            <a:off x="0" y="914400"/>
            <a:ext cx="12192000" cy="2477601"/>
          </a:xfrm>
          <a:prstGeom prst="rect">
            <a:avLst/>
          </a:prstGeom>
          <a:solidFill>
            <a:srgbClr val="00518E"/>
          </a:soli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3600" b="1">
                <a:latin typeface="等线" panose="02010600030101010101" pitchFamily="2" charset="-122"/>
                <a:ea typeface="等线" panose="02010600030101010101" pitchFamily="2" charset="-122"/>
              </a:rPr>
              <a:t>旧约</a:t>
            </a:r>
            <a:r>
              <a:rPr lang="en-US" altLang="zh-CN" sz="3600" b="1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>
                <a:latin typeface="等线" panose="02010600030101010101" pitchFamily="2" charset="-122"/>
                <a:ea typeface="等线" panose="02010600030101010101" pitchFamily="2" charset="-122"/>
              </a:rPr>
              <a:t>律法和先知</a:t>
            </a:r>
            <a:endParaRPr lang="en-US" altLang="zh-CN" sz="3600" b="1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3600" b="1">
                <a:latin typeface="等线" panose="02010600030101010101" pitchFamily="2" charset="-122"/>
                <a:ea typeface="等线" panose="02010600030101010101" pitchFamily="2" charset="-122"/>
              </a:rPr>
              <a:t>撒迦利亚</a:t>
            </a:r>
            <a:r>
              <a:rPr lang="en-US" altLang="zh-CN" sz="3600" b="1">
                <a:latin typeface="等线" panose="02010600030101010101" pitchFamily="2" charset="-122"/>
                <a:ea typeface="等线" panose="02010600030101010101" pitchFamily="2" charset="-122"/>
              </a:rPr>
              <a:t>				</a:t>
            </a:r>
            <a:r>
              <a:rPr lang="zh-CN" altLang="en-US" sz="3600" b="1">
                <a:latin typeface="等线" panose="02010600030101010101" pitchFamily="2" charset="-122"/>
                <a:ea typeface="等线" panose="02010600030101010101" pitchFamily="2" charset="-122"/>
              </a:rPr>
              <a:t>伊利莎白</a:t>
            </a:r>
            <a:endParaRPr lang="en-US" altLang="zh-CN" sz="3600" b="1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>
              <a:spcAft>
                <a:spcPts val="1800"/>
              </a:spcAft>
            </a:pPr>
            <a:r>
              <a:rPr lang="zh-CN" altLang="en-US" sz="3600" b="1">
                <a:latin typeface="等线" panose="02010600030101010101" pitchFamily="2" charset="-122"/>
                <a:ea typeface="等线" panose="02010600030101010101" pitchFamily="2" charset="-122"/>
              </a:rPr>
              <a:t>耶和华记念</a:t>
            </a:r>
            <a:r>
              <a:rPr lang="en-US" altLang="zh-CN" sz="3600" b="1">
                <a:latin typeface="等线" panose="02010600030101010101" pitchFamily="2" charset="-122"/>
                <a:ea typeface="等线" panose="02010600030101010101" pitchFamily="2" charset="-122"/>
              </a:rPr>
              <a:t>				</a:t>
            </a:r>
            <a:r>
              <a:rPr lang="zh-CN" altLang="en-US" sz="3600" b="1">
                <a:latin typeface="等线" panose="02010600030101010101" pitchFamily="2" charset="-122"/>
                <a:ea typeface="等线" panose="02010600030101010101" pitchFamily="2" charset="-122"/>
              </a:rPr>
              <a:t>神的誓约</a:t>
            </a:r>
            <a:endParaRPr lang="en-US" altLang="zh-CN" sz="3600" b="1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>
              <a:spcAft>
                <a:spcPts val="1800"/>
              </a:spcAft>
            </a:pPr>
            <a:r>
              <a:rPr lang="zh-CN" altLang="en-US" sz="3200" b="1" i="1">
                <a:latin typeface="等线" panose="02010600030101010101" pitchFamily="2" charset="-122"/>
                <a:ea typeface="等线" panose="02010600030101010101" pitchFamily="2" charset="-122"/>
              </a:rPr>
              <a:t>律法与先知预备人心</a:t>
            </a:r>
            <a:r>
              <a:rPr lang="en-US" altLang="zh-CN" sz="3200" b="1" i="1">
                <a:latin typeface="等线" panose="02010600030101010101" pitchFamily="2" charset="-122"/>
                <a:ea typeface="等线" panose="02010600030101010101" pitchFamily="2" charset="-122"/>
              </a:rPr>
              <a:t>				         </a:t>
            </a:r>
            <a:r>
              <a:rPr lang="zh-CN" altLang="en-US" sz="3200" b="1" i="1">
                <a:latin typeface="等线" panose="02010600030101010101" pitchFamily="2" charset="-122"/>
                <a:ea typeface="等线" panose="02010600030101010101" pitchFamily="2" charset="-122"/>
              </a:rPr>
              <a:t>耶和华记念祂的誓约</a:t>
            </a:r>
            <a:endParaRPr lang="en-US" altLang="zh-CN" sz="3600" b="1" i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3BC451-8E79-81E1-B302-00C3A3FD5FA5}"/>
              </a:ext>
            </a:extLst>
          </p:cNvPr>
          <p:cNvSpPr txBox="1"/>
          <p:nvPr/>
        </p:nvSpPr>
        <p:spPr>
          <a:xfrm>
            <a:off x="3887673" y="2732444"/>
            <a:ext cx="4416654" cy="2062103"/>
          </a:xfrm>
          <a:prstGeom prst="rect">
            <a:avLst/>
          </a:prstGeom>
          <a:solidFill>
            <a:srgbClr val="0070C0"/>
          </a:solidFill>
          <a:ln w="38100">
            <a:solidFill>
              <a:srgbClr val="A4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等线" panose="02010600030101010101" pitchFamily="2" charset="-122"/>
                <a:ea typeface="等线" panose="02010600030101010101" pitchFamily="2" charset="-122"/>
              </a:rPr>
              <a:t>施洗约翰</a:t>
            </a:r>
            <a:r>
              <a:rPr lang="en-US" altLang="zh-CN" sz="3200" b="1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</a:p>
          <a:p>
            <a:pPr algn="ctr"/>
            <a:r>
              <a:rPr lang="zh-CN" altLang="en-US" sz="3200" b="1">
                <a:latin typeface="等线" panose="02010600030101010101" pitchFamily="2" charset="-122"/>
                <a:ea typeface="等线" panose="02010600030101010101" pitchFamily="2" charset="-122"/>
              </a:rPr>
              <a:t>耶和华的恩典</a:t>
            </a:r>
            <a:endParaRPr lang="en-US" altLang="zh-CN" sz="3200" b="1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3200" b="1" i="1" spc="100">
                <a:latin typeface="等线" panose="02010600030101010101" pitchFamily="2" charset="-122"/>
                <a:ea typeface="等线" panose="02010600030101010101" pitchFamily="2" charset="-122"/>
              </a:rPr>
              <a:t>站在律法和先知的尽头</a:t>
            </a:r>
            <a:endParaRPr lang="en-US" altLang="zh-CN" sz="3200" b="1" i="1" spc="1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3200" b="1" i="1" spc="100">
                <a:latin typeface="等线" panose="02010600030101010101" pitchFamily="2" charset="-122"/>
                <a:ea typeface="等线" panose="02010600030101010101" pitchFamily="2" charset="-122"/>
              </a:rPr>
              <a:t>指向恩典的起头</a:t>
            </a:r>
            <a:endParaRPr lang="en-US" sz="3600" b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7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0E5B1-2CCC-BFEF-5359-9E0AA543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C6E762-217E-9059-2390-9B115F682A72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两约之间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一个婴孩的降生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1789D-4C1F-91FD-AEC4-05D3AB761CCD}"/>
              </a:ext>
            </a:extLst>
          </p:cNvPr>
          <p:cNvSpPr txBox="1"/>
          <p:nvPr/>
        </p:nvSpPr>
        <p:spPr>
          <a:xfrm>
            <a:off x="0" y="914400"/>
            <a:ext cx="12192000" cy="2477601"/>
          </a:xfrm>
          <a:prstGeom prst="rect">
            <a:avLst/>
          </a:prstGeom>
          <a:solidFill>
            <a:srgbClr val="00518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旧约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律法和先知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撒迦利亚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			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伊利莎白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耶和华记念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			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神的誓约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律法与先知预备人心</a:t>
            </a: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			         </a:t>
            </a:r>
            <a:r>
              <a:rPr kumimoji="0" lang="zh-CN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耶和华记念祂的誓约</a:t>
            </a:r>
            <a:endParaRPr kumimoji="0" lang="en-US" altLang="zh-CN" sz="36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0D683-26FF-B03A-8CB8-A72C0D41F796}"/>
              </a:ext>
            </a:extLst>
          </p:cNvPr>
          <p:cNvSpPr txBox="1"/>
          <p:nvPr/>
        </p:nvSpPr>
        <p:spPr>
          <a:xfrm>
            <a:off x="0" y="3392001"/>
            <a:ext cx="12192000" cy="3662541"/>
          </a:xfrm>
          <a:prstGeom prst="rect">
            <a:avLst/>
          </a:prstGeom>
          <a:solidFill>
            <a:srgbClr val="A4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新约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耶稣基督的福音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神的儿子，道成肉身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	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清晨的日光，从高天临到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9135D-9F1B-7EE3-BD08-9016148C5EAF}"/>
              </a:ext>
            </a:extLst>
          </p:cNvPr>
          <p:cNvSpPr txBox="1"/>
          <p:nvPr/>
        </p:nvSpPr>
        <p:spPr>
          <a:xfrm>
            <a:off x="3887673" y="2732444"/>
            <a:ext cx="4416654" cy="2062103"/>
          </a:xfrm>
          <a:prstGeom prst="rect">
            <a:avLst/>
          </a:prstGeom>
          <a:solidFill>
            <a:srgbClr val="0070C0"/>
          </a:solidFill>
          <a:ln w="38100">
            <a:solidFill>
              <a:srgbClr val="A4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施洗约翰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耶和华的恩典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1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站在律法和先知的尽头</a:t>
            </a:r>
            <a:endParaRPr kumimoji="0" lang="en-US" altLang="zh-CN" sz="3200" b="1" i="1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1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指向恩典的起头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EEB41-22F5-84F1-2CFB-8F07E5C64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9AED-1FDB-B59D-3EB1-BC135B24D7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2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C60A060-D513-D4EA-0ADA-6089799135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zh-CN" sz="3600" b="1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在伯利恒之野地里有牧羊的人，夜间按着更次看守羊群。</a:t>
            </a:r>
            <a:r>
              <a:rPr lang="en-US" altLang="zh-CN" sz="3600" b="1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有主的使者站在他们旁边，主的荣光四面照着他们，牧羊的人就甚惧怕。</a:t>
            </a:r>
            <a:r>
              <a:rPr lang="en-US" altLang="zh-CN" sz="3600" b="1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那天使对他们说：“</a:t>
            </a:r>
            <a:r>
              <a:rPr lang="zh-CN" altLang="en-US" sz="3600" b="1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不要惧怕，我报给你们大喜的信息，是关乎万民的。</a:t>
            </a:r>
            <a:r>
              <a:rPr lang="en-US" altLang="zh-CN" sz="3600" b="1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因今天在大卫的城里，为你们生了救主，就是主基督。</a:t>
            </a:r>
            <a:r>
              <a:rPr lang="en-US" altLang="zh-CN" sz="3600" b="1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你们要看见一个婴孩，包着布，卧在马槽里，那就是记号了。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3600" b="1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13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忽然有一大队天兵，同那天使赞美神说：</a:t>
            </a:r>
            <a:r>
              <a:rPr lang="en-US" altLang="zh-CN" sz="3600" b="1" baseline="30000">
                <a:solidFill>
                  <a:srgbClr val="A4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zh-CN" altLang="en-US" sz="3600" b="1">
                <a:solidFill>
                  <a:srgbClr val="4F227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在至高之处荣耀归于神！在地上平安归于他所喜悦的人！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endParaRPr kumimoji="0" lang="zh-CN" altLang="en-US" sz="3600" b="1" strike="noStrike" kern="1200" cap="none" spc="0" normalizeH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5086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AA2E0-FBBA-F64B-35FE-50A246F3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eon’s Song of Praise by Arent de Gelder">
            <a:extLst>
              <a:ext uri="{FF2B5EF4-FFF2-40B4-BE49-F238E27FC236}">
                <a16:creationId xmlns:a16="http://schemas.microsoft.com/office/drawing/2014/main" id="{85CBF88B-2B64-97D9-A8E0-4C957919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C0855-1E25-5F49-0630-F780C3F3548B}"/>
              </a:ext>
            </a:extLst>
          </p:cNvPr>
          <p:cNvSpPr txBox="1"/>
          <p:nvPr/>
        </p:nvSpPr>
        <p:spPr>
          <a:xfrm>
            <a:off x="8880662" y="6543037"/>
            <a:ext cx="3311338" cy="31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effectLst/>
                <a:latin typeface="acumin-variable"/>
              </a:rPr>
              <a:t>Simeon’s Song of Praise by Arent de Gelder</a:t>
            </a:r>
            <a:endParaRPr 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97DA8-6487-7AE5-BC4D-B7243784457B}"/>
              </a:ext>
            </a:extLst>
          </p:cNvPr>
          <p:cNvSpPr txBox="1"/>
          <p:nvPr/>
        </p:nvSpPr>
        <p:spPr>
          <a:xfrm>
            <a:off x="7005918" y="0"/>
            <a:ext cx="5186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3200" b="1">
                <a:latin typeface="等线" panose="02010600030101010101" pitchFamily="2" charset="-122"/>
                <a:ea typeface="等线" panose="02010600030101010101" pitchFamily="2" charset="-122"/>
              </a:rPr>
              <a:t>律法与先知</a:t>
            </a:r>
            <a:br>
              <a:rPr lang="zh-CN" altLang="en-US" sz="3200" b="1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200" b="1">
                <a:latin typeface="等线" panose="02010600030101010101" pitchFamily="2" charset="-122"/>
                <a:ea typeface="等线" panose="02010600030101010101" pitchFamily="2" charset="-122"/>
              </a:rPr>
              <a:t>抱着他们</a:t>
            </a:r>
            <a:endParaRPr lang="en-US" altLang="zh-CN" sz="3200" b="1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r"/>
            <a:r>
              <a:rPr lang="zh-CN" altLang="en-US" sz="3200" b="1">
                <a:latin typeface="等线" panose="02010600030101010101" pitchFamily="2" charset="-122"/>
                <a:ea typeface="等线" panose="02010600030101010101" pitchFamily="2" charset="-122"/>
              </a:rPr>
              <a:t>一生所等候的救主</a:t>
            </a:r>
            <a:endParaRPr lang="en-US" sz="3200" b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" name="KING OF KINGS - Hillsong - Instrumental with LYRICS [Bkh5rZXqd9s]">
            <a:hlinkClick r:id="" action="ppaction://media"/>
            <a:extLst>
              <a:ext uri="{FF2B5EF4-FFF2-40B4-BE49-F238E27FC236}">
                <a16:creationId xmlns:a16="http://schemas.microsoft.com/office/drawing/2014/main" id="{32562560-BD0D-3715-BC40-545BBF360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126" y="5933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DFF0C-155B-7B59-8A63-A0ACE3683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eon’s Song of Praise by Arent de Gelder">
            <a:extLst>
              <a:ext uri="{FF2B5EF4-FFF2-40B4-BE49-F238E27FC236}">
                <a16:creationId xmlns:a16="http://schemas.microsoft.com/office/drawing/2014/main" id="{29F6800C-A1C6-FE5E-C3C4-63CE3353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0E29B-3DEA-0B32-8573-EFC3B029E3F6}"/>
              </a:ext>
            </a:extLst>
          </p:cNvPr>
          <p:cNvSpPr txBox="1"/>
          <p:nvPr/>
        </p:nvSpPr>
        <p:spPr>
          <a:xfrm>
            <a:off x="8880662" y="6543037"/>
            <a:ext cx="3311338" cy="31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-variable"/>
                <a:ea typeface="+mn-ea"/>
                <a:cs typeface="+mn-cs"/>
              </a:rPr>
              <a:t>Simeon’s Song of Praise by Arent de Gelder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B9E0A-B9DF-8FA2-6B3A-8672607B4B9C}"/>
              </a:ext>
            </a:extLst>
          </p:cNvPr>
          <p:cNvSpPr txBox="1"/>
          <p:nvPr/>
        </p:nvSpPr>
        <p:spPr>
          <a:xfrm>
            <a:off x="7005918" y="0"/>
            <a:ext cx="5186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律法与先知</a:t>
            </a:r>
            <a:b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抱着他们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一生所等候的救主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0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E019A-C8B8-47DF-9A34-03CF1939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eon’s Song of Praise by Arent de Gelder">
            <a:extLst>
              <a:ext uri="{FF2B5EF4-FFF2-40B4-BE49-F238E27FC236}">
                <a16:creationId xmlns:a16="http://schemas.microsoft.com/office/drawing/2014/main" id="{7E926E5E-73D8-CEB3-CB7B-0EFB8EA2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CA848D-E3AF-A2BA-DD98-EDC8D7E00EA7}"/>
              </a:ext>
            </a:extLst>
          </p:cNvPr>
          <p:cNvSpPr txBox="1"/>
          <p:nvPr/>
        </p:nvSpPr>
        <p:spPr>
          <a:xfrm>
            <a:off x="8880662" y="6543037"/>
            <a:ext cx="3311338" cy="31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-variable"/>
                <a:ea typeface="+mn-ea"/>
                <a:cs typeface="+mn-cs"/>
              </a:rPr>
              <a:t>Simeon’s Song of Praise by Arent de Gelder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44982-EA22-A4B4-FE68-B4ED58739137}"/>
              </a:ext>
            </a:extLst>
          </p:cNvPr>
          <p:cNvSpPr txBox="1"/>
          <p:nvPr/>
        </p:nvSpPr>
        <p:spPr>
          <a:xfrm>
            <a:off x="7005918" y="0"/>
            <a:ext cx="5186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律法与先知</a:t>
            </a:r>
            <a:b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抱着他们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一生所等候的救主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54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90555-C977-12DD-A91C-11389B29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imeon’s Song of Praise by Arent de Gelder">
            <a:extLst>
              <a:ext uri="{FF2B5EF4-FFF2-40B4-BE49-F238E27FC236}">
                <a16:creationId xmlns:a16="http://schemas.microsoft.com/office/drawing/2014/main" id="{14D1C7FD-3B16-C204-27FF-A9F4ECCF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0778D-BF41-6997-4A5B-5FF22215C375}"/>
              </a:ext>
            </a:extLst>
          </p:cNvPr>
          <p:cNvSpPr txBox="1"/>
          <p:nvPr/>
        </p:nvSpPr>
        <p:spPr>
          <a:xfrm>
            <a:off x="8880662" y="6543037"/>
            <a:ext cx="3311338" cy="31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-variable"/>
                <a:ea typeface="+mn-ea"/>
                <a:cs typeface="+mn-cs"/>
              </a:rPr>
              <a:t>Simeon’s Song of Praise by Arent de Gelder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n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2B50A-EC9B-440B-4524-F9D8D6D2F45F}"/>
              </a:ext>
            </a:extLst>
          </p:cNvPr>
          <p:cNvSpPr txBox="1"/>
          <p:nvPr/>
        </p:nvSpPr>
        <p:spPr>
          <a:xfrm>
            <a:off x="7005918" y="0"/>
            <a:ext cx="5186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律法与先知</a:t>
            </a:r>
            <a:b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b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抱着他们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一生所等候的救主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96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ADA2B-E165-22AB-DCAA-8B33CAB9E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4FD3-D964-D512-42C7-42C630D773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73141FA-0FBE-A38B-963D-6AC566E767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有主的使者站在香坛的右边向他显现。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撒迦利亚看见，就惊慌害怕。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13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天使对他说：“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撒迦利亚，不要害怕，因为你的祈祷已经被听见了。你的妻子伊利莎白要给你生一个儿子，你要给他起名叫约翰。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你必欢喜快乐，有许多人因他出世也必喜乐。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他在主面前将要为大，淡酒浓酒都不喝，从母腹里就被圣灵充满了。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他要使许多以色列人回转，归于主他们的神。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他必有以利亚的心志能力，行在主的前面，叫为父的心转向儿女，叫悖逆的人转从义人的智慧，又为主预备合用的百姓。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58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F5CDB-EAAE-0667-98E4-C8C7282CE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3EC6-6A5C-192B-706D-96FCD66E14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6F40A60-A17C-33F8-1AF3-D3446F4E18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撒迦利亚对天使说：“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我凭着什么可知道这事呢？我已经老了，我的妻子也年纪老迈了。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19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天使回答说：“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我是站在神面前的加百列，奉差而来对你说话，将这好信息报给你。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4F227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到了时候，这话必然应验。只因你不信，你必哑巴，不能说话，直到这事成就的日子。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百姓等候撒迦利亚，诧异他许久在殿里。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22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及至他出来，不能和他们说话，他们就知道他在殿里见了异象，因为他直向他们打手势，竟成了哑巴。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23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他供职的日子已满，就回家去了。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24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这些日子以后，他的妻子伊利莎白怀了孕，就隐藏了五个月，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25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主在眷顾我的日子这样看待我，要把我在人间的羞耻除掉。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04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5D3B7-1CE0-E957-302A-1BE52C989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6BD0-975A-F855-818B-5D8A6D925E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41AEDAA-5B9B-78CE-4191-5580DDEAFF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57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伊利莎白的产期到了，就生了一个儿子。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58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邻里亲族听见主向她大施怜悯，就和她一同欢乐。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59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到了第八日，他们来要给孩子行割礼，并要照他父亲的名字叫他撒迦利亚。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60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他母亲说：“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7A5D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不可，要叫他约翰。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他们说：“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你亲族中没有叫这名字的。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62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他们就向他父亲打手势，问他要叫这孩子什么名字。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63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他要了一块写字的板，就写上说：“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他的名字是约翰。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”他们便都稀奇。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64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撒迦利亚的口立时开了，舌头也舒展了，就说出话来，称颂神。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周围居住的人都惧怕。这一切的事就传遍了犹太的山地。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66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凡听见的人都将这事放在心里，说：“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这个孩子将来怎么样呢？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”因为有主与他同在。</a:t>
            </a:r>
          </a:p>
        </p:txBody>
      </p:sp>
    </p:spTree>
    <p:extLst>
      <p:ext uri="{BB962C8B-B14F-4D97-AF65-F5344CB8AC3E}">
        <p14:creationId xmlns:p14="http://schemas.microsoft.com/office/powerpoint/2010/main" val="81192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C669A-D7B0-6ECC-8FE6-2A235C5D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F133-ADCD-1352-479E-289781B4B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ED19EA9-B15C-0C92-D247-23AC13CF94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67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他父亲撒迦利亚被圣灵充满了，就预言说：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68</a:t>
            </a:r>
            <a:r>
              <a:rPr kumimoji="0" lang="en-US" altLang="zh-CN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主以色列的神是应当称颂的！因他眷顾他的百姓，为他们施行救赎，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69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在他仆人大卫家中，为我们兴起了拯救的角，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70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正如主借着从创世以来圣先知的口所说的话，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71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拯救我们脱离仇敌和一切恨我们之人的手；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72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向我们列祖施怜悯、记念他的圣约，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73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就是他对我们祖宗亚伯拉罕所起的誓，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74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叫我们既从仇敌手中被救出来，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75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就可以终身在他面前，坦然无惧地用圣洁、公义侍奉他。</a:t>
            </a:r>
          </a:p>
        </p:txBody>
      </p:sp>
    </p:spTree>
    <p:extLst>
      <p:ext uri="{BB962C8B-B14F-4D97-AF65-F5344CB8AC3E}">
        <p14:creationId xmlns:p14="http://schemas.microsoft.com/office/powerpoint/2010/main" val="141818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21223-06CC-8041-2A5F-BD65380E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9FBE-05EA-1C0D-A0D7-D66F005A45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463" y="4556"/>
            <a:ext cx="10515600" cy="820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路加福音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7556703-3395-3076-A4A2-503D22A55F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952" y="825294"/>
            <a:ext cx="11512096" cy="1889332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76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孩子啊，你要称为至高者的先知，因为你要行在主的前面，预备他的道路，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77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叫他的百姓因罪得赦就知道救恩。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78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因我们神怜悯的心肠，叫清晨的日光从高天临到我们，</a:t>
            </a: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79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要照亮坐在黑暗中死荫里的人，把我们的脚引到平安的路上。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u="none" strike="noStrike" kern="1200" cap="none" spc="0" normalizeH="0" baseline="30000" noProof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80</a:t>
            </a:r>
            <a:r>
              <a:rPr kumimoji="0" lang="zh-CN" altLang="en-US" sz="3600" b="1" u="none" strike="noStrike" kern="1200" cap="none" spc="0" normalizeH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那孩子渐渐长大，心灵强健，住在旷野，直到他显明在以色列人面前的日子。</a:t>
            </a:r>
          </a:p>
        </p:txBody>
      </p:sp>
    </p:spTree>
    <p:extLst>
      <p:ext uri="{BB962C8B-B14F-4D97-AF65-F5344CB8AC3E}">
        <p14:creationId xmlns:p14="http://schemas.microsoft.com/office/powerpoint/2010/main" val="160273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ADFCD-A13E-B1F4-0C58-512EB174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2057-02FE-0729-7BEE-6CBF675061BE}"/>
              </a:ext>
            </a:extLst>
          </p:cNvPr>
          <p:cNvSpPr txBox="1">
            <a:spLocks/>
          </p:cNvSpPr>
          <p:nvPr/>
        </p:nvSpPr>
        <p:spPr>
          <a:xfrm>
            <a:off x="538463" y="4556"/>
            <a:ext cx="10515600" cy="699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alpha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903214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两约之间</a:t>
            </a: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903214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5390319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64035</TotalTime>
  <Words>8971</Words>
  <Application>Microsoft Macintosh PowerPoint</Application>
  <PresentationFormat>Widescreen</PresentationFormat>
  <Paragraphs>481</Paragraphs>
  <Slides>38</Slides>
  <Notes>38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acumin-variable</vt:lpstr>
      <vt:lpstr>等线</vt:lpstr>
      <vt:lpstr>华文行楷</vt:lpstr>
      <vt:lpstr>华文新魏</vt:lpstr>
      <vt:lpstr>Arial</vt:lpstr>
      <vt:lpstr>Calibri</vt:lpstr>
      <vt:lpstr>Courier New</vt:lpstr>
      <vt:lpstr>Dante</vt:lpstr>
      <vt:lpstr>PineVTI</vt:lpstr>
      <vt:lpstr>两约之间——一个婴孩的降生 路加福音1</vt:lpstr>
      <vt:lpstr>PowerPoint Presentation</vt:lpstr>
      <vt:lpstr>路加福音1</vt:lpstr>
      <vt:lpstr>路加福音1</vt:lpstr>
      <vt:lpstr>路加福音1</vt:lpstr>
      <vt:lpstr>路加福音1</vt:lpstr>
      <vt:lpstr>路加福音1</vt:lpstr>
      <vt:lpstr>路加福音1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路加福音1</vt:lpstr>
      <vt:lpstr>PowerPoint Presentation</vt:lpstr>
      <vt:lpstr>PowerPoint Presentation</vt:lpstr>
      <vt:lpstr>路加福音1:57-66</vt:lpstr>
      <vt:lpstr>PowerPoint Presentation</vt:lpstr>
      <vt:lpstr>PowerPoint Presentation</vt:lpstr>
      <vt:lpstr>路加福音1:67-75</vt:lpstr>
      <vt:lpstr>路加福音1:76-79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路加福音2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杜克团契敬拜 DCCF Worship</dc:title>
  <dc:creator>z.boyang@outlook.com</dc:creator>
  <cp:lastModifiedBy>Yanxin Li</cp:lastModifiedBy>
  <cp:revision>5850</cp:revision>
  <dcterms:created xsi:type="dcterms:W3CDTF">2018-07-27T21:13:16Z</dcterms:created>
  <dcterms:modified xsi:type="dcterms:W3CDTF">2025-12-21T23:53:32Z</dcterms:modified>
</cp:coreProperties>
</file>