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0" r:id="rId1"/>
  </p:sldMasterIdLst>
  <p:notesMasterIdLst>
    <p:notesMasterId r:id="rId24"/>
  </p:notesMasterIdLst>
  <p:sldIdLst>
    <p:sldId id="393" r:id="rId2"/>
    <p:sldId id="609" r:id="rId3"/>
    <p:sldId id="604" r:id="rId4"/>
    <p:sldId id="555" r:id="rId5"/>
    <p:sldId id="601" r:id="rId6"/>
    <p:sldId id="546" r:id="rId7"/>
    <p:sldId id="592" r:id="rId8"/>
    <p:sldId id="607" r:id="rId9"/>
    <p:sldId id="608" r:id="rId10"/>
    <p:sldId id="612" r:id="rId11"/>
    <p:sldId id="605" r:id="rId12"/>
    <p:sldId id="588" r:id="rId13"/>
    <p:sldId id="547" r:id="rId14"/>
    <p:sldId id="548" r:id="rId15"/>
    <p:sldId id="549" r:id="rId16"/>
    <p:sldId id="620" r:id="rId17"/>
    <p:sldId id="615" r:id="rId18"/>
    <p:sldId id="536" r:id="rId19"/>
    <p:sldId id="550" r:id="rId20"/>
    <p:sldId id="594" r:id="rId21"/>
    <p:sldId id="551" r:id="rId22"/>
    <p:sldId id="618" r:id="rId23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40" autoAdjust="0"/>
    <p:restoredTop sz="93162" autoAdjust="0"/>
  </p:normalViewPr>
  <p:slideViewPr>
    <p:cSldViewPr>
      <p:cViewPr varScale="1">
        <p:scale>
          <a:sx n="85" d="100"/>
          <a:sy n="85" d="100"/>
        </p:scale>
        <p:origin x="200" y="26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2B37473-F5EF-A801-A71B-636FC6CC03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5AA229-A69D-47AB-17F4-1758610A75B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9538986-515C-DA4E-A59D-9D18B9247276}" type="datetimeFigureOut">
              <a:rPr lang="en-US"/>
              <a:pPr>
                <a:defRPr/>
              </a:pPr>
              <a:t>12/14/25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1769470-656D-44C6-7DAC-6DBCB44ED9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BFFEC1A-D5A8-15F9-5707-7F4F59F3CB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981AB-31DD-5BE3-5A4D-36CF81E91B0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22EF5E-2CCD-1C00-80EA-96DABD1253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D2ADDD-F4B0-4F46-A8E2-0A1E50BDA0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7711D5-B4E4-9E57-4630-937C34BA02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87BD7E-5EE3-0FD9-6EFC-511F280520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72549B-F3E0-2C75-1361-9DA29C3B3C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5A6F7D-A9C8-5D48-92A9-0F96B082DA9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637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78D5D4-27FD-3636-EB8E-62A55B3F09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64203B-C1AE-0F5C-C40F-A892AD7D5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25AA2C-860D-E7DF-8D31-0DAB2257D2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B84AC1-C487-F346-BFD3-13144B6736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6052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B93F16-3475-AFCC-2E15-CE9DC8EBB6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40313B-CC00-5947-CDFD-EF98B7202F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B3240E-B4C0-4295-A4C2-B4C430EC78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F1329B-F759-F442-871B-4E61A3F46D6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670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21F8DF-4753-4772-80C9-8B659D0FF3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EBBD39-E8AC-6968-969C-C19FB00590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D2FB63-D4EE-1DE8-FA9D-1249A73D1D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F82805-FA30-B64D-BB29-8E48E93EC79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944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7E371C-BF09-C8F8-E446-F33B791D88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B36112-156C-D1A8-DAD1-9B3FB8A759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B7E58A-31D9-F920-F02F-58BC9902B5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A403F-BD7E-BD4F-8803-D29042AB38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361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992E5F-42DA-0BCD-6F78-340374A5FC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910A88-A971-4922-324C-4C866F0868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0E8D62-676F-6160-6A07-5DA6FD2F1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ADDCCF-2718-0841-B22C-9852FD9FF4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84508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8A041D9-2CE4-8628-35ED-D533F221DF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105D57D-D01D-DFD5-3335-D8FC2F918E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0F8DDE6-4A15-A062-09EF-F439A0DC1A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85DEE0-2232-2545-B361-A4F637BE4B1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831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594856D-0B8D-E112-138C-72DFB665FE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347ACC5-7AEC-7252-53BC-CB83E27585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ECD386E-6206-A1DD-54A1-33A84912C1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02E43B-5373-314B-955B-86E00B9FB76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321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AFD6FA1-D791-00E1-77B5-F564AF7F78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E31D1E6-7CB8-5E5F-6119-5910CAABB9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D708AC0-EC44-B656-79BB-9E4727C7D4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5A108F-B6A9-1F4A-922A-8B1F4AC4299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16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9EBBF4-1A16-2A2D-034C-13A8697DB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148179-8D3B-BCE5-AFFC-3C28744923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AEBC09-82A9-F6B5-F952-7FA3CA6586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D2D5DD-6093-F94C-B098-651D65D907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6488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FB5FBE-D297-F735-76AC-5C77B70595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36097C-91C5-7843-B170-BD21F6DD80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C39E1D-6319-22A7-F1F3-EF642715B1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190C3-35F8-6941-A1C6-79BAFE3706E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5068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2F85A45-5AE4-D271-9686-51AA298FB2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6278EBC-3E9B-7342-0486-A41D538E1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9674E4AA-D5EC-8112-3C04-EFCCEF17B96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30DF665B-209A-E446-5634-58F1881790B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3763A97A-01BE-3A96-CF6B-D50CF0498A2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/>
            </a:lvl1pPr>
          </a:lstStyle>
          <a:p>
            <a:fld id="{104D4F48-68F7-2342-AB32-6E947DA0FEE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4E3A02DA-5CAE-F236-37C0-3AA71F6B9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8525" y="692150"/>
            <a:ext cx="4679950" cy="2808288"/>
          </a:xfrm>
        </p:spPr>
        <p:txBody>
          <a:bodyPr/>
          <a:lstStyle/>
          <a:p>
            <a:r>
              <a:rPr lang="en-US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br>
              <a:rPr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授與受之間</a:t>
            </a:r>
            <a:r>
              <a:rPr lang="en-US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br>
              <a:rPr lang="en-US" altLang="zh-TW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:10-23)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91A36893-0BC6-F3F9-E925-CEC8903BE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00975" y="4149725"/>
            <a:ext cx="3575050" cy="15843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北卡三角區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華人基督教會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kumimoji="0"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2025-12-14</a:t>
            </a:r>
            <a:endParaRPr kumimoji="0" lang="zh-TW" altLang="en-US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3076" name="Picture 3">
            <a:extLst>
              <a:ext uri="{FF2B5EF4-FFF2-40B4-BE49-F238E27FC236}">
                <a16:creationId xmlns:a16="http://schemas.microsoft.com/office/drawing/2014/main" id="{1859744E-A845-AEA0-7590-88847FE65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1125538"/>
            <a:ext cx="6907212" cy="45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1">
            <a:extLst>
              <a:ext uri="{FF2B5EF4-FFF2-40B4-BE49-F238E27FC236}">
                <a16:creationId xmlns:a16="http://schemas.microsoft.com/office/drawing/2014/main" id="{E7B3FF4A-A8D8-18F5-B71F-BEA2D12A3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5" y="2852738"/>
            <a:ext cx="863600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sz="24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老闆</a:t>
            </a:r>
            <a:endParaRPr kumimoji="0" lang="en-US" altLang="en-US" sz="2400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8" name="TextBox 5">
            <a:extLst>
              <a:ext uri="{FF2B5EF4-FFF2-40B4-BE49-F238E27FC236}">
                <a16:creationId xmlns:a16="http://schemas.microsoft.com/office/drawing/2014/main" id="{8F85A272-76A4-E600-6CB6-53AD46539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3" y="4983163"/>
            <a:ext cx="863600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sz="24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僱員</a:t>
            </a:r>
            <a:endParaRPr kumimoji="0" lang="en-US" altLang="en-US" sz="2400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CE185067-4AFD-0175-6C9E-67BFAF7A3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5" y="203200"/>
            <a:ext cx="11593513" cy="70485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神的定調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FA160-63A4-B946-5856-EE23818D7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525" y="908050"/>
            <a:ext cx="11593513" cy="54006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4:18 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我從以巴弗提受了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你們的餽送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、當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作極美的香氣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為　神所收納所喜悅的祭物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 </a:t>
            </a: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你們的餽送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極美的香氣 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香氣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祭物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獻給神去敬拜神的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授受的事是獻給神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作在主身上的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不是作在工人身上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神所收納所喜悅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神看授受的事為寶貴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可以作為敬拜獻給神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蒙神悅納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討神喜悅的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0FA1B84F-0DD2-70A4-854E-C52275052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15888"/>
            <a:ext cx="11376025" cy="93662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:10-23,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授與受之間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CDA124ED-9236-F219-2A65-603A49FBD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1268413"/>
            <a:ext cx="11376025" cy="4065587"/>
          </a:xfrm>
        </p:spPr>
        <p:txBody>
          <a:bodyPr/>
          <a:lstStyle/>
          <a:p>
            <a:pPr algn="ctr">
              <a:defRPr/>
            </a:pP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授受的基礎 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4:10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-20)</a:t>
            </a:r>
            <a:endParaRPr lang="en-US" altLang="zh-TW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授受裡</a:t>
            </a:r>
            <a:r>
              <a:rPr lang="en-US" altLang="en-US" b="1" dirty="0" err="1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的建造</a:t>
            </a:r>
            <a:r>
              <a:rPr lang="en-US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(</a:t>
            </a:r>
            <a:r>
              <a:rPr lang="zh-TW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4:14</a:t>
            </a:r>
            <a:r>
              <a:rPr lang="en-US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-20)</a:t>
            </a:r>
          </a:p>
          <a:p>
            <a:pPr algn="ctr">
              <a:defRPr/>
            </a:pP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身體裏的問安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:21-23)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1D04C793-5F13-493B-6CB7-0A4FCC1AE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8913"/>
            <a:ext cx="11522075" cy="7778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授受有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更豐富的意義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A6C55-5C87-EF7C-17BF-4776710CF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08050"/>
            <a:ext cx="11522075" cy="5545138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12 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我知道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怎樣處卑賤、也知道怎樣處豐富、或飽足、或飢餓、或有餘、或缺乏、隨事隨在、我都得了秘訣。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13 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靠著那加給我力量的 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凡事都能作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14 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然而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你們和我同受患難、原是美事。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然而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yet </a:t>
            </a:r>
            <a:r>
              <a:rPr lang="zh-TW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但是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[NIV], notwithstanding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雖然如此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[KJV]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有另一個思考的方向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如此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我知道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我凡事都能作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本來的思考方向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保羅靠著主不太在意授受的事的物質上的支持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然而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</a:rPr>
              <a:t>→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授受的事仍是有意義的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授受是手段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神得榮耀是目的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人得屬靈的建造是副產品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1496AF93-6029-BE4F-5B09-8B2023B27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03200"/>
            <a:ext cx="11522075" cy="70485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授受裡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的建造: 1.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顯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出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CCE0B-FE3F-2016-4838-198C0220D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79488"/>
            <a:ext cx="11304588" cy="5473700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</a:t>
            </a:r>
            <a:r>
              <a:rPr lang="en-US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10 …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你們思念我的心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、如今又發生．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14 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然而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你們和我同受患難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原是美事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15 …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論到授受的事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、除了你們以外、並沒有別的教會供給我．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18 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因我從以巴弗提受了你們的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餽送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endParaRPr 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和我同受患難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同受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sugkiononeo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soong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koy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-no-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neh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’-o) </a:t>
            </a:r>
            <a:r>
              <a:rPr lang="en-US" altLang="zh-TW" sz="24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sun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聯合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+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koinoneo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顯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出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身體的見證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腓立比教會的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思念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餽送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差派以巴弗提去幫忙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身體的見證裏的分擔和分享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和我同受患難 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原是美事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–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進入身體的見證的分嚐分享是神看為美的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CB2AB562-0255-C730-A03C-A5B16847D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5" y="203200"/>
            <a:ext cx="11664950" cy="70485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授受裡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的建造 : 2.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出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果子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A6FCE-B358-779C-82E1-E2A23B36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08050"/>
            <a:ext cx="11304587" cy="5545138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4:17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我並不求甚麼餽送、所求的就是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你們的果子漸漸增多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歸在你們的賬上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  </a:t>
            </a: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賬上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信徒在神面前有要交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賬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腓立比的信徒在授受的事上結出果子 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果子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神以為有價值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值得紀念的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腓立比的信徒自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</a:t>
            </a:r>
            <a:r>
              <a:rPr 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的果子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在授受的事上操練敬虔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屬靈生命得成長所結出的果子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分享的果子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在授受的事上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因著身體裏的分享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腓立比的信徒分享保羅的服事的果子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呼應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4:14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同受患難原是美事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</a:rPr>
              <a:t>→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同得榮耀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讚美和獎賞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果子漸漸增多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總有更多結果子的空間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44C68E52-9C57-D3BF-6EFB-86734372D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5" y="203200"/>
            <a:ext cx="11593513" cy="70485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授受裡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的建造 : 3.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享用神的供應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5D599-748B-635B-C17C-2FDE4F6AD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525" y="908050"/>
            <a:ext cx="11593513" cy="54006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ts val="0"/>
              </a:spcBef>
              <a:buFontTx/>
              <a:buNone/>
              <a:tabLst>
                <a:tab pos="1422400" algn="l"/>
              </a:tabLst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4:19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我的　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必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照他榮耀的豐富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在基督耶穌裡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使你們一切所需用的都充足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  </a:t>
            </a:r>
          </a:p>
          <a:p>
            <a:pPr>
              <a:lnSpc>
                <a:spcPts val="3700"/>
              </a:lnSpc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神使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–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供應的源頭是神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使你們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–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供應的得益者是授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方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照他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–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供應的品質標準是按神的榮耀的豐富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在基督耶穌裏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en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供應的管道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不維持在基督裏就得不到供應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一切所需用的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–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供應的範圍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需用 </a:t>
            </a:r>
            <a:r>
              <a:rPr lang="en-US" alt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zh-TW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need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需要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[KJV],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是需要的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不是慾望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都充足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–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供應的程度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充足 </a:t>
            </a:r>
            <a:r>
              <a:rPr lang="en-US" alt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pleroo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(play-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ro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’-o),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fill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充滿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不只是一點點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授受的事不是零和而是雙贏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CF36F4A0-91AC-CC70-64E5-265AF4A7C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正視授受的事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546E02F3-B37B-7232-80C7-947770987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81075"/>
            <a:ext cx="10972800" cy="5145088"/>
          </a:xfrm>
        </p:spPr>
        <p:txBody>
          <a:bodyPr/>
          <a:lstStyle/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授受是手段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 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神得榮耀是目的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人得屬靈的建造是副產品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授受都是聖靈的感動和肢體順服感動的結果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是肢體對神的愛的回應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教會不把握授受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包括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錢財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奉獻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作為教導的平台是偷盜肢體得福的機會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教會在管理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錢財上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的認定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要看見數字後的肢體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兩個小錢也是神所寳貴的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以世俗的方法募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籌款是小看神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不蒙神悅納的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793F5335-4034-4453-1FF8-B7B8A8D9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15888"/>
            <a:ext cx="11376025" cy="93662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:10-23,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授與受之間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7D9DBE51-B279-383F-BF4F-AFDE662E4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1268413"/>
            <a:ext cx="11376025" cy="4065587"/>
          </a:xfrm>
        </p:spPr>
        <p:txBody>
          <a:bodyPr/>
          <a:lstStyle/>
          <a:p>
            <a:pPr algn="ctr">
              <a:defRPr/>
            </a:pP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授受的基礎 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4:10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-20)</a:t>
            </a:r>
            <a:endParaRPr lang="en-US" altLang="zh-TW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授受裡</a:t>
            </a:r>
            <a:r>
              <a:rPr lang="en-US" alt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的建造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(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4:14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-20)</a:t>
            </a:r>
          </a:p>
          <a:p>
            <a:pPr algn="ctr">
              <a:defRPr/>
            </a:pPr>
            <a:r>
              <a:rPr lang="zh-TW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身體裏的問安</a:t>
            </a:r>
            <a:r>
              <a:rPr lang="en-US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:21-23)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A9D0C31B-8EE3-5584-98B1-C40B808DA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74638"/>
            <a:ext cx="11522075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4:21-23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CA31E267-F13A-2A07-24CC-37344467B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81075"/>
            <a:ext cx="11522075" cy="54006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4:21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請問在基督耶穌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裡的各位聖徒安。在我這裡的眾弟兄都問你們安。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22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眾聖徒都問你們安。在該撒家裡的人特特的問你們安。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23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願主耶穌基督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的恩常在你們心裡。</a:t>
            </a:r>
            <a:endParaRPr lang="en-US" altLang="en-US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FC82CFD-5306-FCFC-421B-6DAFFB04D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79388"/>
            <a:ext cx="11522075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問安的身份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(1)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CCC3349A-3490-1807-6B22-865EE0DD0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08050"/>
            <a:ext cx="11233150" cy="54006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4:21 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問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在基督耶穌裡的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各位聖徒安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。在我這裡的眾弟兄都問你們安。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22 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眾聖徒都問你們安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1:1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基督耶穌的僕人保羅、和提摩太、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寫信給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凡住腓立比、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在基督耶穌裡的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眾聖徒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問各位聖徒安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眾聖徒都問你們安 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相同的聖徒的身份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聖 </a:t>
            </a:r>
            <a:r>
              <a:rPr lang="en-US" altLang="zh-TW" sz="24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被神分別出來歸給神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不屬於自己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有神賦予的使命的人生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響應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1:1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腓立比書以歸給神的身份開始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以歸給神的身份結束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在基督耶穌裡的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相同的歸給神的基礎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身體的見證裡的肢體的共同性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1C8049E9-CC94-CA1B-6212-E2833BDA7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60350"/>
            <a:ext cx="11522075" cy="53181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一點回顧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099" name="Content Placeholder 1">
            <a:extLst>
              <a:ext uri="{FF2B5EF4-FFF2-40B4-BE49-F238E27FC236}">
                <a16:creationId xmlns:a16="http://schemas.microsoft.com/office/drawing/2014/main" id="{1C1E18EC-78F0-60D0-C612-CC78C4178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836613"/>
            <a:ext cx="11233150" cy="5456237"/>
          </a:xfrm>
        </p:spPr>
        <p:txBody>
          <a:bodyPr/>
          <a:lstStyle/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腓立比書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基督身體的見證的實踐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基督身體的見證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=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眾信徒讓基督作頭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眾信徒互為肢體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身體的見證的顯明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=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合夥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任務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+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團契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關係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koinonia (koy-nohn-ee’-ah)</a:t>
            </a:r>
          </a:p>
          <a:p>
            <a:pPr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腓立比教會的挑戰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不和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假教師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苦難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1:1-3:1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比較觀念性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身體的見證是什麼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身體見證在基督眼中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的重要性;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身體見證的表達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身體的見證如何在保羅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提摩太和以巴弗提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的生活上發出效用</a:t>
            </a: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:2-4:23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身體的見證在腓立比教會的實務上的應用 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認出假教師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在真屬靈中面對苦難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恢復同心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授受的事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2C385B03-1E7D-C956-F968-D6EF882F2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5" y="88900"/>
            <a:ext cx="11593513" cy="706438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問安的身份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9E5DCF67-477E-F3DD-3F9E-921924A31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522075" cy="58324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4:21 …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在我這裡的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眾弟兄都問你們安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22 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眾聖徒都問你們安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在該撒家裡的人特特的問你們安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眾弟兄都問你們安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眾聖徒都問你們安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眾弟兄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眾聖徒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眾聖徒也是眾弟兄的身份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眾弟兄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肢體的相同的血統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身體的見證裡的肢體的相通性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在該撒家裡的人特特的問你們安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該撒家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羅馬帝國的統治階級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尊貴人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尊貴人託囚徒保羅問一群平民的安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特特的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especially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尤其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[NIV]</a:t>
            </a:r>
            <a:r>
              <a:rPr lang="zh-TW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表達誠意</a:t>
            </a:r>
            <a:endParaRPr lang="en-US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在身體的見證裏超越人間的階級</a:t>
            </a:r>
            <a:endParaRPr lang="en-US" altLang="en-US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832E1D9C-85B8-CFA2-A92D-1B0A60DCE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15888"/>
            <a:ext cx="11522075" cy="7778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在身體的見證裡的祝福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C9DA4-74C8-C10E-DCC1-497D49607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08050"/>
            <a:ext cx="11233150" cy="5473700"/>
          </a:xfrm>
        </p:spPr>
        <p:txBody>
          <a:bodyPr/>
          <a:lstStyle/>
          <a:p>
            <a:pPr marL="0" indent="0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4:23 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願主耶穌基督的恩常在你們心裡。</a:t>
            </a:r>
            <a:endParaRPr lang="en-US" altLang="zh-TW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4:23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The grace of our Lord Jesus Christ be with you all. Amen.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願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主耶穌基督的恩典與你們眾人同在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.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阿們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.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[KJV] 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不只是個概念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恩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人需要神的恩典來遮蓋人的有限與不足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主耶穌基督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基督的三重身份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主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擁有者</a:t>
            </a:r>
            <a:endParaRPr lang="en-US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耶穌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拯救者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基督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受膏者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蒙神授權的君王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統治者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祭司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人到神面前的管道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先知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神的代言人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願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尚未實現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人要承認耶穌是主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是耶穌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是基督才能活在恩典中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0ADD69AA-8873-21EB-E292-17933871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825" y="188913"/>
            <a:ext cx="5256213" cy="936625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授與受之間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94FE187A-2FEE-649C-A647-F17484381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3700" y="1052513"/>
            <a:ext cx="4968875" cy="5256212"/>
          </a:xfrm>
        </p:spPr>
        <p:txBody>
          <a:bodyPr/>
          <a:lstStyle/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授受的基礎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向著基督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坦蕩的工人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慷慨的眾信徒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授受裡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的建造: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顯出身體的見證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結出果子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享用神的供應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身體裏的問安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只有主裏的身份</a:t>
            </a:r>
            <a:endParaRPr lang="en-US" altLang="zh-TW" b="1" i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24580" name="Picture 3">
            <a:extLst>
              <a:ext uri="{FF2B5EF4-FFF2-40B4-BE49-F238E27FC236}">
                <a16:creationId xmlns:a16="http://schemas.microsoft.com/office/drawing/2014/main" id="{EB080556-82AF-3259-83F7-7421C0281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0725" y="-41275"/>
            <a:ext cx="2916238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4">
            <a:extLst>
              <a:ext uri="{FF2B5EF4-FFF2-40B4-BE49-F238E27FC236}">
                <a16:creationId xmlns:a16="http://schemas.microsoft.com/office/drawing/2014/main" id="{6D14F8E1-4E4A-D3F1-D7DC-A8414F5676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1339850"/>
            <a:ext cx="3487738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Box 5">
            <a:extLst>
              <a:ext uri="{FF2B5EF4-FFF2-40B4-BE49-F238E27FC236}">
                <a16:creationId xmlns:a16="http://schemas.microsoft.com/office/drawing/2014/main" id="{193972B5-4BF3-01CF-414F-C54B8C12B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963" y="5356225"/>
            <a:ext cx="5680075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0838" indent="-350838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700"/>
              </a:lnSpc>
            </a:pPr>
            <a:r>
              <a:rPr lang="zh-TW" altLang="en-US" sz="32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</a:t>
            </a:r>
            <a:r>
              <a:rPr lang="en-US" altLang="en-US" sz="32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10:10 …</a:t>
            </a:r>
            <a:r>
              <a:rPr lang="zh-TW" altLang="en-US" sz="32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我來了、是要叫人得生命、並且得的更豐盛。</a:t>
            </a:r>
            <a:endParaRPr lang="en-US" altLang="en-US" sz="320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24583" name="Picture 7">
            <a:extLst>
              <a:ext uri="{FF2B5EF4-FFF2-40B4-BE49-F238E27FC236}">
                <a16:creationId xmlns:a16="http://schemas.microsoft.com/office/drawing/2014/main" id="{27DE9627-A481-BA84-6CF2-C261B0D60E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075" y="2692400"/>
            <a:ext cx="28797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12">
            <a:extLst>
              <a:ext uri="{FF2B5EF4-FFF2-40B4-BE49-F238E27FC236}">
                <a16:creationId xmlns:a16="http://schemas.microsoft.com/office/drawing/2014/main" id="{C16C910C-7E29-7930-0F0D-2206C9A026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75" y="3963988"/>
            <a:ext cx="2952750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5" name="Picture 13">
            <a:extLst>
              <a:ext uri="{FF2B5EF4-FFF2-40B4-BE49-F238E27FC236}">
                <a16:creationId xmlns:a16="http://schemas.microsoft.com/office/drawing/2014/main" id="{1D96F8AC-A7D5-99E6-94FF-18E612B93C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4581525"/>
            <a:ext cx="30749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08B3939-5819-7315-2065-16B95806E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620713"/>
            <a:ext cx="3244850" cy="180022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b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受方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授方和基督之間的關係</a:t>
            </a:r>
            <a:endParaRPr lang="en-US" altLang="en-US" sz="360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23" name="TextBox 3">
            <a:extLst>
              <a:ext uri="{FF2B5EF4-FFF2-40B4-BE49-F238E27FC236}">
                <a16:creationId xmlns:a16="http://schemas.microsoft.com/office/drawing/2014/main" id="{52823328-3874-72EF-4C72-B6FB19EAF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725" y="588963"/>
            <a:ext cx="1798638" cy="490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100"/>
              </a:lnSpc>
              <a:spcBef>
                <a:spcPct val="0"/>
              </a:spcBef>
              <a:buFontTx/>
              <a:buNone/>
            </a:pP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基督 </a:t>
            </a:r>
            <a:r>
              <a:rPr kumimoji="0"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</a:t>
            </a:r>
            <a:r>
              <a:rPr kumimoji="0"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kumimoji="0"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24" name="TextBox 4">
            <a:extLst>
              <a:ext uri="{FF2B5EF4-FFF2-40B4-BE49-F238E27FC236}">
                <a16:creationId xmlns:a16="http://schemas.microsoft.com/office/drawing/2014/main" id="{48C4262A-1264-A05C-92A0-43E8E4F09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7213" y="4652963"/>
            <a:ext cx="1223962" cy="490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100"/>
              </a:lnSpc>
              <a:spcBef>
                <a:spcPct val="0"/>
              </a:spcBef>
              <a:buFontTx/>
              <a:buNone/>
            </a:pP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工人</a:t>
            </a:r>
            <a:endParaRPr kumimoji="0"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25" name="TextBox 5">
            <a:extLst>
              <a:ext uri="{FF2B5EF4-FFF2-40B4-BE49-F238E27FC236}">
                <a16:creationId xmlns:a16="http://schemas.microsoft.com/office/drawing/2014/main" id="{CF02F40D-D7F9-F65F-E229-4BC08939C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2350" y="4633913"/>
            <a:ext cx="1439863" cy="8874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100"/>
              </a:lnSpc>
              <a:spcBef>
                <a:spcPct val="0"/>
              </a:spcBef>
              <a:buFontTx/>
              <a:buNone/>
            </a:pP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眾信徒教會 </a:t>
            </a:r>
            <a:endParaRPr kumimoji="0"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5126" name="Straight Arrow Connector 9">
            <a:extLst>
              <a:ext uri="{FF2B5EF4-FFF2-40B4-BE49-F238E27FC236}">
                <a16:creationId xmlns:a16="http://schemas.microsoft.com/office/drawing/2014/main" id="{698627B7-1986-140E-2C31-BE4C72BD811C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7967663" y="1196975"/>
            <a:ext cx="2449512" cy="3375025"/>
          </a:xfrm>
          <a:prstGeom prst="straightConnector1">
            <a:avLst/>
          </a:prstGeom>
          <a:noFill/>
          <a:ln w="76200" algn="ctr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7" name="Straight Arrow Connector 12">
            <a:extLst>
              <a:ext uri="{FF2B5EF4-FFF2-40B4-BE49-F238E27FC236}">
                <a16:creationId xmlns:a16="http://schemas.microsoft.com/office/drawing/2014/main" id="{88447385-D95E-C026-EA95-49558A82108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87938" y="1198563"/>
            <a:ext cx="2268537" cy="3382962"/>
          </a:xfrm>
          <a:prstGeom prst="straightConnector1">
            <a:avLst/>
          </a:prstGeom>
          <a:noFill/>
          <a:ln w="76200" algn="ctr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8" name="Straight Arrow Connector 15">
            <a:extLst>
              <a:ext uri="{FF2B5EF4-FFF2-40B4-BE49-F238E27FC236}">
                <a16:creationId xmlns:a16="http://schemas.microsoft.com/office/drawing/2014/main" id="{B75338E2-1373-2D5C-CF1F-6E1C8AF4783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818188" y="4724400"/>
            <a:ext cx="3878262" cy="1588"/>
          </a:xfrm>
          <a:prstGeom prst="straightConnector1">
            <a:avLst/>
          </a:prstGeom>
          <a:noFill/>
          <a:ln w="76200" algn="ctr">
            <a:solidFill>
              <a:srgbClr val="0070C0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Arc 19">
            <a:extLst>
              <a:ext uri="{FF2B5EF4-FFF2-40B4-BE49-F238E27FC236}">
                <a16:creationId xmlns:a16="http://schemas.microsoft.com/office/drawing/2014/main" id="{EC5B75F0-93C9-EBD8-DAF8-7D04C451EF46}"/>
              </a:ext>
            </a:extLst>
          </p:cNvPr>
          <p:cNvSpPr/>
          <p:nvPr/>
        </p:nvSpPr>
        <p:spPr bwMode="auto">
          <a:xfrm>
            <a:off x="5448300" y="4005263"/>
            <a:ext cx="4608513" cy="862012"/>
          </a:xfrm>
          <a:prstGeom prst="arc">
            <a:avLst>
              <a:gd name="adj1" fmla="val 10851895"/>
              <a:gd name="adj2" fmla="val 0"/>
            </a:avLst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5130" name="Straight Arrow Connector 22">
            <a:extLst>
              <a:ext uri="{FF2B5EF4-FFF2-40B4-BE49-F238E27FC236}">
                <a16:creationId xmlns:a16="http://schemas.microsoft.com/office/drawing/2014/main" id="{B13B6EF1-C7BE-5AFE-8B35-ABA2D7206236}"/>
              </a:ext>
            </a:extLst>
          </p:cNvPr>
          <p:cNvCxnSpPr>
            <a:cxnSpLocks noChangeShapeType="1"/>
            <a:stCxn id="20" idx="2"/>
          </p:cNvCxnSpPr>
          <p:nvPr/>
        </p:nvCxnSpPr>
        <p:spPr bwMode="auto">
          <a:xfrm>
            <a:off x="10056813" y="4437063"/>
            <a:ext cx="71437" cy="144462"/>
          </a:xfrm>
          <a:prstGeom prst="straightConnector1">
            <a:avLst/>
          </a:prstGeom>
          <a:noFill/>
          <a:ln w="76200" algn="ctr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Arc 23">
            <a:extLst>
              <a:ext uri="{FF2B5EF4-FFF2-40B4-BE49-F238E27FC236}">
                <a16:creationId xmlns:a16="http://schemas.microsoft.com/office/drawing/2014/main" id="{FD4B4146-349D-1428-38A3-A25AE3F244E8}"/>
              </a:ext>
            </a:extLst>
          </p:cNvPr>
          <p:cNvSpPr/>
          <p:nvPr/>
        </p:nvSpPr>
        <p:spPr bwMode="auto">
          <a:xfrm flipV="1">
            <a:off x="5448300" y="4652963"/>
            <a:ext cx="4608513" cy="1152525"/>
          </a:xfrm>
          <a:prstGeom prst="arc">
            <a:avLst>
              <a:gd name="adj1" fmla="val 10851895"/>
              <a:gd name="adj2" fmla="val 0"/>
            </a:avLst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5132" name="Straight Arrow Connector 25">
            <a:extLst>
              <a:ext uri="{FF2B5EF4-FFF2-40B4-BE49-F238E27FC236}">
                <a16:creationId xmlns:a16="http://schemas.microsoft.com/office/drawing/2014/main" id="{9E076B68-47B6-C2A8-10CA-338B7213C202}"/>
              </a:ext>
            </a:extLst>
          </p:cNvPr>
          <p:cNvCxnSpPr>
            <a:cxnSpLocks noChangeShapeType="1"/>
            <a:stCxn id="24" idx="0"/>
          </p:cNvCxnSpPr>
          <p:nvPr/>
        </p:nvCxnSpPr>
        <p:spPr bwMode="auto">
          <a:xfrm flipH="1" flipV="1">
            <a:off x="5375275" y="5137150"/>
            <a:ext cx="76200" cy="127000"/>
          </a:xfrm>
          <a:prstGeom prst="straightConnector1">
            <a:avLst/>
          </a:prstGeom>
          <a:noFill/>
          <a:ln w="76200" algn="ctr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3" name="Straight Connector 27">
            <a:extLst>
              <a:ext uri="{FF2B5EF4-FFF2-40B4-BE49-F238E27FC236}">
                <a16:creationId xmlns:a16="http://schemas.microsoft.com/office/drawing/2014/main" id="{45BE8DF8-8021-992B-E4D8-CCDE04C0E268}"/>
              </a:ext>
            </a:extLst>
          </p:cNvPr>
          <p:cNvCxnSpPr>
            <a:cxnSpLocks noChangeShapeType="1"/>
            <a:stCxn id="20" idx="0"/>
          </p:cNvCxnSpPr>
          <p:nvPr/>
        </p:nvCxnSpPr>
        <p:spPr bwMode="auto">
          <a:xfrm flipH="1">
            <a:off x="5375275" y="4402138"/>
            <a:ext cx="79375" cy="179387"/>
          </a:xfrm>
          <a:prstGeom prst="line">
            <a:avLst/>
          </a:prstGeom>
          <a:noFill/>
          <a:ln w="76200" algn="ctr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34" name="TextBox 7">
            <a:extLst>
              <a:ext uri="{FF2B5EF4-FFF2-40B4-BE49-F238E27FC236}">
                <a16:creationId xmlns:a16="http://schemas.microsoft.com/office/drawing/2014/main" id="{734AB1F1-2900-9971-2537-16E340B9F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500438"/>
            <a:ext cx="936625" cy="4524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肢體</a:t>
            </a:r>
            <a:endParaRPr kumimoji="0" lang="en-US" altLang="en-US" sz="2800">
              <a:solidFill>
                <a:srgbClr val="C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35" name="TextBox 7">
            <a:extLst>
              <a:ext uri="{FF2B5EF4-FFF2-40B4-BE49-F238E27FC236}">
                <a16:creationId xmlns:a16="http://schemas.microsoft.com/office/drawing/2014/main" id="{B41D0515-2B12-EDE1-3E14-A4571DEAE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929313"/>
            <a:ext cx="936625" cy="4524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肢體</a:t>
            </a:r>
            <a:endParaRPr kumimoji="0" lang="en-US" altLang="en-US" sz="2800">
              <a:solidFill>
                <a:srgbClr val="C0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5136" name="Straight Arrow Connector 15">
            <a:extLst>
              <a:ext uri="{FF2B5EF4-FFF2-40B4-BE49-F238E27FC236}">
                <a16:creationId xmlns:a16="http://schemas.microsoft.com/office/drawing/2014/main" id="{8263DD73-9DA2-724D-73BD-5E51B89C0154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5757863" y="4878388"/>
            <a:ext cx="3867150" cy="9525"/>
          </a:xfrm>
          <a:prstGeom prst="straightConnector1">
            <a:avLst/>
          </a:prstGeom>
          <a:noFill/>
          <a:ln w="76200" algn="ctr">
            <a:solidFill>
              <a:srgbClr val="0070C0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37" name="TextBox 33">
            <a:extLst>
              <a:ext uri="{FF2B5EF4-FFF2-40B4-BE49-F238E27FC236}">
                <a16:creationId xmlns:a16="http://schemas.microsoft.com/office/drawing/2014/main" id="{137D795A-667C-4AC4-8DA1-0EBC96863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0" y="1412875"/>
            <a:ext cx="54451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</a:t>
            </a:r>
            <a:r>
              <a:rPr kumimoji="0" lang="en-US" altLang="zh-TW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奴</a:t>
            </a:r>
            <a:endParaRPr kumimoji="0" lang="en-US" altLang="en-US" sz="2800" b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38" name="TextBox 34">
            <a:extLst>
              <a:ext uri="{FF2B5EF4-FFF2-40B4-BE49-F238E27FC236}">
                <a16:creationId xmlns:a16="http://schemas.microsoft.com/office/drawing/2014/main" id="{EA1F8598-4480-2C68-19F0-8856483AD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8388" y="1412875"/>
            <a:ext cx="5429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</a:t>
            </a:r>
            <a:r>
              <a:rPr kumimoji="0" lang="en-US" altLang="zh-TW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奴</a:t>
            </a:r>
            <a:endParaRPr kumimoji="0" lang="en-US" altLang="en-US" sz="2800" b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39" name="TextBox 35">
            <a:extLst>
              <a:ext uri="{FF2B5EF4-FFF2-40B4-BE49-F238E27FC236}">
                <a16:creationId xmlns:a16="http://schemas.microsoft.com/office/drawing/2014/main" id="{203A9308-A240-F1B7-E695-25AF2BAB8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4200" y="1412875"/>
            <a:ext cx="542925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家主</a:t>
            </a:r>
            <a:r>
              <a:rPr kumimoji="0" lang="en-US" altLang="zh-TW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管家</a:t>
            </a:r>
            <a:endParaRPr kumimoji="0" lang="en-US" altLang="en-US" sz="2800" b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40" name="TextBox 36">
            <a:extLst>
              <a:ext uri="{FF2B5EF4-FFF2-40B4-BE49-F238E27FC236}">
                <a16:creationId xmlns:a16="http://schemas.microsoft.com/office/drawing/2014/main" id="{0F5B8840-010E-A483-3A76-D8664B17C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25" y="1412875"/>
            <a:ext cx="544513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家主</a:t>
            </a:r>
            <a:r>
              <a:rPr kumimoji="0" lang="en-US" altLang="zh-TW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管家</a:t>
            </a:r>
            <a:endParaRPr kumimoji="0" lang="en-US" altLang="en-US" sz="2800" b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41" name="TextBox 37">
            <a:extLst>
              <a:ext uri="{FF2B5EF4-FFF2-40B4-BE49-F238E27FC236}">
                <a16:creationId xmlns:a16="http://schemas.microsoft.com/office/drawing/2014/main" id="{8942A450-DB13-F918-5EBE-469DE0FB5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500" y="4273550"/>
            <a:ext cx="10810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</a:t>
            </a:r>
            <a:r>
              <a:rPr kumimoji="0" lang="en-US" altLang="zh-TW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</a:t>
            </a:r>
            <a:endParaRPr kumimoji="0" lang="en-US" altLang="en-US" sz="2800">
              <a:solidFill>
                <a:srgbClr val="0066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42" name="TextBox 38">
            <a:extLst>
              <a:ext uri="{FF2B5EF4-FFF2-40B4-BE49-F238E27FC236}">
                <a16:creationId xmlns:a16="http://schemas.microsoft.com/office/drawing/2014/main" id="{4DFC8F42-E747-A580-90C8-23F4E2EA8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4849813"/>
            <a:ext cx="1439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牧人</a:t>
            </a:r>
            <a:r>
              <a:rPr kumimoji="0" lang="en-US" altLang="zh-TW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羊</a:t>
            </a:r>
            <a:endParaRPr kumimoji="0" lang="en-US" altLang="en-US" sz="280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43" name="TextBox 46">
            <a:extLst>
              <a:ext uri="{FF2B5EF4-FFF2-40B4-BE49-F238E27FC236}">
                <a16:creationId xmlns:a16="http://schemas.microsoft.com/office/drawing/2014/main" id="{222F3F6B-99BF-C3D4-59DA-9DC886036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8200" y="1412875"/>
            <a:ext cx="5445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頭</a:t>
            </a:r>
            <a:r>
              <a:rPr kumimoji="0" lang="en-US" altLang="zh-TW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</a:t>
            </a:r>
            <a:endParaRPr kumimoji="0" lang="en-US" altLang="en-US" sz="2800" b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5144" name="Picture 1">
            <a:extLst>
              <a:ext uri="{FF2B5EF4-FFF2-40B4-BE49-F238E27FC236}">
                <a16:creationId xmlns:a16="http://schemas.microsoft.com/office/drawing/2014/main" id="{07D4B9D0-327C-7AE6-B47F-638DD3378A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" y="2708275"/>
            <a:ext cx="2751138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45" name="TextBox 1">
            <a:extLst>
              <a:ext uri="{FF2B5EF4-FFF2-40B4-BE49-F238E27FC236}">
                <a16:creationId xmlns:a16="http://schemas.microsoft.com/office/drawing/2014/main" id="{4BF9ED5D-F6AC-361E-B3B7-56C04D43C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0" y="3490913"/>
            <a:ext cx="863600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sz="24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老闆</a:t>
            </a:r>
            <a:endParaRPr kumimoji="0" lang="en-US" altLang="en-US" sz="2400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46" name="TextBox 5">
            <a:extLst>
              <a:ext uri="{FF2B5EF4-FFF2-40B4-BE49-F238E27FC236}">
                <a16:creationId xmlns:a16="http://schemas.microsoft.com/office/drawing/2014/main" id="{D3B15679-D535-D5BB-9281-3628EE60E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6062663"/>
            <a:ext cx="863600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sz="24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僱員</a:t>
            </a:r>
            <a:endParaRPr kumimoji="0" lang="en-US" altLang="en-US" sz="2400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5147" name="Straight Arrow Connector 15">
            <a:extLst>
              <a:ext uri="{FF2B5EF4-FFF2-40B4-BE49-F238E27FC236}">
                <a16:creationId xmlns:a16="http://schemas.microsoft.com/office/drawing/2014/main" id="{59D6FCEA-33EE-95F4-D410-CD15C872869A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2063750" y="3511550"/>
            <a:ext cx="14288" cy="2005013"/>
          </a:xfrm>
          <a:prstGeom prst="straightConnector1">
            <a:avLst/>
          </a:prstGeom>
          <a:noFill/>
          <a:ln w="76200" algn="ctr">
            <a:solidFill>
              <a:srgbClr val="0070C0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48" name="TextBox 33">
            <a:extLst>
              <a:ext uri="{FF2B5EF4-FFF2-40B4-BE49-F238E27FC236}">
                <a16:creationId xmlns:a16="http://schemas.microsoft.com/office/drawing/2014/main" id="{AE04C63F-2534-45FE-8C2D-473FD8E14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3363" y="3644900"/>
            <a:ext cx="5429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800"/>
              </a:lnSpc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</a:t>
            </a:r>
            <a:r>
              <a:rPr kumimoji="0" lang="en-US" altLang="zh-TW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kumimoji="0" lang="zh-TW" alt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</a:t>
            </a:r>
            <a:endParaRPr kumimoji="0" lang="en-US" altLang="en-US" sz="2800">
              <a:solidFill>
                <a:srgbClr val="0066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D7A5B0B-C2A9-87C8-565B-5809BDEF1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15888"/>
            <a:ext cx="11376025" cy="93662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:10-23,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授與受之間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D08DD95C-43F3-845C-A761-1FE5B63FF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1268413"/>
            <a:ext cx="11376025" cy="4065587"/>
          </a:xfrm>
        </p:spPr>
        <p:txBody>
          <a:bodyPr/>
          <a:lstStyle/>
          <a:p>
            <a:pPr algn="ctr">
              <a:defRPr/>
            </a:pPr>
            <a:r>
              <a:rPr lang="zh-TW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授受的基礎 </a:t>
            </a:r>
            <a:r>
              <a:rPr lang="en-US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4:10</a:t>
            </a:r>
            <a:r>
              <a:rPr lang="en-US" altLang="en-US" b="1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-20)</a:t>
            </a:r>
            <a:endParaRPr lang="en-US" altLang="zh-TW" b="1" dirty="0">
              <a:solidFill>
                <a:srgbClr val="00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授受裡</a:t>
            </a:r>
            <a:r>
              <a:rPr lang="en-US" alt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的建造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(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4:14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-20)</a:t>
            </a:r>
          </a:p>
          <a:p>
            <a:pPr algn="ctr">
              <a:defRPr/>
            </a:pP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身體裏的問安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:21-23)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87E72CB-9109-23BD-D7EF-F7CEC5E8F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8913"/>
            <a:ext cx="11377612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4:10-14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12A794D4-80F7-AACC-5D8E-2A73D12B9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81075"/>
            <a:ext cx="11160125" cy="51847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4:10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我靠主大大的喜樂、因為你們思念我的心、如今又發生．你們向來就思念我、只是沒得機會。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11 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我並不是因缺乏說這話、我無論在甚麼景況、都可以知足、這是我已經學會了．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12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我知道怎樣處卑賤、也知道怎樣處豐富、或飽足、或飢餓、或有餘、或缺乏、隨事隨在、我都得了秘訣。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13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我靠著那加給我力量的 、凡事都能作。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14 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然而你們和我同受患難、原是美事。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808C02BE-6EB1-7431-F7C1-E272A88B6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79388"/>
            <a:ext cx="114490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4:15-20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D3DAE-5732-0C60-76E3-E569EA5D3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81075"/>
            <a:ext cx="11449050" cy="5472113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4:15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腓立比人哪、你們也知道我初傳福音、離了馬其頓的時候、論到授受的事、除了你們以外、並沒有別的教會供給我．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16 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就是我在帖撒羅尼迦、你們也一次兩次的、打發人供給我的需用。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17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我並不求甚麼餽送、所求的就是你們的果子漸漸增多、歸在你們的賬上。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18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但我樣樣都有、並且有餘．我已經充足、因我從以巴弗提受了你們的餽送、當作極美的香氣、為　神所收納所喜悅的祭物。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19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我的　神必照他榮耀的豐富、在基督耶穌裡、使你們一切所需用的都充足。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20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願榮耀歸給我們的父　神、直到永永遠遠。阿們。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endParaRPr 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3699D4B-00AA-397C-815E-3163ED628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03200"/>
            <a:ext cx="11522075" cy="70485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向著基督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神得榮耀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2F60D-1A85-F47F-87B6-CC35976DE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08050"/>
            <a:ext cx="11522075" cy="5400675"/>
          </a:xfrm>
        </p:spPr>
        <p:txBody>
          <a:bodyPr/>
          <a:lstStyle/>
          <a:p>
            <a:pPr marL="338138" indent="-338138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4:20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願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榮耀歸給我們的父　神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直到永永遠遠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。阿們。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1:6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使他榮耀的恩典得著稱讚．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…; 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叫他的榮耀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可以得著稱讚。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14 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使他的榮耀得著稱讚。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  </a:t>
            </a: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願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到永永遠遠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未曾完全成就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信徒要不斷努力的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我們的父神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所有信徒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包括保羅和腓立比教會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榮耀歸給我們的父神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授受的總體意義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神被高舉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神的榮耀得稱讚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1:6,12,14)</a:t>
            </a: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腓立比的信徒在受授的事上顯出身體的見證叫神在當時得到榮耀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對神最終的目的作出貢獻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授受是手段不是目的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神得榮耀才是目的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9F2A1227-46D7-8504-ACB7-14029F135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5888"/>
            <a:ext cx="10972800" cy="7778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向著基督的工人 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無欲無求的坦蕩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89CBC04E-EAB6-EA50-7107-A18EF8BD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08050"/>
            <a:ext cx="11376025" cy="5073650"/>
          </a:xfrm>
        </p:spPr>
        <p:txBody>
          <a:bodyPr/>
          <a:lstStyle/>
          <a:p>
            <a:pPr marL="350838" indent="-350838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4:10 …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你們向來就思念我</a:t>
            </a:r>
            <a:r>
              <a:rPr lang="en-US" altLang="zh-TW" b="1" i="1"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11 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我並不是因缺乏說這話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、我無論在甚麼景況、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都可以知足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17 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我並不求甚麼餽送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18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但我樣樣都有、並且有餘．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我已經充足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、因我從以巴弗提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受了你們的餽送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當作極美的香氣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50838" indent="-350838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都可以知足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已經充足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無欲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並不求甚麼餽送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無求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你們向來就思念我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我並不是因缺乏說這話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受了你們的餽送當作極美的香氣 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坦蕩的心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欣賞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感激而不諂媚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1-4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坦蕩的心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放膽教導和勸誡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不修飾的報告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向著基督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無欲無求的坦蕩叫工人能擺脫僱工的心態</a:t>
            </a:r>
            <a:endParaRPr lang="en-US" altLang="zh-TW" b="1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  <a:buFontTx/>
              <a:buNone/>
            </a:pPr>
            <a:endParaRPr lang="en-US" altLang="zh-TW"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700"/>
              </a:lnSpc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54F73C36-3276-78CD-E6DC-A0C5CC24A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5888"/>
            <a:ext cx="10972800" cy="7778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向著基督的眾信徒 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順服裡的慷慨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53892-D12B-51AA-1FB9-1D1B06E53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08050"/>
            <a:ext cx="11376025" cy="5545138"/>
          </a:xfrm>
        </p:spPr>
        <p:txBody>
          <a:bodyPr/>
          <a:lstStyle/>
          <a:p>
            <a:pPr marL="350838" indent="-350838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4:15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腓立比人哪、你們也知道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我初傳福音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離了馬其頓的時候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、論到授受的事、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除了你們以外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並沒有別的教會供給我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．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16 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就是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我在帖撒羅尼迦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你們也一次兩次的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打發人供給我的需用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18 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從以巴弗提受了你們的餽送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、當作極美的香氣、為　神所收納所喜悅的祭物。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我在帖撒羅尼迦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幼嫩教會支持外地宣教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我初傳福音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離了馬其頓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長期的持續地支持的忠心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耐心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除了你們以外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不怕孤單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不推搪的教會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從以巴弗提受餽送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物質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錢財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人力支援</a:t>
            </a:r>
            <a:r>
              <a:rPr 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補足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監獄裡的需要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向著基督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順服神</a:t>
            </a:r>
            <a:r>
              <a:rPr 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叫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眾信徒</a:t>
            </a:r>
            <a:r>
              <a:rPr 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能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擺脫僱主的心態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少一點氣盛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en-US" altLang="zh-TW" dirty="0"/>
              <a:t> </a:t>
            </a:r>
            <a:r>
              <a:rPr 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多一點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了解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體貼</a:t>
            </a:r>
            <a:r>
              <a:rPr 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慷慨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50838" indent="-350838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21737</TotalTime>
  <Words>2476</Words>
  <Application>Microsoft Macintosh PowerPoint</Application>
  <PresentationFormat>Widescreen</PresentationFormat>
  <Paragraphs>148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新細明體</vt:lpstr>
      <vt:lpstr>Calibri</vt:lpstr>
      <vt:lpstr>Times New Roman</vt:lpstr>
      <vt:lpstr>標楷體</vt:lpstr>
      <vt:lpstr>Wingdings</vt:lpstr>
      <vt:lpstr>預設簡報設計</vt:lpstr>
      <vt:lpstr> 身體的見證:  授與受之間  (腓4:10-23)</vt:lpstr>
      <vt:lpstr>一點回顧</vt:lpstr>
      <vt:lpstr>身體的見證:  受方, 授方和基督之間的關係</vt:lpstr>
      <vt:lpstr>腓4:10-23, 身體的見證: 授與受之間</vt:lpstr>
      <vt:lpstr>腓 4:10-14</vt:lpstr>
      <vt:lpstr>腓 4:15-20</vt:lpstr>
      <vt:lpstr>向著基督: 神得榮耀</vt:lpstr>
      <vt:lpstr>向著基督的工人 – 無欲無求的坦蕩</vt:lpstr>
      <vt:lpstr>向著基督的眾信徒 – 順服裡的慷慨</vt:lpstr>
      <vt:lpstr>神的定調</vt:lpstr>
      <vt:lpstr>腓4:10-23, 身體的見證: 授與受之間</vt:lpstr>
      <vt:lpstr>授受有更豐富的意義</vt:lpstr>
      <vt:lpstr>授受裡的建造: 1. 顯出身體的見證</vt:lpstr>
      <vt:lpstr>授受裡的建造 : 2. 結出果子</vt:lpstr>
      <vt:lpstr>授受裡的建造 : 3. 享用神的供應</vt:lpstr>
      <vt:lpstr>正視授受的事</vt:lpstr>
      <vt:lpstr>腓4:10-23, 身體的見證: 授與受之間</vt:lpstr>
      <vt:lpstr>腓 4:21-23</vt:lpstr>
      <vt:lpstr>問安的身份 (1)</vt:lpstr>
      <vt:lpstr>問安的身份 (2)</vt:lpstr>
      <vt:lpstr>在身體的見證裡的祝福</vt:lpstr>
      <vt:lpstr>身體的見證: 授與受之間</vt:lpstr>
    </vt:vector>
  </TitlesOfParts>
  <Company>CMT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123</dc:creator>
  <cp:lastModifiedBy>Yanxin Li</cp:lastModifiedBy>
  <cp:revision>817</cp:revision>
  <dcterms:created xsi:type="dcterms:W3CDTF">2007-01-23T05:40:56Z</dcterms:created>
  <dcterms:modified xsi:type="dcterms:W3CDTF">2025-12-14T23:15:03Z</dcterms:modified>
</cp:coreProperties>
</file>