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6858000" cx="12192000"/>
  <p:notesSz cx="6858000" cy="9144000"/>
  <p:embeddedFontLst>
    <p:embeddedFont>
      <p:font typeface="Play"/>
      <p:regular r:id="rId54"/>
      <p:bold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6" roundtripDataSignature="AMtx7mgE9bRs7xEGL8/4OIfTlyamloRL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Play-bold.fntdata"/><Relationship Id="rId10" Type="http://schemas.openxmlformats.org/officeDocument/2006/relationships/slide" Target="slides/slide5.xml"/><Relationship Id="rId54" Type="http://schemas.openxmlformats.org/officeDocument/2006/relationships/font" Target="fonts/Play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CN" sz="1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先从诗人的视角来走过这一整篇的诗篇，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CN" sz="1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分享一个见证（为什么今天我要分享这篇诗篇，神藉着它在过去的日子鼓励我）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CN" sz="1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再从我们新约神儿女的视角，在走过一遍。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br>
              <a:rPr b="0" lang="zh-CN" sz="1800"/>
            </a:br>
            <a:r>
              <a:rPr b="0" i="0" lang="zh-CN" sz="1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不一定要我说的哪句话留在大家脑海里；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CN" sz="1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希望诗篇42篇（哪怕是其中的一节）留在大家的心里。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在美国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无论你的政治立场如何？我们的第一反应都很难是说：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耶和华我的主啊，你的名在全地何其美！</a:t>
            </a:r>
            <a:endParaRPr/>
          </a:p>
        </p:txBody>
      </p:sp>
      <p:sp>
        <p:nvSpPr>
          <p:cNvPr id="287" name="Google Shape;287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8月底，夏洛特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我们的第一反应也很难说：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耶和华我的主啊，你的名在全地何其美！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还有很多的“不美好”，是我们已经习以为常的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/>
              <a:t>这张图是从Coco那里知道的。我们一家最近都感冒了；原来，现在Covid又开始新一波的大流行了。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/>
              <a:t>Lab研究，还有好几种，我都叫不上名字的病毒，也都在流行</a:t>
            </a:r>
            <a:endParaRPr/>
          </a:p>
        </p:txBody>
      </p:sp>
      <p:sp>
        <p:nvSpPr>
          <p:cNvPr id="299" name="Google Shape;299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就在昨天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韩律师，在群里为我们答疑解惑；他用他的实力证明，AI一时半会儿还取代不了他</a:t>
            </a:r>
            <a:endParaRPr/>
          </a:p>
        </p:txBody>
      </p:sp>
      <p:sp>
        <p:nvSpPr>
          <p:cNvPr id="305" name="Google Shape;305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这是什么？我今年收到的其中一份特别的“生日礼物”。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美国9/10，也是北京时间9/11；公司股票drop 35%（财报不符合预期，中美关系&amp;Intel）</a:t>
            </a:r>
            <a:endParaRPr/>
          </a:p>
        </p:txBody>
      </p:sp>
      <p:sp>
        <p:nvSpPr>
          <p:cNvPr id="312" name="Google Shape;312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天灾的照片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诗篇8，就是：神要</a:t>
            </a:r>
            <a:r>
              <a:rPr b="0" lang="zh-CN" sz="18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藉着人——使神的名在全地何其美</a:t>
            </a:r>
            <a:endParaRPr b="0" sz="1800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进到人的部分之前，诗人先讲到了一个我们都必须承认的事实——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你将你的荣耀彰显于天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进到人的部分之前，诗人先讲到了一个我们都必须承认的事实——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你将你的荣耀彰显于天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看不见的天——（</a:t>
            </a:r>
            <a:r>
              <a:rPr b="0" i="0" lang="zh-CN" sz="18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但丁，神曲——</a:t>
            </a: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最高天）</a:t>
            </a:r>
            <a:endParaRPr/>
          </a:p>
        </p:txBody>
      </p:sp>
      <p:sp>
        <p:nvSpPr>
          <p:cNvPr id="338" name="Google Shape;338;p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但丁，神曲（天堂篇）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迦特——非利士人的五大城之一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唯一一篇大卫的诗篇，提到有迦特乐器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是为着犹太人，也是为着外邦人，全地的人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很清晰的——总，分，总结构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看的见的天尚且如此，更何况加上了看不见的天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zh-C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不住在人手所造的殿中的神，祂自己的荣耀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居然要把祂的荣耀和美丽，带到地上/彰显到地上；并且是藉着人</a:t>
            </a:r>
            <a:endParaRPr/>
          </a:p>
        </p:txBody>
      </p:sp>
      <p:sp>
        <p:nvSpPr>
          <p:cNvPr id="353" name="Google Shape;353;p5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1800"/>
              <a:buFont typeface="Arial"/>
              <a:buNone/>
            </a:pPr>
            <a:r>
              <a:rPr b="1" lang="zh-CN" sz="18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谁是神的敌人</a:t>
            </a:r>
            <a:endParaRPr b="1" sz="18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天上的神荣耀的一部分！天使长（</a:t>
            </a:r>
            <a:r>
              <a:rPr i="1" lang="zh-CN" sz="1800" u="sng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明亮之星，早晨之子，一字之差</a:t>
            </a:r>
            <a:r>
              <a:rPr i="0" lang="zh-CN" sz="1800" u="non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本就满了神的荣耀，但还要高抬自己；甚至想与神同等；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然而，必要坠落到深渊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（上周力夫长老的讲道——倒抛物线；基督——降卑在升高）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完全想法的道路。想再升高，反倒坠落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凡事跟随撒旦想法:</a:t>
            </a:r>
            <a:r>
              <a:rPr b="1" lang="zh-C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一切抵挡神的</a:t>
            </a:r>
            <a:r>
              <a:rPr b="1" lang="zh-C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/高抬自己的</a:t>
            </a:r>
            <a:endParaRPr b="1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1800"/>
              <a:buFont typeface="Arial"/>
              <a:buNone/>
            </a:pPr>
            <a:r>
              <a:rPr b="1" lang="zh-CN" sz="18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神对付敌人的办法?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神的能力远远大过撒旦；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捏死蚂蚁；撒旦会服气吗？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使用人呢？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不单是人，而且是</a:t>
            </a:r>
            <a:r>
              <a:rPr b="1" i="0" lang="zh-CN" sz="1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使用“软弱”但“单纯”的人</a:t>
            </a:r>
            <a:endParaRPr b="1" i="0" sz="18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None/>
            </a:pPr>
            <a:r>
              <a:rPr b="1" i="0" lang="zh-CN" sz="1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使用“仇敌”最“擅长”的工具</a:t>
            </a:r>
            <a:endParaRPr b="1" i="0" sz="18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None/>
            </a:pPr>
            <a:r>
              <a:rPr b="1" i="0" lang="zh-CN" sz="1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建立神的大能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当神审判仇敌的时候，他就得闭口无言了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具体是如何？接着往下看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等我们读完3-8节再回头看，会清楚</a:t>
            </a:r>
            <a:endParaRPr/>
          </a:p>
        </p:txBody>
      </p:sp>
      <p:sp>
        <p:nvSpPr>
          <p:cNvPr id="383" name="Google Shape;383;p5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读经文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把天和人做了一个对比。</a:t>
            </a:r>
            <a:r>
              <a:rPr b="1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看得见的天</a:t>
            </a:r>
            <a:endParaRPr b="1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zh-C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按秩序</a:t>
            </a: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摆列</a:t>
            </a:r>
            <a:r>
              <a:rPr lang="zh-CN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在天上——</a:t>
            </a:r>
            <a:r>
              <a:rPr lang="zh-CN" sz="18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神的荣耀彰显于天！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不单是数量，而且是按着神定规的秩序摆列在天上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1440"/>
              <a:buFont typeface="Arial"/>
              <a:buNone/>
            </a:pPr>
            <a:r>
              <a:rPr b="1" lang="zh-CN" sz="18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不过是神动了指头！</a:t>
            </a:r>
            <a:endParaRPr b="1" sz="18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人</a:t>
            </a:r>
            <a:r>
              <a:rPr b="1" i="0" lang="zh-C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海边的一粒沙？太骄傲了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所以，大卫说”人算什么…”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1800"/>
              <a:buFont typeface="Arial"/>
              <a:buNone/>
            </a:pPr>
            <a:r>
              <a:rPr b="1" i="0" lang="zh-CN" sz="18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用指头造天的神，竟顾念、眷顾人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不单眷顾，还</a:t>
            </a:r>
            <a:r>
              <a:rPr b="1" i="0" lang="zh-CN" sz="18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赐人荣耀尊贵为冠冕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神的创造；创世记第一二章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Both"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从地上尘土造的人；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Both"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赐祂神自己属天的形象；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Both"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有神吹入的生命气息；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1800"/>
              <a:buFont typeface="Arial"/>
              <a:buNone/>
            </a:pPr>
            <a:r>
              <a:rPr b="0" i="0" lang="zh-CN" sz="18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这样第一个形象——出于土，但属天的形象：</a:t>
            </a:r>
            <a:endParaRPr b="0" i="0" sz="18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1800"/>
              <a:buFont typeface="Arial"/>
              <a:buNone/>
            </a:pPr>
            <a:r>
              <a:rPr b="0" i="0" lang="zh-CN" sz="18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诗人说：</a:t>
            </a:r>
            <a:r>
              <a:rPr b="1" i="0" lang="zh-CN" sz="18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神赐荣耀尊贵为冠冕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6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藉着这样的人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1800"/>
              <a:buFont typeface="Arial"/>
              <a:buNone/>
            </a:pPr>
            <a:r>
              <a:rPr b="1" i="0" lang="zh-CN" sz="18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神要藉着人</a:t>
            </a:r>
            <a:r>
              <a:rPr b="1" i="0" lang="zh-CN" sz="1800" u="sng" cap="none" strike="noStrike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在全地彰显神的荣耀</a:t>
            </a:r>
            <a:endParaRPr b="1" i="0" sz="1800" u="sng" cap="none" strike="noStrike">
              <a:solidFill>
                <a:srgbClr val="4F227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1800"/>
              <a:buFont typeface="Arial"/>
              <a:buNone/>
            </a:pPr>
            <a:r>
              <a:rPr b="0" i="0" lang="zh-CN" sz="18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彰显荣耀的方式——下面的6-8经文</a:t>
            </a:r>
            <a:endParaRPr b="0" i="0" sz="18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6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神要彰显他的荣耀——藉着人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很难不让我们再次回到创世记第一章，看神的描写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40000"/>
              </a:buClr>
              <a:buSzPts val="1800"/>
              <a:buFont typeface="Arial"/>
              <a:buNone/>
            </a:pPr>
            <a:r>
              <a:rPr b="1" i="1" lang="zh-CN" sz="1800" u="sng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生养众多，遍满地面</a:t>
            </a:r>
            <a:endParaRPr b="1" i="1" sz="1800" u="sng">
              <a:solidFill>
                <a:srgbClr val="A4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管理神一切在地上所造的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6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犹太人的宇宙观里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海里的鱼、空中的鸟、这些都是包括在“地”的范围内的，地——泛指这个世界。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这个过程——是</a:t>
            </a:r>
            <a:r>
              <a:rPr b="1" i="0" lang="zh-CN" sz="18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使全地服在人的脚下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天上陈设的月亮星宿——神直接掌管天上的秩序摆列，彰显神的荣美于天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地上的秩序，神则交给了出于地，但按着神属天形象所造的人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1800"/>
              <a:buFont typeface="Arial"/>
              <a:buNone/>
            </a:pPr>
            <a:r>
              <a:rPr b="1" i="0" lang="zh-CN" sz="18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使全地服在</a:t>
            </a: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按着神属天形象所造的人</a:t>
            </a:r>
            <a:r>
              <a:rPr b="1" i="0" lang="zh-CN" sz="18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的脚下</a:t>
            </a:r>
            <a:r>
              <a:rPr b="0" i="0" lang="zh-C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彰显神的</a:t>
            </a: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荣美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6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迦特——非利士人的五大城之一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唯一一篇大卫的诗篇，提到有迦特乐器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是为着犹太人，也是为着外邦人，全地的人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很清晰的——总，分，总结构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创世记第一章——地20次，天10次，荣耀的天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但开头和结尾，是如何提到“地”的：读经文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神是用祂的话，从地的空虚混沌、黑暗中，造出了万有/全地。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又把万有/全地，都交给人来治理。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人是按着神的形象造的；虽然是用地上的尘土造的，却有属天的生命气息。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1800"/>
              <a:buFont typeface="Arial"/>
              <a:buNone/>
            </a:pPr>
            <a:r>
              <a:rPr b="1" i="1" lang="zh-CN" sz="18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耶和华神</a:t>
            </a:r>
            <a:r>
              <a:rPr b="1" i="1" lang="zh-CN" sz="1800" u="sng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用地上的尘土造人</a:t>
            </a:r>
            <a:r>
              <a:rPr b="1" i="1" lang="zh-CN" sz="18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，将生气吹在他鼻孔里，他就成了有灵的活人，名叫亚当。 (创2:7)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1800"/>
              <a:buFont typeface="Arial"/>
              <a:buNone/>
            </a:pPr>
            <a:r>
              <a:rPr b="0" i="0" lang="zh-CN" sz="18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神要这样的人“生养众多，遍满地面，治理这地”，也就是说，这样</a:t>
            </a: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用地上的尘土造的，却有属天的生命气息的人，是从吃奶和婴孩的阶段成长起来，遍满地面；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（1）是纵向的，从地而出的生命，长成彰显神属天的生命荣光；是从地上长到天上。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（2）是横向的，这样属天的生命，在地上扩展，遍满全地，并且治理全地。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从一个个的婴孩身上建立神的能力，全地都充满了属天的生命，并且地上的万物也都被这样的生命治理，全地也就服在人的脚下的，也就也服在神的秩序和摆列中，彰显神的荣耀。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6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1800"/>
              <a:buFont typeface="Arial"/>
              <a:buNone/>
            </a:pPr>
            <a:r>
              <a:rPr b="0" i="0" lang="zh-CN" sz="18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所以，我们得到一个结论：</a:t>
            </a:r>
            <a:endParaRPr b="0" i="0" sz="1800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6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当仇敌看见这幅图景在地上展开的时候便无话可说。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凡有气息的都要赞美说——</a:t>
            </a:r>
            <a:r>
              <a:rPr b="1" lang="zh-CN" sz="18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你的名在全地何其美！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在吃奶的，和婴孩口中建立的能力！远远超过</a:t>
            </a:r>
            <a:r>
              <a:rPr i="1" lang="zh-CN" sz="1800" u="sng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明亮之星，早晨之子</a:t>
            </a:r>
            <a:r>
              <a:rPr i="0" lang="zh-CN" sz="1800" u="non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的荣耀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只能接受神的审判。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约伯的故事。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从撒旦和神的“对话”开始。神几乎允许撒旦夺走了约伯一切的产业，真实包括他的妻儿和健康。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但是约伯依然信靠神，经过苦难，“我从前风闻有神，如今亲眼见神”。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开始于撒旦和约伯的对话，约伯和他朋友们的对话，结束在约伯和神的对话。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最后，约伯，</a:t>
            </a:r>
            <a:r>
              <a:rPr lang="zh-CN" sz="1800"/>
              <a:t>撒旦完全失败，无法再控告，约伯反而得双倍的祝福。</a:t>
            </a:r>
            <a:endParaRPr sz="1800"/>
          </a:p>
        </p:txBody>
      </p:sp>
      <p:sp>
        <p:nvSpPr>
          <p:cNvPr id="441" name="Google Shape;441;p6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但是，我们刚刚看到，今天在地上的光景真是如此吗？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神要，但人犯罪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不是</a:t>
            </a:r>
            <a:r>
              <a:rPr b="1" lang="zh-CN" sz="1800" u="sng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使敌人闭口无言</a:t>
            </a:r>
            <a:endParaRPr b="1" sz="1800" u="sng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反倒</a:t>
            </a:r>
            <a:r>
              <a:rPr b="1" lang="zh-CN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被仇敌引诱，听了仇敌的话</a:t>
            </a:r>
            <a:endParaRPr b="1" sz="18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创3——夏娃听了古蛇/撒旦的话/引诱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罪就入了这世界</a:t>
            </a:r>
            <a:endParaRPr/>
          </a:p>
        </p:txBody>
      </p:sp>
      <p:sp>
        <p:nvSpPr>
          <p:cNvPr id="448" name="Google Shape;448;p6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神要，但人犯罪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zh-CN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亏缺神的荣耀，</a:t>
            </a:r>
            <a:r>
              <a:rPr b="0" i="0" lang="zh-C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而且</a:t>
            </a:r>
            <a:r>
              <a:rPr b="1" i="0" lang="zh-CN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人要自己的荣耀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创4——亚当夏娃的儿子该隐；杀弟弟亚伯，亏缺神的荣耀；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该隐的后代拉麦——变本加厉，77倍报复——只看见自己的荣耀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6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神要，但人犯罪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zh-CN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全地满了罪，要全地服在人的手下</a:t>
            </a:r>
            <a:endParaRPr b="1" sz="18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创6——人确实生养众多，甚至遍满地面了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但是——人属血气；全地满了人的恶，甚至人的思想尽都是恶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甚至——这地上的罪恶，都影响到了天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创3-6的人犯罪路线，就是我们全人类堕落犯罪的缩影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6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神原本的美好的计划：</a:t>
            </a:r>
            <a:endParaRPr/>
          </a:p>
        </p:txBody>
      </p:sp>
      <p:sp>
        <p:nvSpPr>
          <p:cNvPr id="469" name="Google Shape;469;p7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诗篇8是一篇弥赛亚诗篇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意思是，这篇诗篇是讲道这位弥赛亚，也就是我们的救主，耶稣基督的。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四次在新约圣经里被引用（马太福音，哥林多前书，以弗所书，希伯来书）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时间的关系，我们主要看希伯来书的这一处，也会稍微分享到其他。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希伯来书，会告诉我们，诗篇8篇，根本是指着耶稣基督说的。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7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一起读</a:t>
            </a:r>
            <a:endParaRPr/>
          </a:p>
        </p:txBody>
      </p:sp>
      <p:sp>
        <p:nvSpPr>
          <p:cNvPr id="493" name="Google Shape;493;p7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神的名是不是在全地何其美呀？是！</a:t>
            </a:r>
            <a:endParaRPr/>
          </a:p>
        </p:txBody>
      </p:sp>
      <p:sp>
        <p:nvSpPr>
          <p:cNvPr id="251" name="Google Shape;251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Arial"/>
              <a:buNone/>
            </a:pPr>
            <a:r>
              <a:rPr b="1" i="0" lang="zh-CN" sz="18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亚当的后裔，都失败了</a:t>
            </a:r>
            <a:r>
              <a:rPr b="0" i="0" lang="zh-CN" sz="18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，如我们刚刚所看见的  诗篇8说：… 希伯来书说：… 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Arial"/>
              <a:buNone/>
            </a:pPr>
            <a:r>
              <a:rPr b="1" lang="zh-CN" sz="18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但耶稣站在了亚当/人的地位上</a:t>
            </a:r>
            <a:endParaRPr b="1" sz="1800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Arial"/>
              <a:buNone/>
            </a:pPr>
            <a:r>
              <a:rPr b="0" i="0" lang="zh-CN" sz="18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诗篇8说：… 希伯来书说：…    </a:t>
            </a: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他——人，耶稣，成为那个比天使微小一点的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希伯来书2章，多了一个过程——受死的苦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1800"/>
              <a:buFont typeface="Arial"/>
              <a:buNone/>
            </a:pPr>
            <a:r>
              <a:rPr b="1" i="0" lang="zh-CN" sz="18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为人人尝了死味——受死的苦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什么是受死的苦？</a:t>
            </a:r>
            <a:endParaRPr b="1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感谢力夫长老，上周的信息！他其实把我想要分享的最核心的部分已经讲过了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受死的苦，不单是十字架上的痛苦，更是那个与父神完全隔绝的痛苦。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我们每一个犯罪，失败的人，本都要承受这个结局——死，也就是与神完全的隔绝。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但，是主耶稣为什么尝了这个死味？</a:t>
            </a:r>
            <a:endParaRPr b="1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为了你，为了我，为了我们所有这些亚当的后裔，我们这些所有犯罪的，在神的旨意上失败的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他替我们死，我们就不再需要死了。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而且，不但如此，神的恩典/心意，不单是让我们不必死。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他还从死里复活，得了荣耀尊贵为冠冕，他要继续在人身上完成祂永远的旨意。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7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1800"/>
              <a:buFont typeface="Arial"/>
              <a:buNone/>
            </a:pPr>
            <a:r>
              <a:rPr b="1" i="0" lang="zh-CN" sz="18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领许多的儿子进荣耀里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基督的受苦，也就是受死。不单是为着我们不再死。更是为着要使我们能够一同进入荣耀，与祂一样。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1800"/>
              <a:buFont typeface="Arial"/>
              <a:buNone/>
            </a:pPr>
            <a:r>
              <a:rPr b="0" i="0" lang="zh-CN" sz="18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而且</a:t>
            </a:r>
            <a:r>
              <a:rPr b="1" i="0" lang="zh-CN" sz="18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我们不再是罪的奴仆，乃是神的儿女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14-15节进一步说….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注意这个称呼，儿子，儿女？我们不再是罪的奴仆，乃被称为神的儿女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败坏了仇敌，也就是掌死权的，也就是魔鬼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1800"/>
              <a:buFont typeface="Arial"/>
              <a:buNone/>
            </a:pPr>
            <a:r>
              <a:rPr b="1" lang="zh-CN" sz="18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完成神的旨意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耶稣站在我们的位置上，尝了死味。使得，我们能够站在祂的位置上，得着儿子的名分。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祂为我死，我为祂活    奇妙交换！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人心甘情愿地，称耶稣的为主，慢慢地：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万物都要服在这位完成神旨意的神儿子脚下，也就服在神的权下</a:t>
            </a:r>
            <a:endParaRPr/>
          </a:p>
        </p:txBody>
      </p:sp>
      <p:sp>
        <p:nvSpPr>
          <p:cNvPr id="508" name="Google Shape;508;p7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带着希伯来书2章的认识，再回到诗篇8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再读一遍</a:t>
            </a:r>
            <a:endParaRPr b="1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7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是的人，亚当的后裔 全然失败了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我们实在无法说“神的名在全地何其美”</a:t>
            </a:r>
            <a:endParaRPr/>
          </a:p>
        </p:txBody>
      </p:sp>
      <p:sp>
        <p:nvSpPr>
          <p:cNvPr id="523" name="Google Shape;523;p7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但在，如果我们说神藉着基督：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是不是我们就能说，神的名在全地何其美了？！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前两点，我们可以理解。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第三点呢？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使得全地服在基督的脚下，可以理解：但是藉着生养、遍满、管理全地？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再读一处，诗篇8，保罗的引用</a:t>
            </a:r>
            <a:endParaRPr/>
          </a:p>
        </p:txBody>
      </p:sp>
      <p:sp>
        <p:nvSpPr>
          <p:cNvPr id="533" name="Google Shape;533;p7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p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原来：基督有一个身体——叫教会；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而这基督身体会不断的增长，生养众多，遍满全地，治理这地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7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一面，元首基督的已经完全了神的旨意：藉着祂的道成肉身，死里复活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败坏了掌死权的仇敌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在全地彰显了神的荣耀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证明/宣告全地是要服在神的教会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另一面，基督身体的教会则正在完成神的旨意：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如基督，如约伯一样，能够藉着我们生命的见证，在全地彰显神的荣耀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使仇敌闭口无言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横向的：基督的肢体不断增长，小基督们遍满全地；福音传道地极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纵向的：每一个在地上的神儿女/小基督都彰显出属天的荣耀，用属天的生命管理全地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日期就到了，全地就服在这新造的族类的脚下了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8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日期就到了，全地就服在这新造的族类的脚下了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是天上、地上一切所有的，都在基督里同归于一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我们就真可以赞美说：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1800"/>
              <a:buFont typeface="Arial"/>
              <a:buNone/>
            </a:pPr>
            <a:r>
              <a:rPr b="0" lang="zh-CN" sz="1800" u="non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耶和华我们的主啊，你的名在全地何其美！</a:t>
            </a:r>
            <a:endParaRPr b="0" sz="1800" u="non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u="non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1800"/>
              <a:buFont typeface="Arial"/>
              <a:buNone/>
            </a:pPr>
            <a:r>
              <a:rPr b="0" lang="zh-CN" sz="1800" u="non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所以尽管，现在全地可能满目疮痍；但我们相信，到那一天，我们可以说。但今天的呢？</a:t>
            </a:r>
            <a:endParaRPr b="0" sz="1800" u="non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sz="1800" u="non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是的，当我们看向那个从亚当出生的老我，在这地上所做的时，我们真的说不出来。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但，如果我们看向那个从基督里的新生命呢？我相信，我们都可以这样的说！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无论是信主多久，有多少对神的经历/经验；有多少的圣经在你的头脑里！只要你愿意相信，哪怕是今天才相信，都可以说！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记得，神要建立的能力，正是藉着婴孩和吃奶的，从他们的口中建立能力…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8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主耶稣基督亲自引用诗篇8篇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那是棕榈主日，也就是祂钉十字架前5天，进耶路撒冷的日子。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当他进到城中，进了</a:t>
            </a:r>
            <a:r>
              <a:rPr b="0" i="0" lang="zh-C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神的殿</a:t>
            </a: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b="0" i="0" lang="zh-C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推倒兑换银钱之人的桌子和卖鸽子之人的凳子；洁净了圣殿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并且医治</a:t>
            </a:r>
            <a:r>
              <a:rPr b="0" i="0" lang="zh-C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了殿里的瞎子、瘸子。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有一群的小孩子，就对着耶稣喊“</a:t>
            </a:r>
            <a:r>
              <a:rPr b="0" i="0" lang="zh-C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和散那归于</a:t>
            </a:r>
            <a:r>
              <a:rPr b="0" i="0" lang="zh-CN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大卫</a:t>
            </a:r>
            <a:r>
              <a:rPr b="0" i="0" lang="zh-C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的子孙</a:t>
            </a: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”！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读经文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难道这些小孩子会比祭司长和文士，对圣经/神的话更熟吗？会比他们更有关于神的经验/经历吗？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这一群</a:t>
            </a:r>
            <a:r>
              <a:rPr b="1" i="0" lang="zh-CN" sz="1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“软弱”但“单纯”</a:t>
            </a: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的小孩子，发自心灵和诚实地对神的赞美“</a:t>
            </a:r>
            <a:r>
              <a:rPr b="0" i="0" lang="zh-C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和散那归于</a:t>
            </a:r>
            <a:r>
              <a:rPr b="0" i="0" lang="zh-CN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大卫</a:t>
            </a:r>
            <a:r>
              <a:rPr b="0" i="0" lang="zh-C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的子孙</a:t>
            </a: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，就在那个当下应验了诗篇第8篇的话！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CN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预备我们的心，让我们能用心灵和诚实像这位爱我们，救我们的主耶稣，献上赞美！愿意祂的名今天在我们当中就被高举，祂的荣美，在我们当中，已至全地上都被彰显</a:t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8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/>
              <a:t>在中国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/>
              <a:t>美不美呢？仁者见仁，智者见智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2"/>
          <p:cNvSpPr txBox="1"/>
          <p:nvPr>
            <p:ph type="ctrTitle"/>
          </p:nvPr>
        </p:nvSpPr>
        <p:spPr>
          <a:xfrm>
            <a:off x="1838113" y="2851343"/>
            <a:ext cx="8490581" cy="17461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02"/>
          <p:cNvSpPr txBox="1"/>
          <p:nvPr>
            <p:ph idx="1" type="subTitle"/>
          </p:nvPr>
        </p:nvSpPr>
        <p:spPr>
          <a:xfrm>
            <a:off x="2767350" y="4846921"/>
            <a:ext cx="6632107" cy="951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sz="16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p102"/>
          <p:cNvSpPr/>
          <p:nvPr/>
        </p:nvSpPr>
        <p:spPr>
          <a:xfrm flipH="1" rot="-981105">
            <a:off x="5561167" y="1911565"/>
            <a:ext cx="1044472" cy="908544"/>
          </a:xfrm>
          <a:custGeom>
            <a:rect b="b" l="l" r="r" t="t"/>
            <a:pathLst>
              <a:path extrusionOk="0" h="3357396" w="3859699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rgbClr val="303E35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04"/>
          <p:cNvSpPr/>
          <p:nvPr/>
        </p:nvSpPr>
        <p:spPr>
          <a:xfrm>
            <a:off x="1775" y="0"/>
            <a:ext cx="438619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04"/>
          <p:cNvSpPr txBox="1"/>
          <p:nvPr>
            <p:ph type="ctrTitle"/>
          </p:nvPr>
        </p:nvSpPr>
        <p:spPr>
          <a:xfrm>
            <a:off x="684361" y="428903"/>
            <a:ext cx="3071005" cy="30513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04"/>
          <p:cNvSpPr txBox="1"/>
          <p:nvPr>
            <p:ph idx="1" type="subTitle"/>
          </p:nvPr>
        </p:nvSpPr>
        <p:spPr>
          <a:xfrm>
            <a:off x="744876" y="5116529"/>
            <a:ext cx="2948684" cy="95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sz="1600" cap="none">
                <a:solidFill>
                  <a:schemeClr val="lt2"/>
                </a:solidFill>
              </a:defRPr>
            </a:lvl1pPr>
            <a:lvl2pPr lvl="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lvl="3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04"/>
          <p:cNvSpPr/>
          <p:nvPr/>
        </p:nvSpPr>
        <p:spPr>
          <a:xfrm flipH="1" rot="-8052435">
            <a:off x="1747479" y="3853642"/>
            <a:ext cx="1044472" cy="908544"/>
          </a:xfrm>
          <a:custGeom>
            <a:rect b="b" l="l" r="r" t="t"/>
            <a:pathLst>
              <a:path extrusionOk="0" h="3357396" w="3859699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rgbClr val="303E35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04"/>
          <p:cNvSpPr/>
          <p:nvPr>
            <p:ph idx="2" type="pic"/>
          </p:nvPr>
        </p:nvSpPr>
        <p:spPr>
          <a:xfrm>
            <a:off x="4383024" y="0"/>
            <a:ext cx="7808976" cy="685800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760">
          <p15:clr>
            <a:srgbClr val="FBAE40"/>
          </p15:clr>
        </p15:guide>
        <p15:guide id="2" pos="39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05"/>
          <p:cNvSpPr txBox="1"/>
          <p:nvPr>
            <p:ph type="title"/>
          </p:nvPr>
        </p:nvSpPr>
        <p:spPr>
          <a:xfrm>
            <a:off x="647699" y="647700"/>
            <a:ext cx="3483421" cy="2866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" name="Google Shape;105;p105"/>
          <p:cNvCxnSpPr/>
          <p:nvPr/>
        </p:nvCxnSpPr>
        <p:spPr>
          <a:xfrm>
            <a:off x="4572000" y="1344305"/>
            <a:ext cx="0" cy="1610436"/>
          </a:xfrm>
          <a:prstGeom prst="straightConnector1">
            <a:avLst/>
          </a:prstGeom>
          <a:noFill/>
          <a:ln cap="flat" cmpd="sng" w="19050">
            <a:solidFill>
              <a:srgbClr val="303E35">
                <a:alpha val="7490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" name="Google Shape;106;p105"/>
          <p:cNvSpPr txBox="1"/>
          <p:nvPr>
            <p:ph idx="1" type="body"/>
          </p:nvPr>
        </p:nvSpPr>
        <p:spPr>
          <a:xfrm>
            <a:off x="5117909" y="647700"/>
            <a:ext cx="6401231" cy="2982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05"/>
          <p:cNvSpPr/>
          <p:nvPr>
            <p:ph idx="2" type="pic"/>
          </p:nvPr>
        </p:nvSpPr>
        <p:spPr>
          <a:xfrm>
            <a:off x="667512" y="4142232"/>
            <a:ext cx="2606040" cy="2075688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08" name="Google Shape;108;p105"/>
          <p:cNvSpPr/>
          <p:nvPr>
            <p:ph idx="3" type="pic"/>
          </p:nvPr>
        </p:nvSpPr>
        <p:spPr>
          <a:xfrm>
            <a:off x="3416041" y="4142232"/>
            <a:ext cx="2606040" cy="2075688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09" name="Google Shape;109;p105"/>
          <p:cNvSpPr/>
          <p:nvPr>
            <p:ph idx="4" type="pic"/>
          </p:nvPr>
        </p:nvSpPr>
        <p:spPr>
          <a:xfrm>
            <a:off x="6164570" y="4142232"/>
            <a:ext cx="2606040" cy="2075688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10" name="Google Shape;110;p105"/>
          <p:cNvSpPr/>
          <p:nvPr>
            <p:ph idx="5" type="pic"/>
          </p:nvPr>
        </p:nvSpPr>
        <p:spPr>
          <a:xfrm>
            <a:off x="8913100" y="4142232"/>
            <a:ext cx="2606040" cy="2075688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11" name="Google Shape;111;p105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05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05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>
  <p:cSld name="Introduc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06"/>
          <p:cNvSpPr txBox="1"/>
          <p:nvPr>
            <p:ph type="title"/>
          </p:nvPr>
        </p:nvSpPr>
        <p:spPr>
          <a:xfrm>
            <a:off x="845164" y="1034470"/>
            <a:ext cx="10515600" cy="899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06"/>
          <p:cNvSpPr txBox="1"/>
          <p:nvPr>
            <p:ph idx="1" type="body"/>
          </p:nvPr>
        </p:nvSpPr>
        <p:spPr>
          <a:xfrm>
            <a:off x="839069" y="1900962"/>
            <a:ext cx="10292340" cy="1954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indent="-228600" lvl="1" marL="91440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/>
            </a:lvl2pPr>
            <a:lvl3pPr indent="-228600" lvl="2" marL="137160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indent="-228600" lvl="3" marL="182880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/>
            </a:lvl4pPr>
            <a:lvl5pPr indent="-228600" lvl="4" marL="228600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06"/>
          <p:cNvSpPr/>
          <p:nvPr>
            <p:ph idx="2" type="pic"/>
          </p:nvPr>
        </p:nvSpPr>
        <p:spPr>
          <a:xfrm>
            <a:off x="0" y="4160520"/>
            <a:ext cx="4067175" cy="269748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19" name="Google Shape;119;p106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06"/>
          <p:cNvSpPr/>
          <p:nvPr>
            <p:ph idx="3" type="pic"/>
          </p:nvPr>
        </p:nvSpPr>
        <p:spPr>
          <a:xfrm>
            <a:off x="4059936" y="4160520"/>
            <a:ext cx="4133088" cy="269748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21" name="Google Shape;121;p106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06"/>
          <p:cNvSpPr/>
          <p:nvPr>
            <p:ph idx="4" type="pic"/>
          </p:nvPr>
        </p:nvSpPr>
        <p:spPr>
          <a:xfrm>
            <a:off x="8193024" y="4160520"/>
            <a:ext cx="4005072" cy="269748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cxnSp>
        <p:nvCxnSpPr>
          <p:cNvPr id="123" name="Google Shape;123;p106"/>
          <p:cNvCxnSpPr/>
          <p:nvPr/>
        </p:nvCxnSpPr>
        <p:spPr>
          <a:xfrm>
            <a:off x="3950899" y="1555564"/>
            <a:ext cx="4290204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7490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" name="Google Shape;124;p106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">
  <p:cSld name="Section brea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07"/>
          <p:cNvSpPr txBox="1"/>
          <p:nvPr>
            <p:ph type="ctrTitle"/>
          </p:nvPr>
        </p:nvSpPr>
        <p:spPr>
          <a:xfrm>
            <a:off x="647700" y="5059252"/>
            <a:ext cx="6874327" cy="120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07"/>
          <p:cNvSpPr txBox="1"/>
          <p:nvPr>
            <p:ph idx="1" type="subTitle"/>
          </p:nvPr>
        </p:nvSpPr>
        <p:spPr>
          <a:xfrm>
            <a:off x="8098970" y="5056632"/>
            <a:ext cx="3392445" cy="1207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lvl="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lvl="3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29" name="Google Shape;129;p107"/>
          <p:cNvCxnSpPr/>
          <p:nvPr/>
        </p:nvCxnSpPr>
        <p:spPr>
          <a:xfrm>
            <a:off x="7810499" y="5187442"/>
            <a:ext cx="0" cy="875607"/>
          </a:xfrm>
          <a:prstGeom prst="straightConnector1">
            <a:avLst/>
          </a:prstGeom>
          <a:noFill/>
          <a:ln cap="flat" cmpd="sng" w="15875">
            <a:solidFill>
              <a:srgbClr val="303E35">
                <a:alpha val="8196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" name="Google Shape;130;p107"/>
          <p:cNvSpPr/>
          <p:nvPr>
            <p:ph idx="2" type="pic"/>
          </p:nvPr>
        </p:nvSpPr>
        <p:spPr>
          <a:xfrm>
            <a:off x="1524" y="0"/>
            <a:ext cx="12188952" cy="4562856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8"/>
          <p:cNvSpPr txBox="1"/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08"/>
          <p:cNvSpPr txBox="1"/>
          <p:nvPr>
            <p:ph idx="1" type="body"/>
          </p:nvPr>
        </p:nvSpPr>
        <p:spPr>
          <a:xfrm>
            <a:off x="838200" y="2438403"/>
            <a:ext cx="10515600" cy="3545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34" name="Google Shape;134;p108"/>
          <p:cNvCxnSpPr/>
          <p:nvPr/>
        </p:nvCxnSpPr>
        <p:spPr>
          <a:xfrm>
            <a:off x="838200" y="1655523"/>
            <a:ext cx="10515600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" name="Google Shape;135;p108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08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08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9"/>
          <p:cNvSpPr txBox="1"/>
          <p:nvPr>
            <p:ph type="ctrTitle"/>
          </p:nvPr>
        </p:nvSpPr>
        <p:spPr>
          <a:xfrm>
            <a:off x="653733" y="1679441"/>
            <a:ext cx="10890565" cy="589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09"/>
          <p:cNvSpPr txBox="1"/>
          <p:nvPr>
            <p:ph idx="1" type="subTitle"/>
          </p:nvPr>
        </p:nvSpPr>
        <p:spPr>
          <a:xfrm>
            <a:off x="2163726" y="2273661"/>
            <a:ext cx="7910623" cy="447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lvl="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lvl="2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lvl="3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lvl="4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109"/>
          <p:cNvSpPr/>
          <p:nvPr/>
        </p:nvSpPr>
        <p:spPr>
          <a:xfrm flipH="1">
            <a:off x="5507004" y="632198"/>
            <a:ext cx="1044472" cy="908544"/>
          </a:xfrm>
          <a:custGeom>
            <a:rect b="b" l="l" r="r" t="t"/>
            <a:pathLst>
              <a:path extrusionOk="0" h="3357396" w="3859699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rgbClr val="303E35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09"/>
          <p:cNvSpPr/>
          <p:nvPr>
            <p:ph idx="2" type="pic"/>
          </p:nvPr>
        </p:nvSpPr>
        <p:spPr>
          <a:xfrm>
            <a:off x="658368" y="3063240"/>
            <a:ext cx="5321808" cy="315468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43" name="Google Shape;143;p109"/>
          <p:cNvSpPr/>
          <p:nvPr>
            <p:ph idx="3" type="pic"/>
          </p:nvPr>
        </p:nvSpPr>
        <p:spPr>
          <a:xfrm>
            <a:off x="6217920" y="3063240"/>
            <a:ext cx="5321808" cy="315468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44" name="Google Shape;144;p109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09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09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Team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0"/>
          <p:cNvSpPr txBox="1"/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9" name="Google Shape;149;p110"/>
          <p:cNvCxnSpPr/>
          <p:nvPr/>
        </p:nvCxnSpPr>
        <p:spPr>
          <a:xfrm>
            <a:off x="838200" y="1655523"/>
            <a:ext cx="10515600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p110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10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10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53" name="Google Shape;153;p110"/>
          <p:cNvSpPr/>
          <p:nvPr>
            <p:ph idx="2" type="pic"/>
          </p:nvPr>
        </p:nvSpPr>
        <p:spPr>
          <a:xfrm>
            <a:off x="823811" y="2266497"/>
            <a:ext cx="2441448" cy="1682496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110"/>
          <p:cNvSpPr/>
          <p:nvPr>
            <p:ph idx="3" type="pic"/>
          </p:nvPr>
        </p:nvSpPr>
        <p:spPr>
          <a:xfrm>
            <a:off x="3509664" y="2276021"/>
            <a:ext cx="2441448" cy="1682496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110"/>
          <p:cNvSpPr/>
          <p:nvPr>
            <p:ph idx="4" type="pic"/>
          </p:nvPr>
        </p:nvSpPr>
        <p:spPr>
          <a:xfrm>
            <a:off x="6206094" y="2260823"/>
            <a:ext cx="2441448" cy="1682496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110"/>
          <p:cNvSpPr/>
          <p:nvPr>
            <p:ph idx="5" type="pic"/>
          </p:nvPr>
        </p:nvSpPr>
        <p:spPr>
          <a:xfrm>
            <a:off x="8907217" y="2266497"/>
            <a:ext cx="2441448" cy="1682496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110"/>
          <p:cNvSpPr txBox="1"/>
          <p:nvPr>
            <p:ph idx="1" type="body"/>
          </p:nvPr>
        </p:nvSpPr>
        <p:spPr>
          <a:xfrm>
            <a:off x="838200" y="4085532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110"/>
          <p:cNvSpPr txBox="1"/>
          <p:nvPr>
            <p:ph idx="6" type="body"/>
          </p:nvPr>
        </p:nvSpPr>
        <p:spPr>
          <a:xfrm>
            <a:off x="838199" y="4469611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"/>
              <a:buNone/>
              <a:defRPr b="0" sz="19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110"/>
          <p:cNvSpPr txBox="1"/>
          <p:nvPr>
            <p:ph idx="7" type="body"/>
          </p:nvPr>
        </p:nvSpPr>
        <p:spPr>
          <a:xfrm>
            <a:off x="3524054" y="4095056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110"/>
          <p:cNvSpPr txBox="1"/>
          <p:nvPr>
            <p:ph idx="8" type="body"/>
          </p:nvPr>
        </p:nvSpPr>
        <p:spPr>
          <a:xfrm>
            <a:off x="3524053" y="4479135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"/>
              <a:buNone/>
              <a:defRPr b="0" sz="19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110"/>
          <p:cNvSpPr txBox="1"/>
          <p:nvPr>
            <p:ph idx="9" type="body"/>
          </p:nvPr>
        </p:nvSpPr>
        <p:spPr>
          <a:xfrm>
            <a:off x="6223595" y="4088244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110"/>
          <p:cNvSpPr txBox="1"/>
          <p:nvPr>
            <p:ph idx="13" type="body"/>
          </p:nvPr>
        </p:nvSpPr>
        <p:spPr>
          <a:xfrm>
            <a:off x="6223594" y="4472323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"/>
              <a:buNone/>
              <a:defRPr b="0" sz="19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110"/>
          <p:cNvSpPr txBox="1"/>
          <p:nvPr>
            <p:ph idx="14" type="body"/>
          </p:nvPr>
        </p:nvSpPr>
        <p:spPr>
          <a:xfrm>
            <a:off x="8921606" y="4085532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110"/>
          <p:cNvSpPr txBox="1"/>
          <p:nvPr>
            <p:ph idx="15" type="body"/>
          </p:nvPr>
        </p:nvSpPr>
        <p:spPr>
          <a:xfrm>
            <a:off x="8921605" y="4469611"/>
            <a:ext cx="2441448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630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"/>
              <a:buNone/>
              <a:defRPr b="0" sz="19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1"/>
          <p:cNvSpPr txBox="1"/>
          <p:nvPr>
            <p:ph type="title"/>
          </p:nvPr>
        </p:nvSpPr>
        <p:spPr>
          <a:xfrm>
            <a:off x="838200" y="716213"/>
            <a:ext cx="10515600" cy="2212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11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11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11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2"/>
          <p:cNvSpPr txBox="1"/>
          <p:nvPr>
            <p:ph type="title"/>
          </p:nvPr>
        </p:nvSpPr>
        <p:spPr>
          <a:xfrm>
            <a:off x="839788" y="665629"/>
            <a:ext cx="10515600" cy="818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12"/>
          <p:cNvSpPr txBox="1"/>
          <p:nvPr>
            <p:ph idx="1" type="body"/>
          </p:nvPr>
        </p:nvSpPr>
        <p:spPr>
          <a:xfrm>
            <a:off x="836612" y="1806039"/>
            <a:ext cx="5157787" cy="5845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3" name="Google Shape;173;p112"/>
          <p:cNvSpPr txBox="1"/>
          <p:nvPr>
            <p:ph idx="2" type="body"/>
          </p:nvPr>
        </p:nvSpPr>
        <p:spPr>
          <a:xfrm>
            <a:off x="839788" y="2390588"/>
            <a:ext cx="5157787" cy="3751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112"/>
          <p:cNvSpPr txBox="1"/>
          <p:nvPr>
            <p:ph idx="3" type="body"/>
          </p:nvPr>
        </p:nvSpPr>
        <p:spPr>
          <a:xfrm>
            <a:off x="6169024" y="1806038"/>
            <a:ext cx="5183188" cy="584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5" name="Google Shape;175;p112"/>
          <p:cNvSpPr txBox="1"/>
          <p:nvPr>
            <p:ph idx="4" type="body"/>
          </p:nvPr>
        </p:nvSpPr>
        <p:spPr>
          <a:xfrm>
            <a:off x="6169024" y="2390588"/>
            <a:ext cx="5183188" cy="3751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76" name="Google Shape;176;p112"/>
          <p:cNvCxnSpPr/>
          <p:nvPr/>
        </p:nvCxnSpPr>
        <p:spPr>
          <a:xfrm>
            <a:off x="838200" y="1655523"/>
            <a:ext cx="10515600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7" name="Google Shape;177;p112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12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12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3"/>
          <p:cNvSpPr txBox="1"/>
          <p:nvPr>
            <p:ph type="title"/>
          </p:nvPr>
        </p:nvSpPr>
        <p:spPr>
          <a:xfrm>
            <a:off x="839788" y="665629"/>
            <a:ext cx="10515600" cy="818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13"/>
          <p:cNvSpPr txBox="1"/>
          <p:nvPr>
            <p:ph idx="1" type="body"/>
          </p:nvPr>
        </p:nvSpPr>
        <p:spPr>
          <a:xfrm>
            <a:off x="836612" y="1806039"/>
            <a:ext cx="3200400" cy="5845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3" name="Google Shape;183;p113"/>
          <p:cNvSpPr txBox="1"/>
          <p:nvPr>
            <p:ph idx="2" type="body"/>
          </p:nvPr>
        </p:nvSpPr>
        <p:spPr>
          <a:xfrm>
            <a:off x="839788" y="2390588"/>
            <a:ext cx="3200400" cy="3751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20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2pPr>
            <a:lvl3pPr indent="-3302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4pPr>
            <a:lvl5pPr indent="-29972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2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113"/>
          <p:cNvSpPr txBox="1"/>
          <p:nvPr>
            <p:ph idx="3" type="body"/>
          </p:nvPr>
        </p:nvSpPr>
        <p:spPr>
          <a:xfrm>
            <a:off x="4495800" y="1800575"/>
            <a:ext cx="3200400" cy="584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5" name="Google Shape;185;p113"/>
          <p:cNvSpPr txBox="1"/>
          <p:nvPr>
            <p:ph idx="4" type="body"/>
          </p:nvPr>
        </p:nvSpPr>
        <p:spPr>
          <a:xfrm>
            <a:off x="4495800" y="2385125"/>
            <a:ext cx="3200400" cy="3751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20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2pPr>
            <a:lvl3pPr indent="-3302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4pPr>
            <a:lvl5pPr indent="-29972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2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86" name="Google Shape;186;p113"/>
          <p:cNvCxnSpPr/>
          <p:nvPr/>
        </p:nvCxnSpPr>
        <p:spPr>
          <a:xfrm>
            <a:off x="838200" y="1655523"/>
            <a:ext cx="10515600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7" name="Google Shape;187;p113"/>
          <p:cNvSpPr txBox="1"/>
          <p:nvPr>
            <p:ph idx="5" type="body"/>
          </p:nvPr>
        </p:nvSpPr>
        <p:spPr>
          <a:xfrm>
            <a:off x="8151814" y="1802952"/>
            <a:ext cx="3200400" cy="584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8" name="Google Shape;188;p113"/>
          <p:cNvSpPr txBox="1"/>
          <p:nvPr>
            <p:ph idx="6" type="body"/>
          </p:nvPr>
        </p:nvSpPr>
        <p:spPr>
          <a:xfrm>
            <a:off x="8151814" y="2387502"/>
            <a:ext cx="3200400" cy="3751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20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2pPr>
            <a:lvl3pPr indent="-3302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4pPr>
            <a:lvl5pPr indent="-29972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2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113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13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13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14"/>
          <p:cNvSpPr txBox="1"/>
          <p:nvPr>
            <p:ph type="title"/>
          </p:nvPr>
        </p:nvSpPr>
        <p:spPr>
          <a:xfrm>
            <a:off x="647701" y="1375939"/>
            <a:ext cx="5448300" cy="1240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14"/>
          <p:cNvSpPr txBox="1"/>
          <p:nvPr>
            <p:ph idx="1" type="body"/>
          </p:nvPr>
        </p:nvSpPr>
        <p:spPr>
          <a:xfrm>
            <a:off x="635001" y="2688119"/>
            <a:ext cx="5115674" cy="3507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114"/>
          <p:cNvSpPr/>
          <p:nvPr>
            <p:ph idx="2" type="pic"/>
          </p:nvPr>
        </p:nvSpPr>
        <p:spPr>
          <a:xfrm>
            <a:off x="6748272" y="658368"/>
            <a:ext cx="4809744" cy="260604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97" name="Google Shape;197;p114"/>
          <p:cNvSpPr/>
          <p:nvPr>
            <p:ph idx="3" type="pic"/>
          </p:nvPr>
        </p:nvSpPr>
        <p:spPr>
          <a:xfrm>
            <a:off x="6748272" y="3584448"/>
            <a:ext cx="4809744" cy="260604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198" name="Google Shape;198;p114"/>
          <p:cNvSpPr/>
          <p:nvPr/>
        </p:nvSpPr>
        <p:spPr>
          <a:xfrm flipH="1">
            <a:off x="825809" y="632198"/>
            <a:ext cx="1044472" cy="908544"/>
          </a:xfrm>
          <a:custGeom>
            <a:rect b="b" l="l" r="r" t="t"/>
            <a:pathLst>
              <a:path extrusionOk="0" h="3357396" w="3859699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rgbClr val="303E35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14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114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9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14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15"/>
          <p:cNvSpPr txBox="1"/>
          <p:nvPr>
            <p:ph type="title"/>
          </p:nvPr>
        </p:nvSpPr>
        <p:spPr>
          <a:xfrm>
            <a:off x="485775" y="647700"/>
            <a:ext cx="3680395" cy="14033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115"/>
          <p:cNvSpPr txBox="1"/>
          <p:nvPr>
            <p:ph idx="1" type="body"/>
          </p:nvPr>
        </p:nvSpPr>
        <p:spPr>
          <a:xfrm>
            <a:off x="647701" y="2683104"/>
            <a:ext cx="3364358" cy="3673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115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15"/>
          <p:cNvSpPr/>
          <p:nvPr>
            <p:ph idx="2" type="pic"/>
          </p:nvPr>
        </p:nvSpPr>
        <p:spPr>
          <a:xfrm>
            <a:off x="4575048" y="0"/>
            <a:ext cx="7616952" cy="6858000"/>
          </a:xfrm>
          <a:prstGeom prst="rect">
            <a:avLst/>
          </a:prstGeom>
          <a:solidFill>
            <a:srgbClr val="3CD2C3"/>
          </a:solidFill>
          <a:ln>
            <a:noFill/>
          </a:ln>
        </p:spPr>
      </p:sp>
      <p:sp>
        <p:nvSpPr>
          <p:cNvPr id="208" name="Google Shape;208;p115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115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cxnSp>
        <p:nvCxnSpPr>
          <p:cNvPr id="210" name="Google Shape;210;p115"/>
          <p:cNvCxnSpPr/>
          <p:nvPr/>
        </p:nvCxnSpPr>
        <p:spPr>
          <a:xfrm>
            <a:off x="1152099" y="2302005"/>
            <a:ext cx="2253018" cy="0"/>
          </a:xfrm>
          <a:prstGeom prst="straightConnector1">
            <a:avLst/>
          </a:prstGeom>
          <a:noFill/>
          <a:ln cap="flat" cmpd="sng" w="19050">
            <a:solidFill>
              <a:srgbClr val="303E35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6"/>
          <p:cNvSpPr txBox="1"/>
          <p:nvPr>
            <p:ph type="title"/>
          </p:nvPr>
        </p:nvSpPr>
        <p:spPr>
          <a:xfrm>
            <a:off x="831850" y="1709738"/>
            <a:ext cx="10515600" cy="31171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116"/>
          <p:cNvSpPr txBox="1"/>
          <p:nvPr>
            <p:ph idx="1" type="body"/>
          </p:nvPr>
        </p:nvSpPr>
        <p:spPr>
          <a:xfrm>
            <a:off x="831850" y="4826924"/>
            <a:ext cx="10515600" cy="1262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7"/>
          <p:cNvSpPr txBox="1"/>
          <p:nvPr>
            <p:ph idx="1" type="body"/>
          </p:nvPr>
        </p:nvSpPr>
        <p:spPr>
          <a:xfrm>
            <a:off x="838200" y="1811756"/>
            <a:ext cx="5181600" cy="4365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117"/>
          <p:cNvSpPr txBox="1"/>
          <p:nvPr>
            <p:ph idx="2" type="body"/>
          </p:nvPr>
        </p:nvSpPr>
        <p:spPr>
          <a:xfrm>
            <a:off x="6172200" y="1811756"/>
            <a:ext cx="5181600" cy="4365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32003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p117"/>
          <p:cNvSpPr txBox="1"/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8" name="Google Shape;218;p117"/>
          <p:cNvCxnSpPr/>
          <p:nvPr/>
        </p:nvCxnSpPr>
        <p:spPr>
          <a:xfrm>
            <a:off x="838200" y="1655523"/>
            <a:ext cx="10515600" cy="0"/>
          </a:xfrm>
          <a:prstGeom prst="straightConnector1">
            <a:avLst/>
          </a:prstGeom>
          <a:noFill/>
          <a:ln cap="flat" cmpd="sng" w="19050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8"/>
          <p:cNvSpPr txBox="1"/>
          <p:nvPr>
            <p:ph type="title"/>
          </p:nvPr>
        </p:nvSpPr>
        <p:spPr>
          <a:xfrm>
            <a:off x="839788" y="647698"/>
            <a:ext cx="4061821" cy="15585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118"/>
          <p:cNvSpPr txBox="1"/>
          <p:nvPr>
            <p:ph idx="1" type="body"/>
          </p:nvPr>
        </p:nvSpPr>
        <p:spPr>
          <a:xfrm>
            <a:off x="5183188" y="647699"/>
            <a:ext cx="6172200" cy="5213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60"/>
              <a:buChar char="•"/>
              <a:defRPr sz="32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  <a:defRPr sz="24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4pPr>
            <a:lvl5pPr indent="-3302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22" name="Google Shape;222;p118"/>
          <p:cNvSpPr txBox="1"/>
          <p:nvPr>
            <p:ph idx="2" type="body"/>
          </p:nvPr>
        </p:nvSpPr>
        <p:spPr>
          <a:xfrm>
            <a:off x="839788" y="2206256"/>
            <a:ext cx="4061821" cy="3662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119"/>
          <p:cNvSpPr/>
          <p:nvPr>
            <p:ph idx="2" type="pic"/>
          </p:nvPr>
        </p:nvSpPr>
        <p:spPr>
          <a:xfrm>
            <a:off x="5183188" y="867985"/>
            <a:ext cx="6172200" cy="4993066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1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4" name="Google Shape;34;p1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1"/>
          <p:cNvSpPr txBox="1"/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01"/>
          <p:cNvSpPr txBox="1"/>
          <p:nvPr>
            <p:ph idx="1" type="body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0" i="1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879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01"/>
          <p:cNvSpPr txBox="1"/>
          <p:nvPr>
            <p:ph idx="10" type="dt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01"/>
          <p:cNvSpPr txBox="1"/>
          <p:nvPr>
            <p:ph idx="11" type="ftr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01"/>
          <p:cNvSpPr txBox="1"/>
          <p:nvPr>
            <p:ph idx="12" type="sldNum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9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0000"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type="ctrTitle"/>
          </p:nvPr>
        </p:nvSpPr>
        <p:spPr>
          <a:xfrm>
            <a:off x="1915125" y="2145782"/>
            <a:ext cx="8361300" cy="20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92C"/>
              </a:buClr>
              <a:buSzPts val="5400"/>
              <a:buFont typeface="Arial"/>
              <a:buNone/>
            </a:pPr>
            <a:r>
              <a:rPr lang="zh-CN" sz="5400">
                <a:solidFill>
                  <a:srgbClr val="16292C"/>
                </a:solidFill>
                <a:latin typeface="Arial"/>
                <a:ea typeface="Arial"/>
                <a:cs typeface="Arial"/>
                <a:sym typeface="Arial"/>
              </a:rPr>
              <a:t>你的名在全地何其美</a:t>
            </a:r>
            <a:br>
              <a:rPr lang="zh-CN" sz="5400">
                <a:solidFill>
                  <a:srgbClr val="16292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CN" sz="54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诗篇8</a:t>
            </a:r>
            <a:endParaRPr sz="5400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5"/>
          <p:cNvSpPr txBox="1"/>
          <p:nvPr>
            <p:ph idx="1" type="subTitle"/>
          </p:nvPr>
        </p:nvSpPr>
        <p:spPr>
          <a:xfrm>
            <a:off x="2679904" y="4542688"/>
            <a:ext cx="6831600" cy="10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292C"/>
              </a:buClr>
              <a:buSzPts val="2560"/>
              <a:buNone/>
            </a:pPr>
            <a:r>
              <a:rPr lang="zh-CN" sz="3200">
                <a:solidFill>
                  <a:srgbClr val="16292C"/>
                </a:solidFill>
              </a:rPr>
              <a:t>SEP 21, 2025</a:t>
            </a:r>
            <a:endParaRPr sz="3200">
              <a:solidFill>
                <a:srgbClr val="16292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8600"/>
            <a:ext cx="12192001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0"/>
            <a:ext cx="5486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0589" y="0"/>
            <a:ext cx="717082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3" y="0"/>
            <a:ext cx="12190697" cy="80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7"/>
          <p:cNvSpPr txBox="1"/>
          <p:nvPr/>
        </p:nvSpPr>
        <p:spPr>
          <a:xfrm>
            <a:off x="7810500" y="1517134"/>
            <a:ext cx="40513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对特定非移民工人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的入境限制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/>
          <p:nvPr/>
        </p:nvSpPr>
        <p:spPr>
          <a:xfrm>
            <a:off x="1249240" y="0"/>
            <a:ext cx="9693519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1a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耶和华我们的主啊，你的名在全地何其美，</a:t>
            </a:r>
            <a:endParaRPr/>
          </a:p>
        </p:txBody>
      </p:sp>
      <p:sp>
        <p:nvSpPr>
          <p:cNvPr id="321" name="Google Shape;321;p49"/>
          <p:cNvSpPr txBox="1"/>
          <p:nvPr/>
        </p:nvSpPr>
        <p:spPr>
          <a:xfrm>
            <a:off x="339952" y="916153"/>
            <a:ext cx="11512096" cy="463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神的名在全地何其美……吗？</a:t>
            </a:r>
            <a:endParaRPr b="1" sz="3600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找到一个规律？</a:t>
            </a:r>
            <a:endParaRPr b="1" sz="3600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神的名在全地</a:t>
            </a:r>
            <a:r>
              <a:rPr b="1" i="0" lang="zh-CN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没有人的地方</a:t>
            </a:r>
            <a:r>
              <a:rPr b="1" i="0" lang="zh-C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何其美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神的名在全地</a:t>
            </a:r>
            <a:r>
              <a:rPr b="1" i="0" lang="zh-CN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有人的地方</a:t>
            </a:r>
            <a:r>
              <a:rPr b="1" i="0" lang="zh-CN" sz="3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不一定美</a:t>
            </a:r>
            <a:endParaRPr b="1" i="0" sz="3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Char char="•"/>
            </a:pPr>
            <a:r>
              <a:rPr b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神要藉着人——使神的名在全地何其美</a:t>
            </a:r>
            <a:endParaRPr b="1" sz="3600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Arial"/>
              <a:buNone/>
            </a:pPr>
            <a:r>
              <a:t/>
            </a:r>
            <a:endParaRPr b="1" sz="3600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Arial"/>
              <a:buNone/>
            </a:pPr>
            <a:r>
              <a:t/>
            </a:r>
            <a:endParaRPr b="1" sz="3600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9"/>
          <p:cNvSpPr txBox="1"/>
          <p:nvPr/>
        </p:nvSpPr>
        <p:spPr>
          <a:xfrm>
            <a:off x="8015414" y="2678513"/>
            <a:ext cx="32209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27432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CN" sz="3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真是如此吗？</a:t>
            </a:r>
            <a:endParaRPr b="1" i="0" sz="4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0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1</a:t>
            </a: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b</a:t>
            </a: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你将你的荣耀彰显于天！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25308" y="0"/>
            <a:ext cx="14359010" cy="6203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1</a:t>
            </a: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b</a:t>
            </a: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你将你的荣耀彰显于天！</a:t>
            </a:r>
            <a:endParaRPr b="1" sz="3600" u="sng" cap="none" strike="noStrike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Arial"/>
              <a:buNone/>
            </a:pPr>
            <a:r>
              <a:t/>
            </a:r>
            <a:endParaRPr b="1" sz="3600" u="sng" cap="none" strike="noStrike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</p:txBody>
      </p:sp>
      <p:sp>
        <p:nvSpPr>
          <p:cNvPr id="341" name="Google Shape;341;p52"/>
          <p:cNvSpPr txBox="1"/>
          <p:nvPr/>
        </p:nvSpPr>
        <p:spPr>
          <a:xfrm>
            <a:off x="339952" y="916153"/>
            <a:ext cx="11512096" cy="2045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看得见的天——宇宙</a:t>
            </a:r>
            <a:endParaRPr b="1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银河系：	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宇宙：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犹太人对天的观念</a:t>
            </a:r>
            <a:endParaRPr sz="3200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518E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看得见的天</a:t>
            </a:r>
            <a:r>
              <a:rPr b="1" i="0" lang="zh-CN" sz="32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+看不见的天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2"/>
          <p:cNvSpPr txBox="1"/>
          <p:nvPr/>
        </p:nvSpPr>
        <p:spPr>
          <a:xfrm>
            <a:off x="3048000" y="1646328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~100,0</a:t>
            </a:r>
            <a:r>
              <a:rPr b="1" lang="zh-C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00,000,000</a:t>
            </a:r>
            <a:r>
              <a:rPr b="1" lang="zh-C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颗星球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2"/>
          <p:cNvSpPr txBox="1"/>
          <p:nvPr/>
        </p:nvSpPr>
        <p:spPr>
          <a:xfrm>
            <a:off x="3048000" y="2303804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~30,000,000,000,000</a:t>
            </a:r>
            <a:r>
              <a:rPr b="1" lang="zh-C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个星系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9430" y="-266701"/>
            <a:ext cx="6813139" cy="9746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>
            <p:ph idx="4294967295" type="title"/>
          </p:nvPr>
        </p:nvSpPr>
        <p:spPr>
          <a:xfrm>
            <a:off x="538463" y="4556"/>
            <a:ext cx="10515600" cy="82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 8</a:t>
            </a:r>
            <a:endParaRPr/>
          </a:p>
        </p:txBody>
      </p:sp>
      <p:sp>
        <p:nvSpPr>
          <p:cNvPr id="240" name="Google Shape;240;p36"/>
          <p:cNvSpPr txBox="1"/>
          <p:nvPr>
            <p:ph idx="4294967295" type="body"/>
          </p:nvPr>
        </p:nvSpPr>
        <p:spPr>
          <a:xfrm>
            <a:off x="339952" y="825294"/>
            <a:ext cx="11512096" cy="188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560"/>
              <a:buFont typeface="Arial"/>
              <a:buNone/>
            </a:pPr>
            <a:r>
              <a:rPr b="1" i="1" lang="zh-CN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大卫的诗，交于伶长。用迦特乐器。</a:t>
            </a:r>
            <a:endParaRPr b="1" i="1"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耶和华我们的主啊，你的名在全地何其美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，你将你的荣耀彰显于天！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你因敌人的缘故，从婴孩和吃奶的口中建立了能力，使仇敌和报仇的闭口无言。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4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1</a:t>
            </a: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b</a:t>
            </a: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你将你的荣耀彰显于天！</a:t>
            </a:r>
            <a:endParaRPr/>
          </a:p>
        </p:txBody>
      </p:sp>
      <p:sp>
        <p:nvSpPr>
          <p:cNvPr id="356" name="Google Shape;356;p54"/>
          <p:cNvSpPr txBox="1"/>
          <p:nvPr/>
        </p:nvSpPr>
        <p:spPr>
          <a:xfrm>
            <a:off x="339952" y="916153"/>
            <a:ext cx="11512096" cy="2045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看得见的天——宇宙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银河系：	~100,000,000,000颗星球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宇宙：	~30,000,000,000,000个星系</a:t>
            </a:r>
            <a:endParaRPr/>
          </a:p>
          <a:p>
            <a:pPr indent="-228600" lvl="0" marL="2286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犹太人对天的观念</a:t>
            </a:r>
            <a:endParaRPr b="0" i="0" sz="32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518E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看得见的天</a:t>
            </a:r>
            <a:r>
              <a:rPr b="1" i="0" lang="zh-CN" sz="32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+看不见的天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Char char="•"/>
            </a:pPr>
            <a:r>
              <a:rPr b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神要藉着人——使神的名在全地何其美</a:t>
            </a:r>
            <a:endParaRPr/>
          </a:p>
          <a:p>
            <a:pPr indent="0" lvl="1" marL="2743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5"/>
          <p:cNvSpPr txBox="1"/>
          <p:nvPr>
            <p:ph idx="4294967295" type="title"/>
          </p:nvPr>
        </p:nvSpPr>
        <p:spPr>
          <a:xfrm>
            <a:off x="538463" y="4556"/>
            <a:ext cx="10515600" cy="82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 8</a:t>
            </a:r>
            <a:endParaRPr/>
          </a:p>
        </p:txBody>
      </p:sp>
      <p:sp>
        <p:nvSpPr>
          <p:cNvPr id="363" name="Google Shape;363;p55"/>
          <p:cNvSpPr txBox="1"/>
          <p:nvPr>
            <p:ph idx="4294967295" type="body"/>
          </p:nvPr>
        </p:nvSpPr>
        <p:spPr>
          <a:xfrm>
            <a:off x="339952" y="825294"/>
            <a:ext cx="11512096" cy="188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zh-CN" sz="3600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你因敌人的缘故，从婴孩和吃奶的口中建立了能力，使仇敌和报仇的闭口无言。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b="1" lang="zh-CN" sz="3600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我观看你指头所造的天，并你所陈设的月亮星宿，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b="1" lang="zh-CN" sz="3600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便说：“人算什么，你竟顾念他？世人算什么，你竟眷顾他？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1" lang="zh-CN" sz="3600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你叫他比天使微小一点，并赐他荣耀尊贵为冠冕。</a:t>
            </a:r>
            <a:endParaRPr b="1" sz="3600">
              <a:solidFill>
                <a:srgbClr val="4F227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6,7,8 </a:t>
            </a:r>
            <a:r>
              <a:rPr b="1" lang="zh-CN" sz="3600" u="none" cap="none" strike="noStrike">
                <a:solidFill>
                  <a:srgbClr val="1E7A6D"/>
                </a:solidFill>
                <a:latin typeface="Arial"/>
                <a:ea typeface="Arial"/>
                <a:cs typeface="Arial"/>
                <a:sym typeface="Arial"/>
              </a:rPr>
              <a:t>你派他管理你手所造的，使万物，就是一切的牛羊，田野的兽，空中的鸟，海里的鱼，凡经行海道的，都服在他的脚下。”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6"/>
          <p:cNvSpPr txBox="1"/>
          <p:nvPr/>
        </p:nvSpPr>
        <p:spPr>
          <a:xfrm>
            <a:off x="-244248" y="6974119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sz="4000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56"/>
          <p:cNvSpPr txBox="1"/>
          <p:nvPr/>
        </p:nvSpPr>
        <p:spPr>
          <a:xfrm>
            <a:off x="538463" y="4556"/>
            <a:ext cx="10515600" cy="82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lang="zh-CN" sz="44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 8</a:t>
            </a:r>
            <a:endParaRPr/>
          </a:p>
        </p:txBody>
      </p:sp>
      <p:sp>
        <p:nvSpPr>
          <p:cNvPr id="371" name="Google Shape;371;p56"/>
          <p:cNvSpPr txBox="1"/>
          <p:nvPr/>
        </p:nvSpPr>
        <p:spPr>
          <a:xfrm>
            <a:off x="339952" y="1010902"/>
            <a:ext cx="11512096" cy="457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神要藉着人</a:t>
            </a:r>
            <a:endParaRPr b="1" sz="3600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9144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518E"/>
              </a:buClr>
              <a:buSzPts val="2880"/>
              <a:buFont typeface="Arial"/>
              <a:buChar char="•"/>
            </a:pPr>
            <a:r>
              <a:rPr b="1" lang="zh-CN" sz="3600" u="sng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使敌人闭口无言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v2</a:t>
            </a:r>
            <a:endParaRPr b="1" sz="3000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91440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F2270"/>
              </a:buClr>
              <a:buSzPts val="2880"/>
              <a:buFont typeface="Arial"/>
              <a:buChar char="•"/>
            </a:pPr>
            <a:r>
              <a:rPr b="1" lang="zh-CN" sz="3600" u="sng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在全地彰显神的荣耀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v3-5</a:t>
            </a:r>
            <a:endParaRPr/>
          </a:p>
          <a:p>
            <a:pPr indent="-228600" lvl="0" marL="91440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1E7A6D"/>
              </a:buClr>
              <a:buSzPts val="2880"/>
              <a:buFont typeface="Arial"/>
              <a:buChar char="•"/>
            </a:pPr>
            <a:r>
              <a:rPr b="1" lang="zh-CN" sz="3600" u="sng">
                <a:solidFill>
                  <a:srgbClr val="1E7A6D"/>
                </a:solidFill>
                <a:latin typeface="Arial"/>
                <a:ea typeface="Arial"/>
                <a:cs typeface="Arial"/>
                <a:sym typeface="Arial"/>
              </a:rPr>
              <a:t>生养、遍满、管理全地，使全地服在人的脚下 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v6-8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使神的名在全地何其美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256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7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2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你因敌人的缘故，从婴孩和吃奶的口中建立了能力，使仇敌和报仇的闭口无言。</a:t>
            </a:r>
            <a:endParaRPr/>
          </a:p>
        </p:txBody>
      </p:sp>
      <p:sp>
        <p:nvSpPr>
          <p:cNvPr id="378" name="Google Shape;378;p57"/>
          <p:cNvSpPr txBox="1"/>
          <p:nvPr/>
        </p:nvSpPr>
        <p:spPr>
          <a:xfrm>
            <a:off x="339952" y="1482812"/>
            <a:ext cx="11512096" cy="2045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谁是神的敌人</a:t>
            </a:r>
            <a:endParaRPr b="1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魔鬼撒旦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40000"/>
              </a:buClr>
              <a:buSzPts val="3200"/>
              <a:buFont typeface="Arial"/>
              <a:buNone/>
            </a:pPr>
            <a:r>
              <a:rPr b="1" i="1" lang="zh-CN" sz="3200" u="sng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明亮之星，早晨之子啊，你何竟从天坠落？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你这攻败列国的，何竟被砍倒在地上？你心里曾说：“</a:t>
            </a:r>
            <a:r>
              <a:rPr b="1" i="1" lang="zh-CN" sz="3200" u="sng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我要升到天上，我要高举我的宝座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在神众星以上，我要坐在聚会的山上，在北方的极处，我要升到高云之上，</a:t>
            </a:r>
            <a:r>
              <a:rPr b="1" i="1" lang="zh-CN" sz="3200" u="sng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我要与至上者同等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。” 然而你必坠落阴间，到坑中极深之处。 </a:t>
            </a:r>
            <a:endParaRPr b="1" i="1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7"/>
          <p:cNvSpPr txBox="1"/>
          <p:nvPr/>
        </p:nvSpPr>
        <p:spPr>
          <a:xfrm>
            <a:off x="3880022" y="2212987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1" marL="73152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一切抵挡神的/高抬自己的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8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2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你因敌人的缘故，从婴孩和吃奶的口中建立了能力，使仇敌和报仇的闭口无言。</a:t>
            </a:r>
            <a:endParaRPr/>
          </a:p>
        </p:txBody>
      </p:sp>
      <p:sp>
        <p:nvSpPr>
          <p:cNvPr id="386" name="Google Shape;386;p58"/>
          <p:cNvSpPr txBox="1"/>
          <p:nvPr/>
        </p:nvSpPr>
        <p:spPr>
          <a:xfrm>
            <a:off x="339952" y="1482812"/>
            <a:ext cx="11512096" cy="2045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谁是神的敌人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魔鬼撒旦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神对付敌人的办法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使用“软弱”但“单纯”的人——</a:t>
            </a:r>
            <a:r>
              <a:rPr b="1" i="0" lang="zh-CN" sz="32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婴孩和吃奶的</a:t>
            </a:r>
            <a:endParaRPr b="1" i="0" sz="32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使用“仇敌”最“擅长”的工具——</a:t>
            </a:r>
            <a:r>
              <a:rPr b="1" i="0" lang="zh-CN" sz="32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口</a:t>
            </a:r>
            <a:endParaRPr b="1" i="0" sz="32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建立神的大能——</a:t>
            </a:r>
            <a:r>
              <a:rPr b="1" i="0" lang="zh-CN" sz="32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能力</a:t>
            </a:r>
            <a:endParaRPr b="1" i="0" sz="32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神要藉着人</a:t>
            </a:r>
            <a:r>
              <a:rPr b="1" i="0" lang="zh-CN" sz="3600" u="sng" cap="none" strike="noStrike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使敌人闭口无言</a:t>
            </a:r>
            <a:endParaRPr b="1" i="0" sz="3600" u="sng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8"/>
          <p:cNvSpPr txBox="1"/>
          <p:nvPr/>
        </p:nvSpPr>
        <p:spPr>
          <a:xfrm>
            <a:off x="3880022" y="2212987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1" marL="73152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一切抵挡神的/高抬自己的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9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3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我观看你指头所造的天，并你所陈设的月亮星宿，</a:t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4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便说:"人算什么,你竟顾念他？世人算什么,你竟眷顾他？</a:t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5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你叫他比天使微小一点，并赐他荣耀尊贵为冠冕。</a:t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None/>
            </a:pPr>
            <a:r>
              <a:t/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None/>
            </a:pPr>
            <a:r>
              <a:t/>
            </a:r>
            <a:endParaRPr b="1" sz="3600" u="sng" cap="none" strike="noStrike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</p:txBody>
      </p:sp>
      <p:sp>
        <p:nvSpPr>
          <p:cNvPr id="394" name="Google Shape;394;p59"/>
          <p:cNvSpPr txBox="1"/>
          <p:nvPr/>
        </p:nvSpPr>
        <p:spPr>
          <a:xfrm>
            <a:off x="339952" y="2117039"/>
            <a:ext cx="11512096" cy="131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看得见的天——宇宙</a:t>
            </a:r>
            <a:endParaRPr b="1" sz="3600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银河系：	~100,000,000,000颗星球</a:t>
            </a:r>
            <a:endParaRPr/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宇宙：	~30,000,000,000,000个星系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按秩序摆列在天上——</a:t>
            </a:r>
            <a:r>
              <a:rPr b="1" i="0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神的荣耀彰显于天！</a:t>
            </a:r>
            <a:endParaRPr/>
          </a:p>
          <a:p>
            <a:pPr indent="-22860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不过是神动了指头！</a:t>
            </a:r>
            <a:endParaRPr b="1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海边的一粒沙？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9"/>
          <p:cNvSpPr txBox="1"/>
          <p:nvPr/>
        </p:nvSpPr>
        <p:spPr>
          <a:xfrm>
            <a:off x="4926227" y="5404622"/>
            <a:ext cx="255372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C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太骄傲了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0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3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我观看你指头所造的天，并你所陈设的月亮星宿，</a:t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4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便说:"人算什么,你竟顾念他？世人算什么,你竟眷顾他？</a:t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5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你叫他比天使微小一点，并赐他荣耀尊贵为冠冕。</a:t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None/>
            </a:pPr>
            <a:r>
              <a:t/>
            </a:r>
            <a:endParaRPr b="1" sz="3600" u="sng" cap="none" strike="noStrike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</p:txBody>
      </p:sp>
      <p:sp>
        <p:nvSpPr>
          <p:cNvPr id="402" name="Google Shape;402;p60"/>
          <p:cNvSpPr txBox="1"/>
          <p:nvPr/>
        </p:nvSpPr>
        <p:spPr>
          <a:xfrm>
            <a:off x="339952" y="2012778"/>
            <a:ext cx="11512096" cy="131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用指头造天的神，竟顾念、眷顾人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赐人荣耀尊贵为冠冕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i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神说：“我们要照着我们的形象，按着我们的样式造人……” </a:t>
            </a:r>
            <a:r>
              <a:rPr b="1" i="1" lang="zh-CN" sz="3600" u="sng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神就照着自己的形象造人</a:t>
            </a:r>
            <a:r>
              <a:rPr b="1" i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，乃是照着他的形象，造男造女。                                                   (创1:26-27)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i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耶和华神</a:t>
            </a:r>
            <a:r>
              <a:rPr b="1" i="1" lang="zh-CN" sz="3600" u="sng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用地上的尘土造人</a:t>
            </a:r>
            <a:r>
              <a:rPr b="1" i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，将生气吹在他鼻孔里，他就成了有灵的活人，名叫亚当。                          (创2:7)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Arial"/>
              <a:buNone/>
            </a:pPr>
            <a:r>
              <a:t/>
            </a:r>
            <a:endParaRPr b="1" i="1" sz="3600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1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3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我观看你指头所造的天，并你所陈设的月亮星宿，</a:t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4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便说:"人算什么,你竟顾念他？世人算什么,你竟眷顾他？</a:t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5 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你叫他比天使微小一点，并赐他荣耀尊贵为冠冕。</a:t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None/>
            </a:pPr>
            <a:r>
              <a:t/>
            </a:r>
            <a:endParaRPr b="1" sz="3600" u="sng" cap="none" strike="noStrike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</p:txBody>
      </p:sp>
      <p:sp>
        <p:nvSpPr>
          <p:cNvPr id="409" name="Google Shape;409;p61"/>
          <p:cNvSpPr txBox="1"/>
          <p:nvPr/>
        </p:nvSpPr>
        <p:spPr>
          <a:xfrm>
            <a:off x="339952" y="2012778"/>
            <a:ext cx="11512096" cy="131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用指头造天的神，竟顾念、眷顾人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赐人荣耀尊贵为冠冕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i="1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1" lang="zh-CN" sz="3600" u="sng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神就照着自己的形象造人</a:t>
            </a:r>
            <a:endParaRPr b="1" i="1" sz="36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40000"/>
              </a:buClr>
              <a:buSzPts val="2880"/>
              <a:buFont typeface="Arial"/>
              <a:buNone/>
            </a:pPr>
            <a:r>
              <a:rPr b="1" i="1" lang="zh-CN" sz="36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1" lang="zh-CN" sz="3600" u="sng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用地上的尘土造人</a:t>
            </a:r>
            <a:endParaRPr b="1" i="1" sz="36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神要藉着人</a:t>
            </a:r>
            <a:r>
              <a:rPr b="1" i="0" lang="zh-CN" sz="3600" u="sng" cap="none" strike="noStrike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在全地彰显神的荣耀</a:t>
            </a:r>
            <a:endParaRPr b="1" i="1" sz="3600" u="sng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2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6,7,8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你派他管理你手所造的，使万物，就是一切的牛羊，田野的兽，空中的鸟，海里的鱼，凡经行海道的，都服在他的脚下。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"</a:t>
            </a:r>
            <a:endParaRPr b="1" sz="3600" u="sng" cap="none" strike="noStrike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</p:txBody>
      </p:sp>
      <p:sp>
        <p:nvSpPr>
          <p:cNvPr id="416" name="Google Shape;416;p62"/>
          <p:cNvSpPr txBox="1"/>
          <p:nvPr/>
        </p:nvSpPr>
        <p:spPr>
          <a:xfrm>
            <a:off x="339952" y="1853514"/>
            <a:ext cx="11512096" cy="131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管理神手所造的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i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神说：“我们要照着我们的形象，按着我们的样式造人，</a:t>
            </a:r>
            <a:r>
              <a:rPr b="1" i="1" lang="zh-CN" sz="3600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使他们管理海里的鱼、空中的鸟、地上的牲畜和全地，并地上所爬的一切昆虫。</a:t>
            </a:r>
            <a:r>
              <a:rPr b="1" i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” 神就照着自己的形象造人，乃是照着他的形象，造男造女。神就赐福给他们，又对他们说：“</a:t>
            </a:r>
            <a:r>
              <a:rPr b="1" i="1" lang="zh-CN" sz="3600" u="sng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要生养众多，遍满地面，治理这地</a:t>
            </a:r>
            <a:r>
              <a:rPr b="1" i="1" lang="zh-CN" sz="3600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，也要管理海里的鱼、空中的鸟和地上各样行动的活物。</a:t>
            </a:r>
            <a:r>
              <a:rPr b="1" i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” (创1:26-28)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3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6,7,8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你派他管理你手所造的，使万物，就是一切的牛羊，田野的兽，空中的鸟，海里的鱼，凡经行海道的，都服在他的脚下。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"</a:t>
            </a:r>
            <a:endParaRPr b="1" sz="3600" u="sng" cap="none" strike="noStrike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</p:txBody>
      </p:sp>
      <p:sp>
        <p:nvSpPr>
          <p:cNvPr id="423" name="Google Shape;423;p63"/>
          <p:cNvSpPr txBox="1"/>
          <p:nvPr/>
        </p:nvSpPr>
        <p:spPr>
          <a:xfrm>
            <a:off x="339952" y="1853514"/>
            <a:ext cx="11512096" cy="131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管理神手所造的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008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40000"/>
              </a:buClr>
              <a:buSzPts val="2880"/>
              <a:buFont typeface="Arial"/>
              <a:buNone/>
            </a:pPr>
            <a:r>
              <a:rPr b="1" i="1" lang="zh-CN" sz="36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使他们管理海里的鱼、空中的鸟、地上的牲畜和全地</a:t>
            </a:r>
            <a:endParaRPr b="1" i="1" sz="3600" u="none" cap="none" strike="noStrike">
              <a:solidFill>
                <a:srgbClr val="A4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008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40000"/>
              </a:buClr>
              <a:buSzPts val="2880"/>
              <a:buFont typeface="Arial"/>
              <a:buNone/>
            </a:pPr>
            <a:r>
              <a:rPr b="1" i="1" lang="zh-CN" sz="3600" u="sng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要生养众多，遍满地面，治理这地</a:t>
            </a:r>
            <a:endParaRPr b="1" i="1" sz="3600" u="sng" cap="none" strike="noStrike">
              <a:solidFill>
                <a:srgbClr val="A4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使全地服在人的脚下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idx="4294967295" type="title"/>
          </p:nvPr>
        </p:nvSpPr>
        <p:spPr>
          <a:xfrm>
            <a:off x="538463" y="4556"/>
            <a:ext cx="10515600" cy="82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 8</a:t>
            </a:r>
            <a:endParaRPr/>
          </a:p>
        </p:txBody>
      </p:sp>
      <p:sp>
        <p:nvSpPr>
          <p:cNvPr id="247" name="Google Shape;247;p37"/>
          <p:cNvSpPr txBox="1"/>
          <p:nvPr>
            <p:ph idx="4294967295" type="body"/>
          </p:nvPr>
        </p:nvSpPr>
        <p:spPr>
          <a:xfrm>
            <a:off x="339952" y="825294"/>
            <a:ext cx="11512096" cy="188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我观看你指头所造的天，并你所陈设的月亮星宿，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便说：“人算什么，你竟顾念他？世人算什么，你竟眷顾他？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你叫他比天使微小一点，并赐他荣耀尊贵为冠冕。</a:t>
            </a:r>
            <a:endParaRPr b="1" sz="3600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6,7,8 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你派他管理你手所造的，使万物，就是一切的牛羊，田野的兽，空中的鸟，海里的鱼，凡经行海道的，都服在他的脚下。”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9 </a:t>
            </a:r>
            <a:r>
              <a:rPr b="1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耶和华我们的主啊，你的名在全地何其美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！</a:t>
            </a:r>
            <a:endParaRPr b="1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4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6,7,8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你派他管理你手所造的，使万物，就是一切的牛羊，田野的兽，空中的鸟，海里的鱼，凡经行海道的，都服在他的脚下。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"</a:t>
            </a:r>
            <a:endParaRPr b="1" sz="3600" u="sng" cap="none" strike="noStrike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</p:txBody>
      </p:sp>
      <p:sp>
        <p:nvSpPr>
          <p:cNvPr id="430" name="Google Shape;430;p64"/>
          <p:cNvSpPr txBox="1"/>
          <p:nvPr/>
        </p:nvSpPr>
        <p:spPr>
          <a:xfrm>
            <a:off x="339952" y="1853514"/>
            <a:ext cx="11512096" cy="131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使全地服在人的脚下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i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起初，神创造天地。</a:t>
            </a:r>
            <a:r>
              <a:rPr b="1" i="1" lang="zh-CN" sz="3600" u="sng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地是空虚混沌，渊面黑暗</a:t>
            </a:r>
            <a:r>
              <a:rPr b="1" i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，神的灵运行在水面上。 神</a:t>
            </a:r>
            <a:r>
              <a:rPr b="1" i="1" lang="zh-CN" sz="3600" u="sng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说</a:t>
            </a:r>
            <a:r>
              <a:rPr b="1" i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：“要有光。”就有了光。(创1:1-3)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i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…… 神造万物 ……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i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神就</a:t>
            </a:r>
            <a:r>
              <a:rPr b="1" i="1" lang="zh-CN" sz="3600" u="sng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照着自己的形象造人</a:t>
            </a:r>
            <a:r>
              <a:rPr b="1" i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，…造男造女。神就赐福…对他们说：“要</a:t>
            </a:r>
            <a:r>
              <a:rPr b="1" i="1" lang="zh-CN" sz="3600" u="sng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生养众多，遍满地面，治理这地</a:t>
            </a:r>
            <a:r>
              <a:rPr b="1" i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，也要</a:t>
            </a:r>
            <a:r>
              <a:rPr b="1" i="1" lang="zh-CN" sz="3600" u="sng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管理</a:t>
            </a:r>
            <a:r>
              <a:rPr b="1" i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…各样行动的活物。”                         		   (创1:27-28)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Arial"/>
              <a:buNone/>
            </a:pPr>
            <a:r>
              <a:t/>
            </a:r>
            <a:endParaRPr b="1" i="1" sz="3600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5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6,7,8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你派他管理你手所造的，使万物，就是一切的牛羊，田野的兽，空中的鸟，海里的鱼，凡经行海道的，都服在他的脚下。</a:t>
            </a:r>
            <a:r>
              <a:rPr b="1" lang="zh-CN" sz="3600" u="sng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"</a:t>
            </a:r>
            <a:endParaRPr b="1" sz="3600" u="sng" cap="none" strike="noStrike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</p:txBody>
      </p:sp>
      <p:sp>
        <p:nvSpPr>
          <p:cNvPr id="437" name="Google Shape;437;p65"/>
          <p:cNvSpPr txBox="1"/>
          <p:nvPr/>
        </p:nvSpPr>
        <p:spPr>
          <a:xfrm>
            <a:off x="339952" y="1853514"/>
            <a:ext cx="11512096" cy="131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使全地服在人的脚下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40000"/>
              </a:buClr>
              <a:buSzPts val="2880"/>
              <a:buFont typeface="Arial"/>
              <a:buNone/>
            </a:pPr>
            <a:r>
              <a:rPr b="1" i="1" lang="zh-CN" sz="3600" u="sng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地是空虚混沌，渊面黑暗</a:t>
            </a:r>
            <a:r>
              <a:rPr b="1" i="1" lang="zh-CN" sz="3600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b="1" i="1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</a:t>
            </a:r>
            <a:r>
              <a:rPr b="1" i="1" lang="zh-CN" sz="3600" u="sng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说</a:t>
            </a:r>
            <a:r>
              <a:rPr b="1" i="1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：“要有光。”就有了光。	</a:t>
            </a:r>
            <a:r>
              <a:rPr b="1" i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…… 神造万物 ……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i="1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神就</a:t>
            </a:r>
            <a:r>
              <a:rPr b="1" i="1" lang="zh-CN" sz="3600" u="sng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照着自己的形象造人   /    </a:t>
            </a:r>
            <a:r>
              <a:rPr b="1" i="1" lang="zh-CN" sz="3600" u="sng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用地上的尘土造人</a:t>
            </a:r>
            <a:endParaRPr b="1" i="1" sz="3600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i="1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要</a:t>
            </a:r>
            <a:r>
              <a:rPr b="1" i="1" lang="zh-CN" sz="3600" u="sng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生养众多，遍满地面，治理这地</a:t>
            </a:r>
            <a:endParaRPr b="1" i="1" sz="3600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Char char="•"/>
            </a:pPr>
            <a:r>
              <a:rPr b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神要藉着人</a:t>
            </a:r>
            <a:r>
              <a:rPr b="1" lang="zh-CN" sz="3600" u="sng">
                <a:solidFill>
                  <a:srgbClr val="1E7A6D"/>
                </a:solidFill>
                <a:latin typeface="Arial"/>
                <a:ea typeface="Arial"/>
                <a:cs typeface="Arial"/>
                <a:sym typeface="Arial"/>
              </a:rPr>
              <a:t>生养、遍满、管理全地，使全地服在人的脚下</a:t>
            </a:r>
            <a:r>
              <a:rPr b="1" lang="zh-CN" sz="3600">
                <a:solidFill>
                  <a:srgbClr val="1E7A6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1" sz="3600" u="sng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Arial"/>
              <a:buNone/>
            </a:pPr>
            <a:r>
              <a:t/>
            </a:r>
            <a:endParaRPr b="1" i="1" sz="3600" u="sng" cap="none" strike="noStrike">
              <a:solidFill>
                <a:srgbClr val="A4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Arial"/>
              <a:buNone/>
            </a:pPr>
            <a:r>
              <a:t/>
            </a:r>
            <a:endParaRPr b="1" i="1" sz="36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Arial"/>
              <a:buNone/>
            </a:pPr>
            <a:r>
              <a:t/>
            </a:r>
            <a:endParaRPr b="1" i="1" sz="36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6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2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你因敌人的缘故，从婴孩和吃奶的口中建立了能力，使仇敌和报仇的闭口无言。</a:t>
            </a:r>
            <a:endParaRPr/>
          </a:p>
        </p:txBody>
      </p:sp>
      <p:sp>
        <p:nvSpPr>
          <p:cNvPr id="444" name="Google Shape;444;p66"/>
          <p:cNvSpPr txBox="1"/>
          <p:nvPr/>
        </p:nvSpPr>
        <p:spPr>
          <a:xfrm>
            <a:off x="339952" y="1482812"/>
            <a:ext cx="11512096" cy="2045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神藉着从地所出，按神形象所造的人</a:t>
            </a:r>
            <a:endParaRPr b="1" sz="3600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9144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1E7A6D"/>
              </a:buClr>
              <a:buSzPts val="2880"/>
              <a:buFont typeface="Arial"/>
              <a:buChar char="•"/>
            </a:pPr>
            <a:r>
              <a:rPr b="1" lang="zh-CN" sz="3600" u="sng">
                <a:solidFill>
                  <a:srgbClr val="1E7A6D"/>
                </a:solidFill>
                <a:latin typeface="Arial"/>
                <a:ea typeface="Arial"/>
                <a:cs typeface="Arial"/>
                <a:sym typeface="Arial"/>
              </a:rPr>
              <a:t>生养、遍满、管理全地，使全地服在人的脚下</a:t>
            </a:r>
            <a:r>
              <a:rPr b="1" lang="zh-CN" sz="3600">
                <a:solidFill>
                  <a:srgbClr val="1E7A6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v6-8</a:t>
            </a:r>
            <a:endParaRPr b="1" sz="3600" u="sng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91440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F2270"/>
              </a:buClr>
              <a:buSzPts val="2880"/>
              <a:buFont typeface="Arial"/>
              <a:buChar char="•"/>
            </a:pPr>
            <a:r>
              <a:rPr b="1" lang="zh-CN" sz="3600" u="sng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在全地彰显神的荣耀</a:t>
            </a:r>
            <a:r>
              <a:rPr b="1" lang="zh-CN" sz="3600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v3-5</a:t>
            </a:r>
            <a:endParaRPr b="1" sz="3600" u="sng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91440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518E"/>
              </a:buClr>
              <a:buSzPts val="2880"/>
              <a:buFont typeface="Arial"/>
              <a:buChar char="•"/>
            </a:pPr>
            <a:r>
              <a:rPr b="1" lang="zh-CN" sz="3600" u="sng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使敌人闭口无言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v2</a:t>
            </a:r>
            <a:endParaRPr b="1" sz="3000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你的名在全地何其美！</a:t>
            </a:r>
            <a:endParaRPr b="1" i="0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7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9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耶和华我们的主啊，你的名在全地何其美！</a:t>
            </a:r>
            <a:endParaRPr/>
          </a:p>
        </p:txBody>
      </p:sp>
      <p:sp>
        <p:nvSpPr>
          <p:cNvPr id="451" name="Google Shape;451;p67"/>
          <p:cNvSpPr txBox="1"/>
          <p:nvPr/>
        </p:nvSpPr>
        <p:spPr>
          <a:xfrm>
            <a:off x="339952" y="994426"/>
            <a:ext cx="11512096" cy="457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神要藉着人</a:t>
            </a:r>
            <a:r>
              <a:rPr b="1" lang="zh-CN" sz="3600" u="sng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使敌人闭口无言</a:t>
            </a:r>
            <a:endParaRPr b="1" sz="3600" u="sng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C0C0C"/>
              </a:buClr>
              <a:buSzPts val="2880"/>
              <a:buFont typeface="Arial"/>
              <a:buNone/>
            </a:pPr>
            <a:r>
              <a:rPr b="1" lang="zh-CN" sz="36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但是，人犯罪了</a:t>
            </a:r>
            <a:endParaRPr b="1" sz="36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9144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</a:pPr>
            <a:r>
              <a:rPr b="1" lang="zh-CN" sz="3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被仇敌引诱，听了仇敌的话</a:t>
            </a:r>
            <a:r>
              <a:rPr b="1" lang="zh-CN" sz="3600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——创3</a:t>
            </a:r>
            <a:endParaRPr b="1" sz="3000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8230E"/>
              </a:buClr>
              <a:buSzPts val="2560"/>
              <a:buFont typeface="Arial"/>
              <a:buNone/>
            </a:pP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耶和华神所造的，唯有蛇比田野一切的活物更狡猾。</a:t>
            </a:r>
            <a:r>
              <a:rPr b="1" i="1" lang="zh-CN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蛇对女人说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：“神岂是真说，不许你们吃园中所有树上的果子吗？” …</a:t>
            </a:r>
            <a:r>
              <a:rPr b="1" i="1" lang="zh-CN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蛇对女人说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：“你们不一定死！ 因为神知道你们吃的日子眼睛就明亮了，你们便如神能知道善恶。” </a:t>
            </a:r>
            <a:r>
              <a:rPr b="1" i="1" lang="zh-CN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于是女人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见那棵树的果子好做食物，也悦人的眼目，且是可喜爱的，能使人有智慧，就摘下果子来吃了；又给她丈夫，</a:t>
            </a:r>
            <a:r>
              <a:rPr b="1" i="1" lang="zh-CN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她丈夫也吃了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。		(创3:1-</a:t>
            </a:r>
            <a:r>
              <a:rPr b="1" i="1" lang="zh-CN" sz="32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5)</a:t>
            </a:r>
            <a:endParaRPr b="1" i="1" sz="32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8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9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耶和华我们的主啊，你的名在全地何其美！</a:t>
            </a:r>
            <a:endParaRPr/>
          </a:p>
        </p:txBody>
      </p:sp>
      <p:sp>
        <p:nvSpPr>
          <p:cNvPr id="458" name="Google Shape;458;p68"/>
          <p:cNvSpPr txBox="1"/>
          <p:nvPr/>
        </p:nvSpPr>
        <p:spPr>
          <a:xfrm>
            <a:off x="339952" y="994426"/>
            <a:ext cx="11512096" cy="457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神要藉着人</a:t>
            </a:r>
            <a:r>
              <a:rPr b="1" lang="zh-CN" sz="3600" u="sng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在全地彰显神的荣耀</a:t>
            </a:r>
            <a:r>
              <a:rPr b="1" lang="zh-CN" sz="3600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1" sz="3600" u="sng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C0C0C"/>
              </a:buClr>
              <a:buSzPts val="2880"/>
              <a:buFont typeface="Arial"/>
              <a:buNone/>
            </a:pPr>
            <a:r>
              <a:rPr b="1" i="0" lang="zh-CN" sz="36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但是，人犯罪了</a:t>
            </a:r>
            <a:endParaRPr b="1" i="0" sz="30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9144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</a:pPr>
            <a:r>
              <a:rPr b="1" i="0" lang="zh-CN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亏缺神的荣耀，人要自己的荣耀</a:t>
            </a:r>
            <a:r>
              <a:rPr b="1" i="0" lang="zh-CN" sz="3600" u="none" cap="none" strike="noStrike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——创4</a:t>
            </a:r>
            <a:endParaRPr b="1" i="0" sz="36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8230E"/>
              </a:buClr>
              <a:buSzPts val="2560"/>
              <a:buFont typeface="Arial"/>
              <a:buNone/>
            </a:pP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耶和华看中了亚伯和他的供物，只是看不中该隐和他的供物。</a:t>
            </a:r>
            <a:r>
              <a:rPr b="1" i="1" lang="zh-CN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该隐就大大地发怒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，变了脸色。…</a:t>
            </a:r>
            <a:r>
              <a:rPr b="1" i="1" lang="zh-CN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该隐起来打他兄弟亚伯，把他杀了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。…拉麦对他两个妻子说：“…壮年人伤我，我把他</a:t>
            </a:r>
            <a:r>
              <a:rPr b="1" i="1" lang="zh-CN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杀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了；少年人损我，我把他</a:t>
            </a:r>
            <a:r>
              <a:rPr b="1" i="1" lang="zh-CN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害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了。若杀该隐遭报七倍，</a:t>
            </a:r>
            <a:r>
              <a:rPr b="1" i="1" lang="zh-CN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杀拉麦必遭报七十七倍</a:t>
            </a:r>
            <a:r>
              <a:rPr b="1" i="1" lang="zh-CN" sz="32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。”						   (创4:4-5,8, 23-24)</a:t>
            </a:r>
            <a:endParaRPr b="1" i="0" sz="3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9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9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耶和华我们的主啊，你的名在全地何其美！</a:t>
            </a:r>
            <a:endParaRPr/>
          </a:p>
        </p:txBody>
      </p:sp>
      <p:sp>
        <p:nvSpPr>
          <p:cNvPr id="465" name="Google Shape;465;p69"/>
          <p:cNvSpPr txBox="1"/>
          <p:nvPr/>
        </p:nvSpPr>
        <p:spPr>
          <a:xfrm>
            <a:off x="339952" y="1002664"/>
            <a:ext cx="11512096" cy="457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神要藉着人</a:t>
            </a:r>
            <a:r>
              <a:rPr b="1" lang="zh-CN" sz="3600" u="sng">
                <a:solidFill>
                  <a:srgbClr val="1E7A6D"/>
                </a:solidFill>
                <a:latin typeface="Arial"/>
                <a:ea typeface="Arial"/>
                <a:cs typeface="Arial"/>
                <a:sym typeface="Arial"/>
              </a:rPr>
              <a:t>生养、遍满、管理全地，使全地服在人的脚下</a:t>
            </a:r>
            <a:r>
              <a:rPr b="1" lang="zh-CN" sz="3600">
                <a:solidFill>
                  <a:srgbClr val="1E7A6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1" sz="3600" u="sng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C0C0C"/>
              </a:buClr>
              <a:buSzPts val="2880"/>
              <a:buFont typeface="Arial"/>
              <a:buNone/>
            </a:pPr>
            <a:r>
              <a:rPr b="1" i="0" lang="zh-CN" sz="36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但是，人犯罪了</a:t>
            </a:r>
            <a:endParaRPr b="1" i="0" sz="36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9144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</a:pPr>
            <a:r>
              <a:rPr b="1" lang="zh-CN" sz="3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全地满了罪，全地卧在恶者的手下</a:t>
            </a:r>
            <a:r>
              <a:rPr b="1" lang="zh-CN" sz="3600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——创6</a:t>
            </a:r>
            <a:endParaRPr b="1" sz="3600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8230E"/>
              </a:buClr>
              <a:buSzPts val="2560"/>
              <a:buFont typeface="Arial"/>
              <a:buNone/>
            </a:pPr>
            <a:r>
              <a:rPr b="1" i="1" lang="zh-CN" sz="32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当人在世上多起来，又生女儿的时候，神的儿子们看见人的女子美貌，就</a:t>
            </a:r>
            <a:r>
              <a:rPr b="1" i="1" lang="zh-CN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随意挑选，娶来为妻</a:t>
            </a:r>
            <a:r>
              <a:rPr b="1" i="1" lang="zh-CN" sz="32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。耶和华说：“人既</a:t>
            </a:r>
            <a:r>
              <a:rPr b="1" i="1" lang="zh-CN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属乎血气</a:t>
            </a:r>
            <a:r>
              <a:rPr b="1" i="1" lang="zh-CN" sz="32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，我的灵就不永远住在他里面…” …耶和华见</a:t>
            </a:r>
            <a:r>
              <a:rPr b="1" i="1" lang="zh-CN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人在地上罪恶很大，终日所思想的尽都是恶</a:t>
            </a:r>
            <a:r>
              <a:rPr b="1" i="1" lang="zh-CN" sz="32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。 				(创6:1-3, 5)</a:t>
            </a:r>
            <a:endParaRPr b="1" sz="3200" u="sng">
              <a:solidFill>
                <a:srgbClr val="1E7A6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0"/>
          <p:cNvSpPr txBox="1"/>
          <p:nvPr/>
        </p:nvSpPr>
        <p:spPr>
          <a:xfrm>
            <a:off x="-244248" y="6974119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70"/>
          <p:cNvSpPr txBox="1"/>
          <p:nvPr/>
        </p:nvSpPr>
        <p:spPr>
          <a:xfrm>
            <a:off x="538463" y="4556"/>
            <a:ext cx="10515600" cy="82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 8</a:t>
            </a:r>
            <a:endParaRPr/>
          </a:p>
        </p:txBody>
      </p:sp>
      <p:sp>
        <p:nvSpPr>
          <p:cNvPr id="473" name="Google Shape;473;p70"/>
          <p:cNvSpPr txBox="1"/>
          <p:nvPr/>
        </p:nvSpPr>
        <p:spPr>
          <a:xfrm>
            <a:off x="339952" y="1002664"/>
            <a:ext cx="11512096" cy="457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神要藉着人</a:t>
            </a:r>
            <a:endParaRPr b="1" i="0" sz="36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9144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518E"/>
              </a:buClr>
              <a:buSzPts val="2880"/>
              <a:buFont typeface="Arial"/>
              <a:buChar char="•"/>
            </a:pPr>
            <a:r>
              <a:rPr b="1" i="0" lang="zh-CN" sz="3600" u="sng" cap="none" strike="noStrike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使敌人闭口无言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v2</a:t>
            </a:r>
            <a:endParaRPr b="1" i="0" sz="30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91440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F2270"/>
              </a:buClr>
              <a:buSzPts val="2880"/>
              <a:buFont typeface="Arial"/>
              <a:buChar char="•"/>
            </a:pPr>
            <a:r>
              <a:rPr b="1" i="0" lang="zh-CN" sz="3600" u="sng" cap="none" strike="noStrike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在全地彰显神的荣耀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v3-5</a:t>
            </a:r>
            <a:endParaRPr/>
          </a:p>
          <a:p>
            <a:pPr indent="-228600" lvl="0" marL="91440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1E7A6D"/>
              </a:buClr>
              <a:buSzPts val="2880"/>
              <a:buFont typeface="Arial"/>
              <a:buChar char="•"/>
            </a:pPr>
            <a:r>
              <a:rPr b="1" i="0" lang="zh-CN" sz="3600" u="sng" cap="none" strike="noStrike">
                <a:solidFill>
                  <a:srgbClr val="1E7A6D"/>
                </a:solidFill>
                <a:latin typeface="Arial"/>
                <a:ea typeface="Arial"/>
                <a:cs typeface="Arial"/>
                <a:sym typeface="Arial"/>
              </a:rPr>
              <a:t>生养、遍满、管理全地，使全地服在人的脚下 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v6-8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使神的名在全地何其美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256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1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 8</a:t>
            </a:r>
            <a:endParaRPr/>
          </a:p>
        </p:txBody>
      </p:sp>
      <p:sp>
        <p:nvSpPr>
          <p:cNvPr id="480" name="Google Shape;480;p71"/>
          <p:cNvSpPr txBox="1"/>
          <p:nvPr/>
        </p:nvSpPr>
        <p:spPr>
          <a:xfrm>
            <a:off x="339952" y="1002664"/>
            <a:ext cx="11512096" cy="457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80"/>
              <a:buFont typeface="Arial"/>
              <a:buNone/>
            </a:pPr>
            <a:r>
              <a:rPr b="1" i="0" lang="zh-CN" sz="36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但是，人犯罪了</a:t>
            </a:r>
            <a:endParaRPr b="1" i="0" sz="36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9144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518E"/>
              </a:buClr>
              <a:buSzPts val="2880"/>
              <a:buFont typeface="Arial"/>
              <a:buChar char="•"/>
            </a:pPr>
            <a:r>
              <a:rPr b="1" i="0" lang="zh-CN" sz="3600" u="sng" cap="none" strike="noStrike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被仇敌引诱，听了仇敌的话</a:t>
            </a:r>
            <a:r>
              <a:rPr b="1" i="0" lang="zh-CN" sz="3600" u="none" cap="none" strike="noStrike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——创3</a:t>
            </a:r>
            <a:endParaRPr b="1" i="0" sz="30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91440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F2270"/>
              </a:buClr>
              <a:buSzPts val="2880"/>
              <a:buFont typeface="Arial"/>
              <a:buChar char="•"/>
            </a:pPr>
            <a:r>
              <a:rPr b="1" i="0" lang="zh-CN" sz="3600" u="sng" cap="none" strike="noStrike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亏缺神的荣耀，人要自己的荣耀</a:t>
            </a:r>
            <a:r>
              <a:rPr b="1" i="0" lang="zh-CN" sz="3600" u="none" cap="none" strike="noStrike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——创4</a:t>
            </a:r>
            <a:endParaRPr b="1" i="0" sz="36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91440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1E7A6D"/>
              </a:buClr>
              <a:buSzPts val="2880"/>
              <a:buFont typeface="Arial"/>
              <a:buChar char="•"/>
            </a:pPr>
            <a:r>
              <a:rPr b="1" lang="zh-CN" sz="3600" u="sng">
                <a:solidFill>
                  <a:srgbClr val="1E7A6D"/>
                </a:solidFill>
                <a:latin typeface="Arial"/>
                <a:ea typeface="Arial"/>
                <a:cs typeface="Arial"/>
                <a:sym typeface="Arial"/>
              </a:rPr>
              <a:t>全地满了罪，全地卧在恶者的手下</a:t>
            </a:r>
            <a:r>
              <a:rPr b="1" i="0" lang="zh-CN" sz="3600" u="none" cap="none" strike="noStrike">
                <a:solidFill>
                  <a:srgbClr val="1E7A6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——创6</a:t>
            </a:r>
            <a:endParaRPr b="1" i="0" sz="36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神的计划 </a:t>
            </a:r>
            <a:r>
              <a:rPr b="1" i="0" lang="zh-C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失败</a:t>
            </a: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 了吗？</a:t>
            </a:r>
            <a:endParaRPr b="1" i="0" sz="36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神的名在全地 </a:t>
            </a:r>
            <a:r>
              <a:rPr b="1" i="0" lang="zh-CN" sz="36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还能 </a:t>
            </a: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何其美</a:t>
            </a:r>
            <a:r>
              <a:rPr b="1" i="0" lang="zh-CN" sz="36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吗?</a:t>
            </a:r>
            <a:endParaRPr b="1" i="0" sz="3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71"/>
          <p:cNvSpPr/>
          <p:nvPr/>
        </p:nvSpPr>
        <p:spPr>
          <a:xfrm>
            <a:off x="7037231" y="4833266"/>
            <a:ext cx="13211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 cap="non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Yes!</a:t>
            </a:r>
            <a:endParaRPr b="1" sz="4800" cap="non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71"/>
          <p:cNvSpPr/>
          <p:nvPr/>
        </p:nvSpPr>
        <p:spPr>
          <a:xfrm>
            <a:off x="5196448" y="4107799"/>
            <a:ext cx="121219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No!</a:t>
            </a:r>
            <a:endParaRPr b="1" sz="4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2"/>
          <p:cNvSpPr txBox="1"/>
          <p:nvPr>
            <p:ph idx="4294967295" type="title"/>
          </p:nvPr>
        </p:nvSpPr>
        <p:spPr>
          <a:xfrm>
            <a:off x="538463" y="4556"/>
            <a:ext cx="10515600" cy="82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 8</a:t>
            </a:r>
            <a:endParaRPr/>
          </a:p>
        </p:txBody>
      </p:sp>
      <p:sp>
        <p:nvSpPr>
          <p:cNvPr id="489" name="Google Shape;489;p72"/>
          <p:cNvSpPr txBox="1"/>
          <p:nvPr>
            <p:ph idx="4294967295" type="body"/>
          </p:nvPr>
        </p:nvSpPr>
        <p:spPr>
          <a:xfrm>
            <a:off x="339952" y="825294"/>
            <a:ext cx="11512096" cy="188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zh-CN" sz="3600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你因敌人的缘故，从婴孩和吃奶的口中建立了能力，使仇敌和报仇的闭口无言。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b="1" lang="zh-CN" sz="3600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我观看你指头所造的天，并你所陈设的月亮星宿，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b="1" lang="zh-CN" sz="3600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便说：“人算什么，你竟顾念他？世人算什么，你竟眷顾他？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1" lang="zh-CN" sz="3600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你叫他比天使微小一点，并赐他荣耀尊贵为冠冕。</a:t>
            </a:r>
            <a:endParaRPr b="1" sz="3600">
              <a:solidFill>
                <a:srgbClr val="4F227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6,7,8 </a:t>
            </a:r>
            <a:r>
              <a:rPr b="1" lang="zh-CN" sz="3600" u="none" cap="none" strike="noStrike">
                <a:solidFill>
                  <a:srgbClr val="1E7A6D"/>
                </a:solidFill>
                <a:latin typeface="Arial"/>
                <a:ea typeface="Arial"/>
                <a:cs typeface="Arial"/>
                <a:sym typeface="Arial"/>
              </a:rPr>
              <a:t>你派他管理你手所造的，使万物，就是一切的牛羊，田野的兽，空中的鸟，海里的鱼，凡经行海道的，都服在他的脚下。”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3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希伯来书</a:t>
            </a:r>
            <a:r>
              <a:rPr b="1" lang="zh-CN" sz="44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2:6-10</a:t>
            </a:r>
            <a:endParaRPr b="1" i="0" sz="44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73"/>
          <p:cNvSpPr txBox="1"/>
          <p:nvPr/>
        </p:nvSpPr>
        <p:spPr>
          <a:xfrm>
            <a:off x="339952" y="1027377"/>
            <a:ext cx="11512096" cy="457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baseline="3000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但有人在经上某处证明说：“</a:t>
            </a:r>
            <a:r>
              <a:rPr b="1" i="1" lang="zh-CN" sz="3600" u="sng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人算什么，你竟顾念他？世人算什么，你竟眷顾他？</a:t>
            </a:r>
            <a:r>
              <a:rPr b="1" baseline="3000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1" i="1" lang="zh-CN" sz="3600" u="sng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你叫他比天使微小一点，赐他荣耀、尊贵为冠冕，并将你手所造的都派他管理，</a:t>
            </a:r>
            <a:r>
              <a:rPr b="1" baseline="3000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1" i="1" lang="zh-CN" sz="3600" u="sng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叫万物都服在他的脚下。</a:t>
            </a:r>
            <a:r>
              <a:rPr b="1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既叫万物都服他，就没有剩下一样不服他的。</a:t>
            </a:r>
            <a:r>
              <a:rPr b="1" lang="zh-CN" sz="3600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只是如今我们还不见万物都服他</a:t>
            </a: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b="1" baseline="3000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b="1" lang="zh-CN" sz="36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唯独见那成为比天使小一点的耶稣，因为受死的苦，就得了尊贵、荣耀为冠冕，叫他因着神的恩为人人尝了死味。</a:t>
            </a:r>
            <a:r>
              <a:rPr b="1" baseline="3000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1" lang="zh-CN" sz="3600" u="none" cap="none" strike="noStrike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原来那为万物所属、为万物所本的，要领许多的儿子进荣耀里去，使救他们的元帅因受苦难得以完全，本是合宜的。</a:t>
            </a:r>
            <a:endParaRPr b="1" sz="3200" u="none" cap="none" strike="noStrike">
              <a:solidFill>
                <a:srgbClr val="4F227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1a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耶和华我们的主啊，你的名在全地何其美，</a:t>
            </a:r>
            <a:endParaRPr/>
          </a:p>
        </p:txBody>
      </p:sp>
      <p:sp>
        <p:nvSpPr>
          <p:cNvPr id="254" name="Google Shape;254;p38"/>
          <p:cNvSpPr txBox="1"/>
          <p:nvPr/>
        </p:nvSpPr>
        <p:spPr>
          <a:xfrm>
            <a:off x="339952" y="916153"/>
            <a:ext cx="11512096" cy="463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神的名在全地何其美</a:t>
            </a:r>
            <a:endParaRPr b="1" sz="3600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4"/>
          <p:cNvSpPr txBox="1"/>
          <p:nvPr/>
        </p:nvSpPr>
        <p:spPr>
          <a:xfrm>
            <a:off x="-244248" y="6974119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74"/>
          <p:cNvSpPr txBox="1"/>
          <p:nvPr/>
        </p:nvSpPr>
        <p:spPr>
          <a:xfrm>
            <a:off x="339952" y="825293"/>
            <a:ext cx="11512096" cy="457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亚当的后裔，都失败了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8230E"/>
              </a:buClr>
              <a:buSzPts val="2720"/>
              <a:buFont typeface="Arial"/>
              <a:buNone/>
            </a:pPr>
            <a:r>
              <a:rPr b="1" i="1" lang="zh-CN" sz="34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你派他管理你手所造的…都服在他的脚下 	   (诗8:6-8)</a:t>
            </a:r>
            <a:endParaRPr/>
          </a:p>
          <a:p>
            <a:pPr indent="0" lvl="0" marL="4572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40000"/>
              </a:buClr>
              <a:buSzPts val="2720"/>
              <a:buFont typeface="Arial"/>
              <a:buNone/>
            </a:pPr>
            <a:r>
              <a:rPr b="1" i="1" lang="zh-CN" sz="34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只是如今我们还不见万物都服他 			       (来2:8)</a:t>
            </a:r>
            <a:endParaRPr/>
          </a:p>
          <a:p>
            <a:pPr indent="-228600" lvl="0" marL="228600" marR="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但耶稣站在了亚当/人的地位上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8230E"/>
              </a:buClr>
              <a:buSzPts val="2720"/>
              <a:buFont typeface="Arial"/>
              <a:buNone/>
            </a:pPr>
            <a:r>
              <a:rPr b="1" i="1" lang="zh-CN" sz="34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你叫</a:t>
            </a:r>
            <a:r>
              <a:rPr b="1" i="1" lang="zh-CN" sz="3400" u="sng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他</a:t>
            </a:r>
            <a:r>
              <a:rPr b="1" i="1" lang="zh-CN" sz="3400" u="sng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比天使微小一点</a:t>
            </a:r>
            <a:r>
              <a:rPr b="1" i="1" lang="zh-CN" sz="34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，并赐他荣耀尊贵为冠冕。(诗8:5)</a:t>
            </a:r>
            <a:endParaRPr b="0" baseline="30000" i="1" sz="34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40000"/>
              </a:buClr>
              <a:buSzPts val="2720"/>
              <a:buFont typeface="Arial"/>
              <a:buNone/>
            </a:pPr>
            <a:r>
              <a:rPr b="1" i="1" lang="zh-CN" sz="34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唯独见那成为</a:t>
            </a:r>
            <a:r>
              <a:rPr b="1" i="1" lang="zh-CN" sz="3400" u="sng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比天使小一点</a:t>
            </a:r>
            <a:r>
              <a:rPr b="1" i="1" lang="zh-CN" sz="34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的</a:t>
            </a:r>
            <a:r>
              <a:rPr b="1" i="1" lang="zh-CN" sz="3400" u="sng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耶稣</a:t>
            </a:r>
            <a:r>
              <a:rPr b="1" i="1" lang="zh-CN" sz="34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，因为受死的苦，就</a:t>
            </a:r>
            <a:r>
              <a:rPr b="1" i="1" lang="zh-CN" sz="3400" u="sng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得了尊贵、荣耀为冠冕</a:t>
            </a:r>
            <a:r>
              <a:rPr b="1" i="0" lang="zh-CN" sz="34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…						</a:t>
            </a:r>
            <a:r>
              <a:rPr b="1" i="1" lang="zh-CN" sz="34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(来2:9)</a:t>
            </a:r>
            <a:endParaRPr/>
          </a:p>
          <a:p>
            <a:pPr indent="-228600" lvl="0" marL="228600" marR="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为人人尝了死味——受死的苦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40000"/>
              </a:buClr>
              <a:buSzPts val="3400"/>
              <a:buFont typeface="Arial"/>
              <a:buNone/>
            </a:pPr>
            <a:r>
              <a:rPr b="1" i="1" lang="zh-CN" sz="3400" u="none" cap="none" strike="noStrike">
                <a:solidFill>
                  <a:srgbClr val="A40000"/>
                </a:solidFill>
                <a:latin typeface="Arial"/>
                <a:ea typeface="Arial"/>
                <a:cs typeface="Arial"/>
                <a:sym typeface="Arial"/>
              </a:rPr>
              <a:t>…叫他因着神的恩为人人尝了死味。				(来2:9)</a:t>
            </a:r>
            <a:endParaRPr/>
          </a:p>
          <a:p>
            <a:pPr indent="0" lvl="1" marL="2743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74"/>
          <p:cNvSpPr txBox="1"/>
          <p:nvPr/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希伯来书2:6-10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5"/>
          <p:cNvSpPr txBox="1"/>
          <p:nvPr/>
        </p:nvSpPr>
        <p:spPr>
          <a:xfrm>
            <a:off x="-244248" y="6974119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75"/>
          <p:cNvSpPr txBox="1"/>
          <p:nvPr/>
        </p:nvSpPr>
        <p:spPr>
          <a:xfrm>
            <a:off x="339952" y="825293"/>
            <a:ext cx="11512096" cy="457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领许多的儿子进荣耀里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F2270"/>
              </a:buClr>
              <a:buSzPts val="2720"/>
              <a:buFont typeface="Arial"/>
              <a:buNone/>
            </a:pPr>
            <a:r>
              <a:rPr b="1" i="1" lang="zh-CN" sz="3400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那为万物所属、为万物所本的，</a:t>
            </a:r>
            <a:r>
              <a:rPr b="1" i="1" lang="zh-CN" sz="3400" u="sng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要领许多的儿子进荣耀里去</a:t>
            </a:r>
            <a:r>
              <a:rPr b="1" i="1" lang="zh-CN" sz="3400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b="1" i="1" lang="zh-CN" sz="3400" u="sng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使救他们的元帅因受苦难得以完全</a:t>
            </a:r>
            <a:r>
              <a:rPr b="1" i="1" lang="zh-CN" sz="3400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，本是合宜的。 (来2:10)</a:t>
            </a:r>
            <a:endParaRPr/>
          </a:p>
          <a:p>
            <a:pPr indent="-228600" lvl="0" marL="228600" marR="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我们不再是罪的奴仆，乃是神的儿女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F2270"/>
              </a:buClr>
              <a:buSzPts val="2720"/>
              <a:buFont typeface="Arial"/>
              <a:buNone/>
            </a:pPr>
            <a:r>
              <a:rPr b="1" i="1" lang="zh-CN" sz="3400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儿女既同有血肉之体，他也照样亲自成了血肉之体，特要</a:t>
            </a:r>
            <a:r>
              <a:rPr b="1" i="1" lang="zh-CN" sz="3400" u="sng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借着死败坏那掌死权的，就是魔鬼，并要释放那些一生因怕死而为奴仆的人</a:t>
            </a:r>
            <a:r>
              <a:rPr b="1" i="1" lang="zh-CN" sz="3400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。							(来2:14-15)</a:t>
            </a:r>
            <a:endParaRPr b="1" i="1" sz="3200">
              <a:solidFill>
                <a:srgbClr val="4F227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lang="zh-CN" sz="3600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完成神的旨意</a:t>
            </a:r>
            <a:endParaRPr b="1" sz="3600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i="1" lang="zh-CN" sz="3600" u="sng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叫万物都服在他的脚下。</a:t>
            </a:r>
            <a:r>
              <a:rPr b="1" i="1" lang="zh-CN" sz="3600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						(来2:8)</a:t>
            </a:r>
            <a:endParaRPr/>
          </a:p>
          <a:p>
            <a:pPr indent="0" lvl="0" marL="274320" marR="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Arial"/>
              <a:buNone/>
            </a:pPr>
            <a:r>
              <a:t/>
            </a:r>
            <a:endParaRPr b="1" sz="3600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75"/>
          <p:cNvSpPr txBox="1"/>
          <p:nvPr/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希伯来书2:6-10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6"/>
          <p:cNvSpPr txBox="1"/>
          <p:nvPr>
            <p:ph idx="4294967295" type="title"/>
          </p:nvPr>
        </p:nvSpPr>
        <p:spPr>
          <a:xfrm>
            <a:off x="538463" y="4556"/>
            <a:ext cx="10515600" cy="82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 8</a:t>
            </a:r>
            <a:endParaRPr/>
          </a:p>
        </p:txBody>
      </p:sp>
      <p:sp>
        <p:nvSpPr>
          <p:cNvPr id="519" name="Google Shape;519;p76"/>
          <p:cNvSpPr txBox="1"/>
          <p:nvPr>
            <p:ph idx="4294967295" type="body"/>
          </p:nvPr>
        </p:nvSpPr>
        <p:spPr>
          <a:xfrm>
            <a:off x="339952" y="825294"/>
            <a:ext cx="11512096" cy="188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zh-CN" sz="3600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你因敌人的缘故，从婴孩和吃奶的口中建立了能力，使仇敌和报仇的闭口无言。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b="1" lang="zh-CN" sz="3600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我观看你指头所造的天，并你所陈设的月亮星宿，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b="1" lang="zh-CN" sz="3600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便说：“人算什么，你竟顾念他？世人算什么，你竟眷顾他？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None/>
            </a:pPr>
            <a:r>
              <a:rPr b="1" baseline="30000" lang="zh-CN" sz="3600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1" lang="zh-CN" sz="3600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你叫他比天使微小一点，并赐他荣耀尊贵为冠冕。</a:t>
            </a:r>
            <a:endParaRPr b="1" sz="3600">
              <a:solidFill>
                <a:srgbClr val="4F227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6,7,8 </a:t>
            </a:r>
            <a:r>
              <a:rPr b="1" lang="zh-CN" sz="3600" u="none" cap="none" strike="noStrike">
                <a:solidFill>
                  <a:srgbClr val="1E7A6D"/>
                </a:solidFill>
                <a:latin typeface="Arial"/>
                <a:ea typeface="Arial"/>
                <a:cs typeface="Arial"/>
                <a:sym typeface="Arial"/>
              </a:rPr>
              <a:t>你派他管理你手所造的，使万物，就是一切的牛羊，田野的兽，空中的鸟，海里的鱼，凡经行海道的，都服在他的脚下。”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7"/>
          <p:cNvSpPr txBox="1"/>
          <p:nvPr/>
        </p:nvSpPr>
        <p:spPr>
          <a:xfrm>
            <a:off x="-244248" y="6974119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77"/>
          <p:cNvSpPr txBox="1"/>
          <p:nvPr/>
        </p:nvSpPr>
        <p:spPr>
          <a:xfrm>
            <a:off x="538463" y="4556"/>
            <a:ext cx="10515600" cy="82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 8</a:t>
            </a:r>
            <a:endParaRPr/>
          </a:p>
        </p:txBody>
      </p:sp>
      <p:sp>
        <p:nvSpPr>
          <p:cNvPr id="527" name="Google Shape;527;p77"/>
          <p:cNvSpPr txBox="1"/>
          <p:nvPr/>
        </p:nvSpPr>
        <p:spPr>
          <a:xfrm>
            <a:off x="339952" y="1040764"/>
            <a:ext cx="11512096" cy="457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神要藉着人</a:t>
            </a:r>
            <a:endParaRPr b="1" i="0" sz="36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9144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518E"/>
              </a:buClr>
              <a:buSzPts val="2880"/>
              <a:buFont typeface="Arial"/>
              <a:buChar char="•"/>
            </a:pPr>
            <a:r>
              <a:rPr b="1" i="0" lang="zh-CN" sz="3600" u="sng" cap="none" strike="noStrike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使敌人闭口无言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v2</a:t>
            </a:r>
            <a:endParaRPr b="1" i="0" sz="30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91440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F2270"/>
              </a:buClr>
              <a:buSzPts val="2880"/>
              <a:buFont typeface="Arial"/>
              <a:buChar char="•"/>
            </a:pPr>
            <a:r>
              <a:rPr b="1" i="0" lang="zh-CN" sz="3600" u="sng" cap="none" strike="noStrike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在全地彰显神的荣耀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v3-5</a:t>
            </a:r>
            <a:endParaRPr/>
          </a:p>
          <a:p>
            <a:pPr indent="-228600" lvl="0" marL="91440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1E7A6D"/>
              </a:buClr>
              <a:buSzPts val="2880"/>
              <a:buFont typeface="Arial"/>
              <a:buChar char="•"/>
            </a:pPr>
            <a:r>
              <a:rPr b="1" i="0" lang="zh-CN" sz="3600" u="sng" cap="none" strike="noStrike">
                <a:solidFill>
                  <a:srgbClr val="1E7A6D"/>
                </a:solidFill>
                <a:latin typeface="Arial"/>
                <a:ea typeface="Arial"/>
                <a:cs typeface="Arial"/>
                <a:sym typeface="Arial"/>
              </a:rPr>
              <a:t>生养、遍满、管理全地，使全地服在人的脚下 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v6-8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使神的名在全地何其美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256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77"/>
          <p:cNvSpPr/>
          <p:nvPr/>
        </p:nvSpPr>
        <p:spPr>
          <a:xfrm>
            <a:off x="2921000" y="664298"/>
            <a:ext cx="3352800" cy="1358900"/>
          </a:xfrm>
          <a:prstGeom prst="star6">
            <a:avLst>
              <a:gd fmla="val 28868" name="adj"/>
              <a:gd fmla="val 115470" name="hf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亚当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77"/>
          <p:cNvSpPr/>
          <p:nvPr/>
        </p:nvSpPr>
        <p:spPr>
          <a:xfrm>
            <a:off x="4248150" y="213448"/>
            <a:ext cx="698500" cy="2057400"/>
          </a:xfrm>
          <a:prstGeom prst="lightningBolt">
            <a:avLst/>
          </a:prstGeom>
          <a:solidFill>
            <a:srgbClr val="FFC000"/>
          </a:solidFill>
          <a:ln cap="flat" cmpd="sng" w="12700">
            <a:solidFill>
              <a:srgbClr val="1B231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8"/>
          <p:cNvSpPr txBox="1"/>
          <p:nvPr/>
        </p:nvSpPr>
        <p:spPr>
          <a:xfrm>
            <a:off x="-244248" y="6974119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78"/>
          <p:cNvSpPr txBox="1"/>
          <p:nvPr/>
        </p:nvSpPr>
        <p:spPr>
          <a:xfrm>
            <a:off x="538463" y="4556"/>
            <a:ext cx="10515600" cy="82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 8</a:t>
            </a:r>
            <a:endParaRPr/>
          </a:p>
        </p:txBody>
      </p:sp>
      <p:sp>
        <p:nvSpPr>
          <p:cNvPr id="537" name="Google Shape;537;p78"/>
          <p:cNvSpPr txBox="1"/>
          <p:nvPr/>
        </p:nvSpPr>
        <p:spPr>
          <a:xfrm>
            <a:off x="339952" y="1044959"/>
            <a:ext cx="11512096" cy="457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神要藉着</a:t>
            </a:r>
            <a:endParaRPr b="1" i="0" sz="36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9144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518E"/>
              </a:buClr>
              <a:buSzPts val="2880"/>
              <a:buFont typeface="Arial"/>
              <a:buChar char="•"/>
            </a:pPr>
            <a:r>
              <a:rPr b="1" i="0" lang="zh-CN" sz="3600" u="sng" cap="none" strike="noStrike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使敌人闭口无言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v2</a:t>
            </a:r>
            <a:endParaRPr b="1" i="0" sz="30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91440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F2270"/>
              </a:buClr>
              <a:buSzPts val="2880"/>
              <a:buFont typeface="Arial"/>
              <a:buChar char="•"/>
            </a:pPr>
            <a:r>
              <a:rPr b="1" i="0" lang="zh-CN" sz="3600" u="sng" cap="none" strike="noStrike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在全地彰显神的荣耀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v3-5</a:t>
            </a:r>
            <a:endParaRPr/>
          </a:p>
          <a:p>
            <a:pPr indent="-228600" lvl="0" marL="91440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1E7A6D"/>
              </a:buClr>
              <a:buSzPts val="2880"/>
              <a:buFont typeface="Arial"/>
              <a:buChar char="•"/>
            </a:pPr>
            <a:r>
              <a:rPr b="1" i="0" lang="zh-CN" sz="3600" u="sng" cap="none" strike="noStrike">
                <a:solidFill>
                  <a:srgbClr val="1E7A6D"/>
                </a:solidFill>
                <a:latin typeface="Arial"/>
                <a:ea typeface="Arial"/>
                <a:cs typeface="Arial"/>
                <a:sym typeface="Arial"/>
              </a:rPr>
              <a:t>生养、遍满、管理全地，使全地服在人的脚下 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v6-8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使</a:t>
            </a:r>
            <a:r>
              <a:rPr b="1" lang="zh-CN" sz="3600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</a:t>
            </a: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的名在全地何其美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256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78"/>
          <p:cNvSpPr/>
          <p:nvPr/>
        </p:nvSpPr>
        <p:spPr>
          <a:xfrm>
            <a:off x="2921000" y="664298"/>
            <a:ext cx="3352800" cy="13589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C00000"/>
          </a:solidFill>
          <a:ln cap="flat" cmpd="sng" w="12700">
            <a:solidFill>
              <a:srgbClr val="311A1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基督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9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以弗所书1</a:t>
            </a:r>
            <a:endParaRPr/>
          </a:p>
        </p:txBody>
      </p:sp>
      <p:sp>
        <p:nvSpPr>
          <p:cNvPr id="545" name="Google Shape;545;p79"/>
          <p:cNvSpPr txBox="1"/>
          <p:nvPr/>
        </p:nvSpPr>
        <p:spPr>
          <a:xfrm>
            <a:off x="339952" y="1027377"/>
            <a:ext cx="11512096" cy="457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baseline="30000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就是照他在基督身上所运行的大能大力，使他从死里复活，叫他在天上坐在自己的右边，</a:t>
            </a:r>
            <a:r>
              <a:rPr b="1" baseline="30000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远超过一切执政的、掌权的、有能的、主治的和一切有名的，不但是今世的，连来世的也都超过了；</a:t>
            </a:r>
            <a:r>
              <a:rPr b="1" baseline="30000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r>
              <a:rPr b="1" i="1" lang="zh-CN" sz="3600" u="sng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又将万有服在他的脚下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b="1" i="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使他为教会做万有之首。</a:t>
            </a:r>
            <a:r>
              <a:rPr b="1" baseline="30000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r>
              <a:rPr b="1" i="0" lang="zh-CN" sz="36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教会是他的身体，是那充满万有者所充满的。</a:t>
            </a:r>
            <a:endParaRPr b="1" i="0" sz="32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0"/>
          <p:cNvSpPr txBox="1"/>
          <p:nvPr/>
        </p:nvSpPr>
        <p:spPr>
          <a:xfrm>
            <a:off x="-244248" y="6974119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80"/>
          <p:cNvSpPr txBox="1"/>
          <p:nvPr/>
        </p:nvSpPr>
        <p:spPr>
          <a:xfrm>
            <a:off x="538463" y="4556"/>
            <a:ext cx="10515600" cy="820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诗篇 8</a:t>
            </a:r>
            <a:endParaRPr/>
          </a:p>
        </p:txBody>
      </p:sp>
      <p:sp>
        <p:nvSpPr>
          <p:cNvPr id="553" name="Google Shape;553;p80"/>
          <p:cNvSpPr txBox="1"/>
          <p:nvPr/>
        </p:nvSpPr>
        <p:spPr>
          <a:xfrm>
            <a:off x="339952" y="1044959"/>
            <a:ext cx="11512096" cy="457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神要藉着</a:t>
            </a:r>
            <a:endParaRPr b="1" i="0" sz="36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914400" marR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518E"/>
              </a:buClr>
              <a:buSzPts val="2880"/>
              <a:buFont typeface="Arial"/>
              <a:buChar char="•"/>
            </a:pPr>
            <a:r>
              <a:rPr b="1" i="0" lang="zh-CN" sz="3600" u="sng" cap="none" strike="noStrike">
                <a:solidFill>
                  <a:srgbClr val="00518E"/>
                </a:solidFill>
                <a:latin typeface="Arial"/>
                <a:ea typeface="Arial"/>
                <a:cs typeface="Arial"/>
                <a:sym typeface="Arial"/>
              </a:rPr>
              <a:t>使敌人闭口无言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v2</a:t>
            </a:r>
            <a:endParaRPr b="1" i="0" sz="30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91440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F2270"/>
              </a:buClr>
              <a:buSzPts val="2880"/>
              <a:buFont typeface="Arial"/>
              <a:buChar char="•"/>
            </a:pPr>
            <a:r>
              <a:rPr b="1" i="0" lang="zh-CN" sz="3600" u="sng" cap="none" strike="noStrike">
                <a:solidFill>
                  <a:srgbClr val="4F2270"/>
                </a:solidFill>
                <a:latin typeface="Arial"/>
                <a:ea typeface="Arial"/>
                <a:cs typeface="Arial"/>
                <a:sym typeface="Arial"/>
              </a:rPr>
              <a:t>在全地彰显神的荣耀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v3-5</a:t>
            </a:r>
            <a:endParaRPr/>
          </a:p>
          <a:p>
            <a:pPr indent="-228600" lvl="0" marL="91440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1E7A6D"/>
              </a:buClr>
              <a:buSzPts val="2880"/>
              <a:buFont typeface="Arial"/>
              <a:buChar char="•"/>
            </a:pPr>
            <a:r>
              <a:rPr b="1" i="0" lang="zh-CN" sz="3600" u="sng" cap="none" strike="noStrike">
                <a:solidFill>
                  <a:srgbClr val="1E7A6D"/>
                </a:solidFill>
                <a:latin typeface="Arial"/>
                <a:ea typeface="Arial"/>
                <a:cs typeface="Arial"/>
                <a:sym typeface="Arial"/>
              </a:rPr>
              <a:t>生养、遍满、管理全地，使全地服在人的脚下 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v6-8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使神的名在全地何其美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256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80"/>
          <p:cNvSpPr/>
          <p:nvPr/>
        </p:nvSpPr>
        <p:spPr>
          <a:xfrm>
            <a:off x="2921000" y="664298"/>
            <a:ext cx="6819900" cy="1358900"/>
          </a:xfrm>
          <a:prstGeom prst="star6">
            <a:avLst>
              <a:gd fmla="val 28868" name="adj"/>
              <a:gd fmla="val 115470" name="hf"/>
            </a:avLst>
          </a:prstGeom>
          <a:solidFill>
            <a:srgbClr val="C00000"/>
          </a:solidFill>
          <a:ln cap="flat" cmpd="sng" w="12700">
            <a:solidFill>
              <a:srgbClr val="311A1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1" i="0" lang="zh-CN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基督 和 教会</a:t>
            </a:r>
            <a:endParaRPr b="1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80"/>
          <p:cNvSpPr/>
          <p:nvPr/>
        </p:nvSpPr>
        <p:spPr>
          <a:xfrm>
            <a:off x="3898900" y="97527"/>
            <a:ext cx="2057400" cy="634793"/>
          </a:xfrm>
          <a:prstGeom prst="wedgeRoundRectCallout">
            <a:avLst>
              <a:gd fmla="val 12500" name="adj1"/>
              <a:gd fmla="val 98511" name="adj2"/>
              <a:gd fmla="val 16667" name="adj3"/>
            </a:avLst>
          </a:prstGeom>
          <a:solidFill>
            <a:schemeClr val="accent2"/>
          </a:solidFill>
          <a:ln cap="flat" cmpd="sng" w="12700">
            <a:solidFill>
              <a:srgbClr val="311A1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完成时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80"/>
          <p:cNvSpPr/>
          <p:nvPr/>
        </p:nvSpPr>
        <p:spPr>
          <a:xfrm>
            <a:off x="6654800" y="97527"/>
            <a:ext cx="2057400" cy="634793"/>
          </a:xfrm>
          <a:prstGeom prst="wedgeRoundRectCallout">
            <a:avLst>
              <a:gd fmla="val -13426" name="adj1"/>
              <a:gd fmla="val 106514" name="adj2"/>
              <a:gd fmla="val 16667" name="adj3"/>
            </a:avLst>
          </a:prstGeom>
          <a:solidFill>
            <a:schemeClr val="accent2"/>
          </a:solidFill>
          <a:ln cap="flat" cmpd="sng" w="12700">
            <a:solidFill>
              <a:srgbClr val="311A1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进行时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1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9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耶和华我们的主啊，你的名在全地何其美！</a:t>
            </a:r>
            <a:endParaRPr/>
          </a:p>
        </p:txBody>
      </p:sp>
      <p:sp>
        <p:nvSpPr>
          <p:cNvPr id="563" name="Google Shape;563;p81"/>
          <p:cNvSpPr txBox="1"/>
          <p:nvPr/>
        </p:nvSpPr>
        <p:spPr>
          <a:xfrm>
            <a:off x="339952" y="994426"/>
            <a:ext cx="11512096" cy="457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2720"/>
              <a:buFont typeface="Arial"/>
              <a:buNone/>
            </a:pPr>
            <a:r>
              <a:rPr b="1" i="1" lang="zh-CN" sz="34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…旨意的奥秘，要照所安排的，在日期满足的时候，使天上、地上一切所有的，都在基督里面同归于一。		(弗1:9b-10)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2720"/>
              <a:buFont typeface="Arial"/>
              <a:buNone/>
            </a:pPr>
            <a:r>
              <a:t/>
            </a:r>
            <a:endParaRPr b="1" i="1" sz="3400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lang="zh-CN" sz="3600" u="sng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耶和华我们的主啊，你的名在全地何其美！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Arial"/>
              <a:buNone/>
            </a:pPr>
            <a:r>
              <a:t/>
            </a:r>
            <a:endParaRPr b="1" sz="3600" u="sng">
              <a:solidFill>
                <a:srgbClr val="903214"/>
              </a:solidFill>
              <a:latin typeface="FangSong"/>
              <a:ea typeface="FangSong"/>
              <a:cs typeface="FangSong"/>
              <a:sym typeface="FangSong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lang="zh-CN" sz="3600" u="sng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从婴孩和吃奶的口中建立能力	使仇敌闭口无言！</a:t>
            </a:r>
            <a:endParaRPr b="1" i="1" sz="3600" u="none" cap="none" strike="noStrike">
              <a:solidFill>
                <a:srgbClr val="68230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2880"/>
              <a:buFont typeface="Arial"/>
              <a:buNone/>
            </a:pPr>
            <a:r>
              <a:t/>
            </a:r>
            <a:endParaRPr b="1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2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4400"/>
              <a:buNone/>
            </a:pPr>
            <a:r>
              <a:rPr b="1" i="0" lang="zh-CN" sz="4400" u="none" cap="none" strike="noStrike">
                <a:solidFill>
                  <a:srgbClr val="903214"/>
                </a:solidFill>
                <a:latin typeface="Arial"/>
                <a:ea typeface="Arial"/>
                <a:cs typeface="Arial"/>
                <a:sym typeface="Arial"/>
              </a:rPr>
              <a:t>马太福音21</a:t>
            </a:r>
            <a:endParaRPr/>
          </a:p>
        </p:txBody>
      </p:sp>
      <p:sp>
        <p:nvSpPr>
          <p:cNvPr id="570" name="Google Shape;570;p82"/>
          <p:cNvSpPr txBox="1"/>
          <p:nvPr/>
        </p:nvSpPr>
        <p:spPr>
          <a:xfrm>
            <a:off x="339952" y="1027377"/>
            <a:ext cx="11512096" cy="457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230E"/>
              </a:buClr>
              <a:buSzPts val="2880"/>
              <a:buFont typeface="Arial"/>
              <a:buNone/>
            </a:pPr>
            <a:r>
              <a:rPr b="1" baseline="30000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祭司长和文士看见耶稣所行的奇事，又见小孩子在殿里喊着说“和散那归于大卫的子孙”，就甚恼怒，</a:t>
            </a:r>
            <a:r>
              <a:rPr b="1" baseline="30000" i="0" lang="zh-CN" sz="3600" u="none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对他说：“这些人所说的，你听见了吗？”耶稣说：“是的。经上说‘</a:t>
            </a:r>
            <a:r>
              <a:rPr b="1" i="1" lang="zh-CN" sz="3600" u="sng" cap="none" strike="noStrike">
                <a:solidFill>
                  <a:srgbClr val="68230E"/>
                </a:solidFill>
                <a:latin typeface="Arial"/>
                <a:ea typeface="Arial"/>
                <a:cs typeface="Arial"/>
                <a:sym typeface="Arial"/>
              </a:rPr>
              <a:t>你从婴孩和吃奶的口中完全了赞美</a:t>
            </a: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’的话，你们没有念过吗？”</a:t>
            </a:r>
            <a:endParaRPr b="1" i="0" sz="3200" u="none" cap="none" strike="noStrike">
              <a:solidFill>
                <a:srgbClr val="90321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1859" y="0"/>
            <a:ext cx="910828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9962" y="0"/>
            <a:ext cx="516367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367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1999" cy="9179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40000"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/>
          <p:nvPr>
            <p:ph idx="4294967295" type="body"/>
          </p:nvPr>
        </p:nvSpPr>
        <p:spPr>
          <a:xfrm>
            <a:off x="339952" y="95416"/>
            <a:ext cx="11512096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03214"/>
              </a:buClr>
              <a:buSzPts val="2880"/>
              <a:buFont typeface="Arial"/>
              <a:buNone/>
            </a:pPr>
            <a:r>
              <a:rPr b="1" baseline="30000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1a </a:t>
            </a:r>
            <a:r>
              <a:rPr b="1" lang="zh-CN" sz="3600" u="sng" cap="none" strike="noStrike">
                <a:solidFill>
                  <a:srgbClr val="903214"/>
                </a:solidFill>
                <a:latin typeface="FangSong"/>
                <a:ea typeface="FangSong"/>
                <a:cs typeface="FangSong"/>
                <a:sym typeface="FangSong"/>
              </a:rPr>
              <a:t>耶和华我们的主啊，你的名在全地何其美，</a:t>
            </a:r>
            <a:endParaRPr/>
          </a:p>
        </p:txBody>
      </p:sp>
      <p:sp>
        <p:nvSpPr>
          <p:cNvPr id="277" name="Google Shape;277;p42"/>
          <p:cNvSpPr txBox="1"/>
          <p:nvPr/>
        </p:nvSpPr>
        <p:spPr>
          <a:xfrm>
            <a:off x="339952" y="916153"/>
            <a:ext cx="11512096" cy="463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神的名在全地何其美~~呀！</a:t>
            </a:r>
            <a:endParaRPr b="1" i="0" sz="36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3E42"/>
              </a:buClr>
              <a:buSzPts val="2880"/>
              <a:buFont typeface="Arial"/>
              <a:buChar char="•"/>
            </a:pPr>
            <a:r>
              <a:rPr b="1" i="0" lang="zh-CN" sz="3600" u="none" cap="none" strike="noStrike">
                <a:solidFill>
                  <a:srgbClr val="213E42"/>
                </a:solidFill>
                <a:latin typeface="Arial"/>
                <a:ea typeface="Arial"/>
                <a:cs typeface="Arial"/>
                <a:sym typeface="Arial"/>
              </a:rPr>
              <a:t>神的名在全地何其美……吗？</a:t>
            </a:r>
            <a:endParaRPr b="1" sz="3600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7315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i="0" lang="zh-C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2025年9月</a:t>
            </a:r>
            <a:endParaRPr b="1" i="0" sz="3000" u="none" cap="none" strike="noStrike">
              <a:solidFill>
                <a:srgbClr val="213E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7432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/>
          <p:nvPr/>
        </p:nvSpPr>
        <p:spPr>
          <a:xfrm>
            <a:off x="355824" y="0"/>
            <a:ext cx="11480352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ineVTI">
  <a:themeElements>
    <a:clrScheme name="Pine">
      <a:dk1>
        <a:srgbClr val="000000"/>
      </a:dk1>
      <a:lt1>
        <a:srgbClr val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2018-07-27T21:13:16Z</dcterms:created>
  <dc:creator>z.boyang@outlook.com</dc:creator>
</cp:coreProperties>
</file>