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0"/>
  </p:notesMasterIdLst>
  <p:sldIdLst>
    <p:sldId id="861" r:id="rId3"/>
    <p:sldId id="306" r:id="rId4"/>
    <p:sldId id="310" r:id="rId5"/>
    <p:sldId id="313" r:id="rId6"/>
    <p:sldId id="901" r:id="rId7"/>
    <p:sldId id="844" r:id="rId8"/>
    <p:sldId id="852" r:id="rId9"/>
    <p:sldId id="851" r:id="rId10"/>
    <p:sldId id="845" r:id="rId11"/>
    <p:sldId id="902" r:id="rId12"/>
    <p:sldId id="856" r:id="rId13"/>
    <p:sldId id="858" r:id="rId14"/>
    <p:sldId id="903" r:id="rId15"/>
    <p:sldId id="860" r:id="rId16"/>
    <p:sldId id="854" r:id="rId17"/>
    <p:sldId id="330" r:id="rId18"/>
    <p:sldId id="846" r:id="rId19"/>
    <p:sldId id="847" r:id="rId20"/>
    <p:sldId id="848" r:id="rId21"/>
    <p:sldId id="849" r:id="rId22"/>
    <p:sldId id="510" r:id="rId23"/>
    <p:sldId id="857" r:id="rId24"/>
    <p:sldId id="859" r:id="rId25"/>
    <p:sldId id="885" r:id="rId26"/>
    <p:sldId id="886" r:id="rId27"/>
    <p:sldId id="899" r:id="rId28"/>
    <p:sldId id="90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52789-5518-74A7-2C99-F5522E5029B1}" v="38" dt="2025-07-27T21:12:09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6"/>
    <p:restoredTop sz="94370"/>
  </p:normalViewPr>
  <p:slideViewPr>
    <p:cSldViewPr snapToGrid="0">
      <p:cViewPr varScale="1">
        <p:scale>
          <a:sx n="122" d="100"/>
          <a:sy n="122" d="100"/>
        </p:scale>
        <p:origin x="4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BECC6-3940-1B44-8832-A0314838E719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4EF21-7C78-7E4D-9BC9-1DD0689D4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06E57-9C9D-42D0-9C8C-852960601C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BDAE7-BD5E-92A0-3137-9A39E7B08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97E6950-CE67-CA32-50CF-66E9041330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C66760E8-6CE9-7D3F-37CB-2391384856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D1EE380-2671-8144-34C0-5D1B9A34B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5897D-14A7-417B-BD76-F8E04F551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915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8FAAF-1383-BEA1-EAA8-4AA6FAC44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11CAF6-C796-475D-F5AF-F8BCFD9F4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DF19E3-0AA3-88E2-E1FB-156F7ADDF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36D8B-C82E-A093-1C7F-9912A0BA1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EFEB-D829-4D25-A506-F536136164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882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FC907-2F2A-2780-D263-900361F38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186B355E-98BB-1469-CAA1-00F281A317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9E3AC3FD-9402-F77B-DDAC-B9FE97FA77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568C971B-A448-DF02-51B1-DC56E1FEC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5897D-14A7-417B-BD76-F8E04F551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118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EFE21-6AFF-9BAE-0B76-6C3BFD007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55B0385-5E7B-EBF6-E13B-064AF0B4A0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FF6B50EB-D971-DB9A-F701-048076FDD7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1B377B1F-6303-5846-9FBC-198B1AB4B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5897D-14A7-417B-BD76-F8E04F551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229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939C1-48D9-EA1F-5188-FF109C174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E50DEA33-A1E1-EE00-5D5F-E0C4A2E8F6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C00BDDAE-9D2E-0A9C-29CC-C04B0D48A9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E088498-9A4B-961D-CE98-463A5C5A4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ADCD-B969-4814-80CF-366B46832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278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ADCD-B969-4814-80CF-366B46832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3B06B-9B76-FF6F-BE97-627AAB9DD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FE9F1D80-0E9E-3F3F-521E-88C779DFAA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A7B3CEBE-4192-7A16-C75B-D8CA7B74E6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3736340-1C60-45B5-50AF-C7484CE7C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ADCD-B969-4814-80CF-366B46832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843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4792A-16CA-4457-09FB-BEE9DD4B9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9BEE750-9F0B-28A7-2432-EA2FADEFC8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AF3E20E-8086-91B1-B3FC-5C18AC48E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43B8BEE-71D3-B0C3-A4C6-1C1B35886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ADCD-B969-4814-80CF-366B46832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50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7C9E2-6AF5-A4E8-7913-F2962ADF7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EE832ADD-C59B-0DBE-520F-40170C1A59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784424C7-3BC5-E1B8-9972-2288AAF4E0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6F92130-CC8B-8594-17CB-A92BBA2EA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ADCD-B969-4814-80CF-366B46832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10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60745-DCDF-5BAD-5DDE-5556721D0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656169D-33A2-1605-770D-11E1244E0C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38953CE-C3EB-F98A-DDBA-84F9D640E4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0B360D5-3F52-9631-C697-FFC6E0B047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ADCD-B969-4814-80CF-366B46832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54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EFEB-D829-4D25-A506-F536136164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15010-784A-43B7-A7EB-CCCA848A52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50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ADCD-B969-4814-80CF-366B46832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D3C4D-711C-3614-5C20-C18A95268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576450E-CCA5-74FD-95ED-76DE348E80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F944209-791C-8274-31D2-076B8853F2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061B945C-1BFA-5244-DEC4-C7A43EA5C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ADCD-B969-4814-80CF-366B46832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896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D7FA1-8C94-A787-43CC-580C03073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50DEBC-EA62-AC0B-C9E1-9A66AAA31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6E3A70-A127-1ABA-BA74-E0A85EC73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4B3B9-C69D-CE6C-2831-617537788D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EFEB-D829-4D25-A506-F536136164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186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A1787-CDC8-0FF9-5EC7-E3F66AACC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9B40874-27BA-61AF-CC81-0EABCB4708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E7E0D499-4D47-2B40-066A-E6A84C8525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630561C-0A9E-FACD-028B-B21159F9C4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5897D-14A7-417B-BD76-F8E04F551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04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163AE-0C37-5E95-58E7-A1DACB6B6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852529-1CDB-E029-EB10-68D356059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8D8295-196F-FCF2-177C-C562F1D5F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E32A4-49E4-5B1A-AD18-F814CDA298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EFEB-D829-4D25-A506-F536136164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39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A1787-CDC8-0FF9-5EC7-E3F66AACC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9B40874-27BA-61AF-CC81-0EABCB4708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E7E0D499-4D47-2B40-066A-E6A84C8525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630561C-0A9E-FACD-028B-B21159F9C4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5897D-14A7-417B-BD76-F8E04F551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046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636AA-B412-06C6-2239-31C3121A2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6C13E0-299A-8DD9-D226-0CC4881B7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F48D0A-8A6F-AF0D-913E-3B3AB6CB6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D3D06-87C4-3C53-1E65-2562ED5DB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EFEB-D829-4D25-A506-F536136164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79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336AC-3EE9-B92E-4A8B-4A5C6BF9A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76D15-60BA-AC28-16B9-DA8366585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1DC2-363A-5DA6-F3AF-9DBAACDF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1803-89FB-0448-AA13-801719C6DA3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E3C00-A11E-4973-1448-35523520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0A1D5-C91C-24C9-7238-7056CB64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9FEA-668E-4644-8610-C30D918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6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D2A3-7A01-F63D-266F-60CCF2F7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8DE4D-ECC4-8B21-4225-18F64CA1E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87005-2974-35F9-0122-B31AF916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1803-89FB-0448-AA13-801719C6DA3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4199D-2AFA-9833-B166-4D3B1949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F0604-8EA1-8B82-FEBB-7EAD7C78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9FEA-668E-4644-8610-C30D918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1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6E4AD-82CF-08F1-C901-8784E7AA3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D5BA7-AFAA-9956-7CB5-0747E4200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60C68-1D63-C5C6-050E-84DAF1A2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1803-89FB-0448-AA13-801719C6DA3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8439D-C03A-E383-6D20-D4C7C309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818E8-4D72-A4C3-3A2C-C77B07F8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9FEA-668E-4644-8610-C30D918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2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7/27/2025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959858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2844541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01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7/27/2025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09260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7/27/2025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7/27/2025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29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3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C934-D521-20BE-6A1D-4A454FB7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B27C8-AF35-E6D3-CAC3-15AC84978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FCA62-122C-24FF-D148-3C3D4D78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1803-89FB-0448-AA13-801719C6DA3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E941C-6279-71E8-9A43-C57DFE35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FD0C0-669B-BBCA-4E2F-73CC9647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9FEA-668E-4644-8610-C30D918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43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C7513507-384D-423A-B285-8A997FEDDC34}" type="datetimeFigureOut">
              <a:rPr lang="en-US" smtClean="0"/>
              <a:pPr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57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12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3507-384D-423A-B285-8A997FEDDC34}" type="datetimeFigureOut">
              <a:rPr lang="en-US" smtClean="0"/>
              <a:pPr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EB19-EF0C-CA29-1050-93563CC0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E5E59-78DC-8905-B32B-CF1CB5DFA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A9504-99D6-C9F4-DF59-F32C35A7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1803-89FB-0448-AA13-801719C6DA3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388B3-DE35-9C45-556F-AD6020E4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21CFE-37B7-EAE0-7A9E-5D97BE3F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9FEA-668E-4644-8610-C30D918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3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01849-0A13-DDF0-D642-2548BA62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44ECF-EDF3-F3CB-280B-6EB97D5B6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890B6-D653-608B-4F7F-0C6962B17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9C471-133F-7BF1-DACA-D5399CC0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1803-89FB-0448-AA13-801719C6DA3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C6956-38D0-6A9C-F64B-0AEAF1DC4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02DFC-8F20-823D-2A3D-E3F17069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9FEA-668E-4644-8610-C30D918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0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0892-BFBD-7E54-D6C9-0A6FD178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7C7B6-602C-4978-D0A2-805271B02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8ABD7-ED8E-B72B-67F8-D58003E5A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E7A7A-8564-03A8-3441-9C86804F4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8FAE6-E57F-B085-CD81-AE9A4530B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661CF-0122-A141-5798-6BC73E7B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1803-89FB-0448-AA13-801719C6DA3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F8940-79D8-DA43-B5A1-062DD44B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792AB-98D9-CA36-4EE7-3B3A4885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9FEA-668E-4644-8610-C30D918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3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7F21-F956-89C2-36C0-5B578BB4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6DFFF-6A05-0530-96C5-B77AA955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1803-89FB-0448-AA13-801719C6DA3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8A5D9-4C90-99F8-B4CE-7DC6CF2B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D921A-F2B5-B73C-5CE5-64BD7C07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9FEA-668E-4644-8610-C30D918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0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EF919C-82A5-A158-B2E8-7E7DFAE1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1803-89FB-0448-AA13-801719C6DA3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914F7-D8E0-8440-67C8-54E55A21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F06C5-6C39-C57E-876A-051B2498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9FEA-668E-4644-8610-C30D918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1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673DB-436F-8FFB-D34D-36CB63ADF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1C185-02F3-A4D6-72EF-0A395C813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D909B-6231-222F-5F4F-F5D49D755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B82BB-756E-B6AF-8970-D7137230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1803-89FB-0448-AA13-801719C6DA3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FCD84-6B17-C47B-860F-88CE6BE0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3AC36-68ED-58C7-64DA-738C5E2C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9FEA-668E-4644-8610-C30D918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7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1C7D9-E68D-6AD6-864B-32FAEDE3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B6E20-790F-4571-29E0-154C2BDD7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5D156-DC30-84E3-4405-B36C127A0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B3147-4979-1440-5CFE-AD997718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1803-89FB-0448-AA13-801719C6DA3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E2EA7-0EEC-AB3F-D899-90B279BF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D380A-FF71-247B-464F-4F0E3AB6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9FEA-668E-4644-8610-C30D918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2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B4754-6AF8-F18B-6A74-A7902683B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2E1CF-2BF8-CE91-3D14-5197D9125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8F76F-F245-610C-74BD-3528A5846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811803-89FB-0448-AA13-801719C6DA34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71935-5934-29EE-CC0B-743769175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52221-9A9E-17A3-A09E-DF1502FF5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649FEA-668E-4644-8610-C30D9180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9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7513507-384D-423A-B285-8A997FEDDC34}" type="datetimeFigureOut">
              <a:rPr lang="en-US" smtClean="0"/>
              <a:pPr/>
              <a:t>7/27/2025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CA0E912-941A-4C27-8F47-451172A903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77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5D619-18BE-E152-A3F2-F9EB64899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244AD8-886B-0B50-8EFD-C12A1E3A5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882" y="-52552"/>
            <a:ext cx="12580882" cy="6963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5C39A3-8E44-F87D-0595-D510C82CF002}"/>
              </a:ext>
            </a:extLst>
          </p:cNvPr>
          <p:cNvSpPr txBox="1"/>
          <p:nvPr/>
        </p:nvSpPr>
        <p:spPr>
          <a:xfrm>
            <a:off x="1042416" y="932688"/>
            <a:ext cx="9445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TW" altLang="en-US" sz="6000" b="1" dirty="0">
                <a:latin typeface="SimSun" panose="02010600030101010101" pitchFamily="2" charset="-122"/>
                <a:ea typeface="SimSun" panose="02010600030101010101" pitchFamily="2" charset="-122"/>
              </a:rPr>
              <a:t>推雅推喇教會</a:t>
            </a:r>
            <a:r>
              <a:rPr lang="en-US" altLang="zh-TW" sz="6000" b="1" dirty="0">
                <a:latin typeface="SimSun" panose="02010600030101010101" pitchFamily="2" charset="-122"/>
                <a:ea typeface="SimSun" panose="02010600030101010101" pitchFamily="2" charset="-122"/>
              </a:rPr>
              <a:t>—</a:t>
            </a:r>
            <a:r>
              <a:rPr lang="zh-TW" altLang="en-US" sz="6000" b="1" dirty="0">
                <a:latin typeface="SimSun" panose="02010600030101010101" pitchFamily="2" charset="-122"/>
                <a:ea typeface="SimSun" panose="02010600030101010101" pitchFamily="2" charset="-122"/>
              </a:rPr>
              <a:t>持守所有</a:t>
            </a:r>
            <a:endParaRPr lang="en-US" altLang="zh-TW" sz="6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TW" sz="48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启示录</a:t>
            </a:r>
            <a:r>
              <a:rPr lang="zh-CN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4800" dirty="0">
                <a:latin typeface="SimSun" panose="02010600030101010101" pitchFamily="2" charset="-122"/>
                <a:ea typeface="SimSun" panose="02010600030101010101" pitchFamily="2" charset="-122"/>
              </a:rPr>
              <a:t>2:18-29</a:t>
            </a:r>
            <a:endParaRPr lang="en-US" sz="4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7404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A90C272-823A-2BEF-257D-B26AC7656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AA08-8290-36A5-CA9A-45AB53DDB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8686800" cy="2819400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             </a:t>
            </a:r>
            <a:b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</a:t>
            </a:r>
            <a:r>
              <a:rPr lang="zh-TW" altLang="en-US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第三封書簡：基督致別迦摩教會</a:t>
            </a:r>
            <a:b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  《</a:t>
            </a:r>
            <a:r>
              <a:rPr lang="zh-TW" altLang="en-US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守住真理，不可以妥協</a:t>
            </a: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》</a:t>
            </a:r>
            <a:b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r>
              <a:rPr lang="en-US" altLang="zh-TW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                     </a:t>
            </a:r>
            <a:r>
              <a:rPr lang="zh-TW" altLang="en-US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啟示錄二</a:t>
            </a:r>
            <a:r>
              <a:rPr lang="en-US" altLang="zh-TW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12</a:t>
            </a:r>
            <a:r>
              <a:rPr lang="zh-TW" altLang="en-US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～</a:t>
            </a:r>
            <a:r>
              <a:rPr lang="en-US" altLang="zh-TW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17</a:t>
            </a:r>
            <a:br>
              <a:rPr lang="en-US" altLang="zh-TW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br>
              <a:rPr lang="en-US" altLang="zh-TW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b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   </a:t>
            </a:r>
            <a:r>
              <a:rPr lang="en-US" altLang="zh-TW" sz="28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		</a:t>
            </a:r>
            <a:endParaRPr lang="en-US" sz="3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華康粗圓體(P)" pitchFamily="34" charset="-12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D6913-238D-5A0C-85CE-F400FFE25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3" y="3810000"/>
            <a:ext cx="34956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6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BBFC1-313E-3E85-F3F3-35BDB2150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14979632-73DC-4837-716F-6A4510FCA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8839200" cy="698652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  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你要寫信給別迦摩教會的使者，說，那有兩刃利劍的說，我知道你的居所，就是有撒但座位之處。當我忠心的見證人安提帕在你們中間，撒但所在的地方被殺之時，你還堅守我的名，沒有棄絕我的道。然而有幾件事我要責備你，因為在你那裏，有人服從了巴蘭的教訓。這巴蘭曾教導巴勒將絆腳石放在以色列人面前，叫他們吃祭偶像之物，行淫的事。你那裏也有人照服從了尼哥拉一黨人的教訓。所以你當悔改。若不悔改，我就快臨到你那裏，用我口中的劍，攻擊他們。聖靈向教會所說的話，凡有耳的，就應當聽。得勝的，我必將那隱藏的嗎哪賜給他，並賜他一塊白石，石上寫著新名，除了那拿受的以外，沒有人能認識。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</a:t>
            </a:r>
            <a:r>
              <a:rPr lang="en-US" altLang="zh-TW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                             〔</a:t>
            </a:r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啟二</a:t>
            </a:r>
            <a:r>
              <a:rPr lang="en-US" altLang="zh-TW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12</a:t>
            </a:r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～</a:t>
            </a:r>
            <a:r>
              <a:rPr lang="en-US" altLang="zh-TW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17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〕</a:t>
            </a:r>
            <a:endParaRPr lang="zh-TW" altLang="en-US" sz="320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1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763F51B-02EF-A06A-9757-F957D713F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9637-BD9D-25E2-54BD-09759B7AB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8686800" cy="2438400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             </a:t>
            </a:r>
            <a:b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</a:t>
            </a:r>
            <a:r>
              <a:rPr lang="zh-TW" altLang="en-US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第四封書簡：基督致推雅推喇教會</a:t>
            </a:r>
            <a:b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          </a:t>
            </a:r>
            <a:r>
              <a:rPr lang="zh-TW" altLang="en-US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啟示錄二</a:t>
            </a: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18</a:t>
            </a:r>
            <a:r>
              <a:rPr lang="zh-TW" altLang="en-US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～</a:t>
            </a: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29</a:t>
            </a:r>
            <a:br>
              <a:rPr lang="en-US" altLang="zh-TW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b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b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   </a:t>
            </a:r>
            <a:r>
              <a:rPr lang="en-US" altLang="zh-TW" sz="28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		</a:t>
            </a:r>
            <a:endParaRPr lang="en-US" sz="3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華康粗圓體(P)" pitchFamily="34" charset="-12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DEFEB-983B-1695-3C64-CA19881CC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3276600"/>
            <a:ext cx="34956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2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7C3A826-9AF6-6C37-8898-02A8292C2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9FA20776-0670-F0D0-B2A2-D2927F780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8839200" cy="627864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  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你要寫信給推雅推喇教會的使者，說，那眼目如火焰，腳像光明銅的神之子，說，我知道你的行為，愛心，信心，勤勞，忍耐。又知道你末後所行的善事比前起初所行的更多。</a:t>
            </a:r>
            <a:endParaRPr lang="en-US" altLang="zh-TW" sz="32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>
              <a:spcBef>
                <a:spcPts val="600"/>
              </a:spcBef>
            </a:pPr>
            <a:endParaRPr lang="en-US" altLang="zh-TW" sz="8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   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然而有一件事我要責備你，就是你容讓那自稱是先知的婦人耶洗別教導我的僕人，引誘他們行姦淫，吃祭偶像之物。我曾給他悔改的機會，他都不肯悔改他的淫行。看哪，我要叫他病臥在牀。那些與他行淫的人，若不悔改所行的，我也要叫他們同受大患難。我又要殺死他的黨類，叫眾教會知道，我是那察看人肺腑心腸的，並要照你們的行為報應你們各人。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</a:t>
            </a:r>
            <a:endParaRPr lang="zh-TW" altLang="en-US" sz="320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61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C9A52-38BA-DD00-96BB-0D0E26590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A2D6C73A-0BA3-E17B-C094-5B9D887B8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8839200" cy="509370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  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至於你們推雅推喇其餘的人，就是一切不從那教訓，不曉得他們素常所說撒但深奧之理的人。我告訴你們，我不將別的擔子放在你們身上。但你們已經有的，總要持守，直等到我來。那得勝又遵守我命令到底的，我要賜給他權柄制服列國。他必用鐵杖管轄他們，將他們如同窰匠的瓦器打粉碎，從我從父領受的權柄一樣。我又要把晨星賜給他。聖靈向眾教會所說的話，凡有耳的，就應當聽。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</a:t>
            </a:r>
            <a:r>
              <a:rPr lang="en-US" altLang="zh-TW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  </a:t>
            </a:r>
          </a:p>
          <a:p>
            <a:pPr>
              <a:spcBef>
                <a:spcPts val="600"/>
              </a:spcBef>
            </a:pPr>
            <a:r>
              <a:rPr lang="en-US" altLang="zh-TW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                                                      〔</a:t>
            </a:r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啟二</a:t>
            </a:r>
            <a:r>
              <a:rPr lang="en-US" altLang="zh-TW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18</a:t>
            </a:r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～</a:t>
            </a:r>
            <a:r>
              <a:rPr lang="en-US" altLang="zh-TW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29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〕</a:t>
            </a:r>
            <a:endParaRPr lang="zh-TW" altLang="en-US" sz="320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D790E-2A21-2444-2A1D-45697FC54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257801"/>
            <a:ext cx="19812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E4684-0522-E862-65D5-2B1ECD513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>
            <a:extLst>
              <a:ext uri="{FF2B5EF4-FFF2-40B4-BE49-F238E27FC236}">
                <a16:creationId xmlns:a16="http://schemas.microsoft.com/office/drawing/2014/main" id="{111929A4-28AA-395F-806D-329D21A5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290" y="-37867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1638" lvl="1" indent="-401638" eaLnBrk="0" hangingPunct="0">
              <a:buFont typeface="+mj-lt"/>
              <a:buAutoNum type="romanUcPeriod"/>
            </a:pPr>
            <a:r>
              <a:rPr lang="zh-TW" altLang="en-US" sz="3200" u="sng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推雅推喇教會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二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18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～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19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〕</a:t>
            </a:r>
          </a:p>
          <a:p>
            <a:pPr marL="287338" lvl="1" indent="-287338" eaLnBrk="0" hangingPunct="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推雅推喇城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〔</a:t>
            </a:r>
            <a:r>
              <a:rPr lang="el-GR" sz="2800" b="1" dirty="0">
                <a:solidFill>
                  <a:prstClr val="white"/>
                </a:solidFill>
                <a:latin typeface="Corbel"/>
              </a:rPr>
              <a:t>Θυάτειρα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〕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，別迦摩的邊防城，地處平原，軍事上無險可守，卻是商業連接中心。許多工會組成強大的工商業系統。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lvl="1" indent="-393700" eaLnBrk="0" hangingPunct="0">
              <a:buFont typeface="+mj-lt"/>
              <a:buAutoNum type="alphaUcPeriod"/>
            </a:pPr>
            <a:r>
              <a:rPr lang="zh-TW" altLang="en-US" sz="3200" u="sng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基督的自稱</a:t>
            </a:r>
            <a:endParaRPr lang="en-US" altLang="zh-TW" sz="3200" u="sng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63500" lvl="1" eaLnBrk="0" hangingPunct="0"/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你要寫信給推雅推喇教會的使者，說，那眼目如火焰，腳像光明銅的神之子說，我知道你的行為，愛心，信心，勤勞，忍耐。 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</a:t>
            </a:r>
          </a:p>
          <a:p>
            <a:pPr marL="233363" lvl="1" indent="-122238" eaLnBrk="0" hangingPunct="0">
              <a:buFont typeface="Wingdings" panose="05000000000000000000" pitchFamily="2" charset="2"/>
              <a:buChar char="ü"/>
              <a:tabLst>
                <a:tab pos="55563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“眼目如火焰”：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我是察看人肺腑心腸的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』〔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二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23〕</a:t>
            </a:r>
          </a:p>
          <a:p>
            <a:pPr marL="233363" lvl="1" indent="-122238" eaLnBrk="0" hangingPunct="0">
              <a:buFont typeface="Wingdings" panose="05000000000000000000" pitchFamily="2" charset="2"/>
              <a:buChar char="ü"/>
              <a:tabLst>
                <a:tab pos="55563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“腳像光明銅”：代表公義透切的判決。</a:t>
            </a:r>
            <a:endParaRPr lang="en-US" altLang="zh-TW" sz="3200" dirty="0">
              <a:solidFill>
                <a:srgbClr val="FFFFFF"/>
              </a:solidFill>
              <a:latin typeface="Times New Roman" pitchFamily="18" charset="0"/>
              <a:ea typeface="華康楷書體W3" pitchFamily="65" charset="-120"/>
              <a:cs typeface="Times New Roman" pitchFamily="18" charset="0"/>
            </a:endParaRPr>
          </a:p>
          <a:p>
            <a:pPr marL="233363" lvl="1" indent="-122238" eaLnBrk="0" hangingPunct="0">
              <a:buFont typeface="Wingdings" panose="05000000000000000000" pitchFamily="2" charset="2"/>
              <a:buChar char="ü"/>
              <a:tabLst>
                <a:tab pos="55563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“神之子”：帶冠詞，神獨生的兒子</a:t>
            </a:r>
            <a:endParaRPr lang="en-US" altLang="zh-TW" sz="3200" dirty="0">
              <a:solidFill>
                <a:srgbClr val="FFFFFF"/>
              </a:solidFill>
              <a:latin typeface="Times New Roman" pitchFamily="18" charset="0"/>
              <a:ea typeface="華康楷書體W3" pitchFamily="65" charset="-120"/>
              <a:cs typeface="Times New Roman" pitchFamily="18" charset="0"/>
            </a:endParaRPr>
          </a:p>
          <a:p>
            <a:pPr marL="568325" lvl="1" indent="-457200" eaLnBrk="0" hangingPunct="0">
              <a:buFont typeface="Wingdings" panose="05000000000000000000" pitchFamily="2" charset="2"/>
              <a:buChar char="Ø"/>
              <a:tabLst>
                <a:tab pos="55563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基督的自介與推推喇教會的機會與危機</a:t>
            </a:r>
            <a:endParaRPr lang="en-US" altLang="zh-TW" sz="3200" dirty="0">
              <a:solidFill>
                <a:srgbClr val="FFFFFF"/>
              </a:solidFill>
              <a:latin typeface="Times New Roman" pitchFamily="18" charset="0"/>
              <a:ea typeface="華康楷書體W3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24000" y="1"/>
            <a:ext cx="9144000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1" indent="-514350" eaLnBrk="0" hangingPunct="0">
              <a:buFont typeface="+mj-lt"/>
              <a:buAutoNum type="alphaUcPeriod" startAt="2"/>
            </a:pPr>
            <a:r>
              <a:rPr lang="zh-TW" altLang="en-US" sz="3200" u="sng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主對推雅推喇教會的稱讚 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二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  <a:sym typeface="Wingdings" pitchFamily="2" charset="2"/>
              </a:rPr>
              <a:t>13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〕</a:t>
            </a:r>
          </a:p>
          <a:p>
            <a:pPr>
              <a:tabLst>
                <a:tab pos="234950" algn="l"/>
              </a:tabLst>
            </a:pP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我知道你的行為，愛心，信心，勤勞，忍耐。又知道你末後所行的善事比前起初所行的更多。 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』</a:t>
            </a:r>
          </a:p>
          <a:p>
            <a:pPr marL="514350" lvl="1" indent="-514350">
              <a:buFont typeface="+mj-lt"/>
              <a:buAutoNum type="arabicParenR"/>
              <a:tabLst>
                <a:tab pos="234950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一間在善事上不停進步的教會 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—『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愛心，信心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』</a:t>
            </a:r>
          </a:p>
          <a:p>
            <a:pPr marL="514350" lvl="1" indent="-514350">
              <a:buFont typeface="+mj-lt"/>
              <a:buAutoNum type="arabicParenR"/>
              <a:tabLst>
                <a:tab pos="234950" algn="l"/>
              </a:tabLst>
            </a:pP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我知道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』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：從主而來的安慰，記念，鼓勵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lvl="2" indent="-457200">
              <a:buFont typeface="Wingdings" panose="05000000000000000000" pitchFamily="2" charset="2"/>
              <a:buChar char="ü"/>
              <a:tabLst>
                <a:tab pos="234950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無論人怎樣說，怎樣看，主知道就夠了！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457200" lvl="2" indent="-457200">
              <a:buFont typeface="Wingdings" panose="05000000000000000000" pitchFamily="2" charset="2"/>
              <a:buChar char="Ø"/>
              <a:tabLst>
                <a:tab pos="234950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人的稱讚批評與主的稱讚責備並不一定相同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287338" lvl="2" indent="-287338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兩種衡量，兩個聲音：一個婦女用香膏抹主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馬太，馬可，約翰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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路加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〕</a:t>
            </a:r>
          </a:p>
          <a:p>
            <a:pPr marL="287338" lvl="2" indent="-287338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使人真艱難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』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：不活在人說話中，活在神面前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457200" lvl="2" indent="-457200">
              <a:buFont typeface="Wingdings" panose="05000000000000000000" pitchFamily="2" charset="2"/>
              <a:buChar char="ü"/>
              <a:tabLst>
                <a:tab pos="234950" algn="l"/>
              </a:tabLst>
            </a:pP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我被你們論斷，或被別人論斷，我都以為極小的事，連我自己也不論斷自己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…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判斷我的乃是主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』〔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林前四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3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～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4〕</a:t>
            </a:r>
          </a:p>
          <a:p>
            <a:pPr marL="288925" lvl="2" indent="-288925">
              <a:buFont typeface="Arial" panose="020B0604020202020204" pitchFamily="34" charset="0"/>
              <a:buChar char="•"/>
              <a:tabLst>
                <a:tab pos="234950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一家三口一頭驢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233363" lvl="2" indent="-233363">
              <a:buFont typeface="Arial" panose="020B0604020202020204" pitchFamily="34" charset="0"/>
              <a:buChar char="•"/>
              <a:tabLst>
                <a:tab pos="234950" algn="l"/>
              </a:tabLst>
            </a:pP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233363" lvl="2" indent="-233363">
              <a:buFont typeface="Arial" panose="020B0604020202020204" pitchFamily="34" charset="0"/>
              <a:buChar char="•"/>
              <a:tabLst>
                <a:tab pos="234950" algn="l"/>
              </a:tabLst>
            </a:pP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63DFD-193D-0986-1F79-CBECDC424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>
            <a:extLst>
              <a:ext uri="{FF2B5EF4-FFF2-40B4-BE49-F238E27FC236}">
                <a16:creationId xmlns:a16="http://schemas.microsoft.com/office/drawing/2014/main" id="{603429A9-6D02-8297-6D22-66C848676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7013" lvl="1" indent="-227013" eaLnBrk="0" hangingPunct="0">
              <a:buFont typeface="+mj-lt"/>
              <a:buAutoNum type="romanUcPeriod" startAt="2"/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</a:t>
            </a:r>
            <a:r>
              <a:rPr lang="zh-TW" altLang="en-US" sz="3200" u="sng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耶穌對推雅推喇教會的責備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二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20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～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21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〕</a:t>
            </a:r>
          </a:p>
          <a:p>
            <a:pPr marL="0" lvl="1" indent="63500" eaLnBrk="0" hangingPunct="0"/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然而有一件事我要責備你，就是你容讓那自稱是先知的婦人耶洗別教導我的僕人，引誘他們行姦淫，吃祭偶像之物。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</a:t>
            </a:r>
          </a:p>
          <a:p>
            <a:pPr lvl="1" indent="-393700" eaLnBrk="0" hangingPunct="0">
              <a:buFont typeface="+mj-lt"/>
              <a:buAutoNum type="alphaUcPeriod"/>
            </a:pPr>
            <a:r>
              <a:rPr lang="zh-TW" altLang="en-US" sz="3200" u="sng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教會的危機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：</a:t>
            </a:r>
            <a:endParaRPr lang="en-US" altLang="zh-TW" sz="3200" u="sng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0" lvl="1" indent="58738" eaLnBrk="0" hangingPunct="0">
              <a:buFont typeface="Arial" panose="020B0604020202020204" pitchFamily="34" charset="0"/>
              <a:buChar char="•"/>
              <a:tabLst>
                <a:tab pos="344488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耶洗別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參王上十九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〕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令亞哈王敗壞的王后。“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行姦淫，吃祭偶像之物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”。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lvl="1" indent="-457200" eaLnBrk="0" hangingPunct="0">
              <a:buFont typeface="Wingdings" panose="05000000000000000000" pitchFamily="2" charset="2"/>
              <a:buChar char="Ø"/>
              <a:tabLst>
                <a:tab pos="344488" algn="l"/>
              </a:tabLst>
            </a:pP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繼續行主所喜悅的事之教會領袖，同時容讓對教會帶來敗壞的人影響教會，而不處理。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112713" lvl="1" indent="-112713" eaLnBrk="0" hangingPunct="0">
              <a:buFont typeface="Wingdings" panose="05000000000000000000" pitchFamily="2" charset="2"/>
              <a:buChar char="q"/>
              <a:tabLst>
                <a:tab pos="344488" algn="l"/>
              </a:tabLst>
            </a:pP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不要自欺，神是輕慢不得的，人種的是甚麼，收的也是甚麼。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加六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7〕</a:t>
            </a:r>
          </a:p>
          <a:p>
            <a:pPr marL="233363" lvl="1" indent="-233363" eaLnBrk="0" hangingPunct="0">
              <a:buFont typeface="Arial" panose="020B0604020202020204" pitchFamily="34" charset="0"/>
              <a:buChar char="•"/>
              <a:tabLst>
                <a:tab pos="344488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“為何神這麼計較？”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112713" lvl="1" indent="-112713" eaLnBrk="0" hangingPunct="0">
              <a:buFont typeface="Wingdings" panose="05000000000000000000" pitchFamily="2" charset="2"/>
              <a:buChar char="ü"/>
              <a:tabLst>
                <a:tab pos="344488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掃羅獻祭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撒上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〕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，好心扶約櫃的烏撒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毗列斯烏撒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撒下六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〕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，亞拿尼亞與撒非喇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徒五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〕</a:t>
            </a:r>
          </a:p>
          <a:p>
            <a:pPr marL="0" lvl="1" eaLnBrk="0" hangingPunct="0">
              <a:tabLst>
                <a:tab pos="344488" algn="l"/>
              </a:tabLst>
            </a:pP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34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6EC84-0AAD-1F6F-78D0-87A3E7B81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>
            <a:extLst>
              <a:ext uri="{FF2B5EF4-FFF2-40B4-BE49-F238E27FC236}">
                <a16:creationId xmlns:a16="http://schemas.microsoft.com/office/drawing/2014/main" id="{CAB9A7CF-569F-FDD7-9E36-1AEFBB9AD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88392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7850" lvl="1" indent="-514350" eaLnBrk="0" hangingPunct="0">
              <a:buFont typeface="+mj-lt"/>
              <a:buAutoNum type="alphaUcPeriod" startAt="2"/>
            </a:pPr>
            <a:r>
              <a:rPr lang="zh-TW" altLang="en-US" sz="3200" u="sng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教會應當懼怕的是誰？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二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20</a:t>
            </a: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23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〕</a:t>
            </a:r>
          </a:p>
          <a:p>
            <a:pPr marL="112713" lvl="1" indent="-49213" eaLnBrk="0" hangingPunct="0">
              <a:buFont typeface="+mj-lt"/>
              <a:buAutoNum type="arabicParenR"/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 教會若處理耶洗別，將會引起甚麼後果？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anose="05000000000000000000" pitchFamily="2" charset="2"/>
            </a:endParaRPr>
          </a:p>
          <a:p>
            <a:pPr marL="112713" lvl="1" indent="-49213" eaLnBrk="0" hangingPunct="0">
              <a:buFont typeface="+mj-lt"/>
              <a:buAutoNum type="arabicParenR"/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 教會若容讓耶洗別繼續腐化其餘同工，將會有甚麼後果？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anose="05000000000000000000" pitchFamily="2" charset="2"/>
            </a:endParaRPr>
          </a:p>
          <a:p>
            <a:pPr marL="344488" lvl="1" indent="-280988" eaLnBrk="0" hangingPunct="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以上皆是按人的智慧分析衡量，但如果按神的屬性考慮，又當如何處理？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anose="05000000000000000000" pitchFamily="2" charset="2"/>
            </a:endParaRPr>
          </a:p>
          <a:p>
            <a:pPr marL="344488" lvl="1" indent="-280988" eaLnBrk="0" hangingPunct="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加拉太書二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“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你對這事看法如何？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anose="05000000000000000000" pitchFamily="2" charset="2"/>
            </a:endParaRPr>
          </a:p>
          <a:p>
            <a:pPr marL="53975" lvl="1" indent="3175" eaLnBrk="0" hangingPunct="0">
              <a:buFont typeface="Wingdings" panose="05000000000000000000" pitchFamily="2" charset="2"/>
              <a:buChar char="ü"/>
              <a:tabLst>
                <a:tab pos="285750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今日教會需要恢復的是甚麼？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0" lvl="1" indent="53975" eaLnBrk="0" hangingPunct="0"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徒二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43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“眾人都</a:t>
            </a:r>
            <a:r>
              <a:rPr lang="zh-TW" altLang="en-US" sz="3200" i="1" u="sng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懼怕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…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他們天天同心合意恆切的在殿裏且在家中擘餅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…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主將得救的人天天加給他們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lvl="1" indent="-457200" eaLnBrk="0" hangingPunct="0">
              <a:buFont typeface="Wingdings" panose="05000000000000000000" pitchFamily="2" charset="2"/>
              <a:buChar char="Ø"/>
              <a:tabLst>
                <a:tab pos="285750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教會人數怎樣增長？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lvl="1" indent="-457200" eaLnBrk="0" hangingPunct="0">
              <a:buFont typeface="Wingdings" panose="05000000000000000000" pitchFamily="2" charset="2"/>
              <a:buChar char="ü"/>
              <a:tabLst>
                <a:tab pos="285750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在這黑暗的世代中，信徒敬畏神，活出真理，神會將得救的人數天天加給教會。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264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8D6D7-7CC0-0B20-3C58-83438BA5C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>
            <a:extLst>
              <a:ext uri="{FF2B5EF4-FFF2-40B4-BE49-F238E27FC236}">
                <a16:creationId xmlns:a16="http://schemas.microsoft.com/office/drawing/2014/main" id="{A6CA5334-FD73-9141-A4D7-7458E3E91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lvl="1" indent="-571500" eaLnBrk="0" hangingPunct="0">
              <a:buFont typeface="+mj-lt"/>
              <a:buAutoNum type="romanUcPeriod" startAt="3"/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</a:t>
            </a:r>
            <a:r>
              <a:rPr lang="zh-TW" altLang="en-US" sz="3200" u="sng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基督對推雅推喇教會的警告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二</a:t>
            </a:r>
            <a:r>
              <a:rPr lang="en-US" altLang="zh-TW" sz="28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24</a:t>
            </a:r>
            <a:r>
              <a:rPr lang="zh-TW" altLang="en-US" sz="28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8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29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〕</a:t>
            </a:r>
          </a:p>
          <a:p>
            <a:pPr marL="0" lvl="1" eaLnBrk="0" hangingPunct="0"/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看哪，我要叫他病臥在牀。那些與他行淫的人若不悔改所行的，我也要叫他們同大患難。我又要殺死他的黨類，叫眾教會知道，我是那察看人肺腑心腸的，並要照你們的行為報應你們各人。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 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512763" lvl="1" indent="-449263" eaLnBrk="0" hangingPunct="0">
              <a:buFont typeface="+mj-lt"/>
              <a:buAutoNum type="alphaUcPeriod"/>
            </a:pPr>
            <a:r>
              <a:rPr lang="zh-TW" altLang="en-US" sz="3200" u="sng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神的憐憫與公義</a:t>
            </a:r>
            <a:endParaRPr lang="en-US" altLang="zh-TW" sz="3200" u="sng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287338" lvl="1" indent="-230188" eaLnBrk="0" hangingPunct="0">
              <a:buFont typeface="Arial" panose="020B0604020202020204" pitchFamily="34" charset="0"/>
              <a:buChar char="•"/>
              <a:tabLst>
                <a:tab pos="344488" algn="l"/>
              </a:tabLst>
            </a:pP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叫眾教會知道，我是那察看人肺腑心腸的，並要照你們的行為報應你們各人。 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』</a:t>
            </a:r>
          </a:p>
          <a:p>
            <a:pPr marL="0" lvl="1" indent="57150" eaLnBrk="0" hangingPunct="0">
              <a:buFont typeface="Wingdings" panose="05000000000000000000" pitchFamily="2" charset="2"/>
              <a:buChar char="ü"/>
              <a:tabLst>
                <a:tab pos="344488" algn="l"/>
              </a:tabLst>
            </a:pP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主耶和華阿，你若究察罪孽，誰能站得住呢？但在你有赦免之恩，要叫人敬畏你。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』〔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詩一百三十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4〕</a:t>
            </a:r>
          </a:p>
          <a:p>
            <a:pPr marL="168275" lvl="1" indent="-111125" eaLnBrk="0" hangingPunct="0">
              <a:buFont typeface="Wingdings" panose="05000000000000000000" pitchFamily="2" charset="2"/>
              <a:buChar char="ü"/>
              <a:tabLst>
                <a:tab pos="344488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 神的報應是嚴厲的，祂不容祂的教會被破壞，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若有人毀壞神的殿，神必要毀壞那人。因為神的殿是聖的，這殿就是你們。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』〔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林前三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anose="05000000000000000000" pitchFamily="2" charset="2"/>
              </a:rPr>
              <a:t>17〕</a:t>
            </a:r>
          </a:p>
        </p:txBody>
      </p:sp>
    </p:spTree>
    <p:extLst>
      <p:ext uri="{BB962C8B-B14F-4D97-AF65-F5344CB8AC3E}">
        <p14:creationId xmlns:p14="http://schemas.microsoft.com/office/powerpoint/2010/main" val="23343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"/>
            <a:ext cx="9220200" cy="71558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       北三角區華人基督徒團契主日講章系列</a:t>
            </a:r>
            <a:r>
              <a:rPr 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                   </a:t>
            </a:r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3/30</a:t>
            </a:r>
            <a:r>
              <a:rPr 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</a:t>
            </a:r>
            <a:r>
              <a:rPr lang="en-US" altLang="zh-TW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【</a:t>
            </a:r>
            <a:r>
              <a:rPr lang="zh-TW" alt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拔摩海島的異象</a:t>
            </a:r>
            <a:r>
              <a:rPr lang="en-US" altLang="zh-TW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—</a:t>
            </a:r>
            <a:r>
              <a:rPr lang="zh-TW" alt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榮耀的基督</a:t>
            </a:r>
            <a:r>
              <a:rPr lang="en-US" altLang="zh-TW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】</a:t>
            </a:r>
            <a:r>
              <a:rPr 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</a:t>
            </a:r>
            <a:r>
              <a:rPr lang="zh-TW" alt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啟 一</a:t>
            </a:r>
            <a:r>
              <a:rPr 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1</a:t>
            </a:r>
            <a:r>
              <a:rPr lang="zh-TW" alt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～</a:t>
            </a:r>
            <a:r>
              <a:rPr 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20</a:t>
            </a:r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4/27</a:t>
            </a:r>
            <a:r>
              <a:rPr 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</a:t>
            </a:r>
            <a:r>
              <a:rPr lang="zh-TW" alt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基督書簡</a:t>
            </a:r>
            <a:r>
              <a:rPr lang="en-US" altLang="zh-TW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【</a:t>
            </a:r>
            <a:r>
              <a:rPr lang="zh-TW" alt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以弗所教會</a:t>
            </a:r>
            <a:r>
              <a:rPr lang="en-US" altLang="zh-TW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—</a:t>
            </a:r>
            <a:r>
              <a:rPr lang="zh-TW" alt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致命欠缺</a:t>
            </a:r>
            <a:r>
              <a:rPr lang="en-US" altLang="zh-TW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】</a:t>
            </a:r>
            <a:r>
              <a:rPr lang="zh-TW" alt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啟二</a:t>
            </a:r>
            <a:r>
              <a:rPr 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1</a:t>
            </a:r>
            <a:r>
              <a:rPr lang="zh-TW" alt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～</a:t>
            </a:r>
            <a:r>
              <a:rPr 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7</a:t>
            </a:r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5/18</a:t>
            </a:r>
            <a:r>
              <a:rPr 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</a:t>
            </a:r>
            <a:r>
              <a:rPr lang="zh-TW" alt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基督書簡</a:t>
            </a:r>
            <a:r>
              <a:rPr lang="en-US" altLang="zh-TW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【</a:t>
            </a:r>
            <a:r>
              <a:rPr lang="zh-TW" alt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士每拿教會</a:t>
            </a:r>
            <a:r>
              <a:rPr lang="en-US" altLang="zh-TW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—</a:t>
            </a:r>
            <a:r>
              <a:rPr lang="zh-TW" alt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至死忠心</a:t>
            </a:r>
            <a:r>
              <a:rPr lang="en-US" altLang="zh-TW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】</a:t>
            </a:r>
            <a:r>
              <a:rPr lang="zh-TW" alt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啟 二</a:t>
            </a:r>
            <a:r>
              <a:rPr 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8</a:t>
            </a:r>
            <a:r>
              <a:rPr lang="zh-TW" alt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～</a:t>
            </a:r>
            <a:r>
              <a:rPr 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11</a:t>
            </a:r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6/29</a:t>
            </a:r>
            <a:r>
              <a:rPr 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</a:t>
            </a:r>
            <a:r>
              <a:rPr lang="zh-TW" alt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基督書簡</a:t>
            </a:r>
            <a:r>
              <a:rPr lang="en-US" altLang="zh-TW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【</a:t>
            </a:r>
            <a:r>
              <a:rPr lang="zh-TW" alt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別迦摩教會</a:t>
            </a:r>
            <a:r>
              <a:rPr lang="en-US" altLang="zh-TW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—</a:t>
            </a:r>
            <a:r>
              <a:rPr lang="zh-TW" alt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不能妥協</a:t>
            </a:r>
            <a:r>
              <a:rPr lang="en-US" altLang="zh-TW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】</a:t>
            </a:r>
            <a:r>
              <a:rPr lang="zh-TW" alt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啟 二</a:t>
            </a:r>
            <a:r>
              <a:rPr 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12</a:t>
            </a:r>
            <a:r>
              <a:rPr lang="zh-TW" alt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～</a:t>
            </a:r>
            <a:r>
              <a:rPr lang="en-US" sz="2800" b="1" dirty="0">
                <a:ln w="6600">
                  <a:solidFill>
                    <a:srgbClr val="EA157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157A"/>
                  </a:outerShdw>
                </a:effectLst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17</a:t>
            </a:r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7/27 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基督書簡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【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推雅推喇教會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—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持守所有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】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啟二</a:t>
            </a:r>
            <a:r>
              <a:rPr 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18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～</a:t>
            </a:r>
            <a:r>
              <a:rPr 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29</a:t>
            </a:r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8/17</a:t>
            </a:r>
            <a:r>
              <a:rPr 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  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基督書簡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【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撒狄教會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—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名存實亡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】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啟三</a:t>
            </a:r>
            <a:r>
              <a:rPr 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1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～</a:t>
            </a:r>
            <a:r>
              <a:rPr 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6</a:t>
            </a:r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9/28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  基督書簡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【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非拉鐵非教會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—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敞開的門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】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啟三</a:t>
            </a:r>
            <a:r>
              <a:rPr 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7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～</a:t>
            </a:r>
            <a:r>
              <a:rPr 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13</a:t>
            </a:r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10/26  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基督書簡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【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老底嘉教會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—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罪重恩更濃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】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三</a:t>
            </a:r>
            <a:r>
              <a:rPr 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14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～</a:t>
            </a:r>
            <a:r>
              <a:rPr 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22</a:t>
            </a:r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11/23 【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你們要讚美耶和華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】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感恩節詩篇第一百五十篇</a:t>
            </a:r>
            <a:endParaRPr lang="en-US" altLang="zh-TW" sz="28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12/28 【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從歲首到年終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】</a:t>
            </a:r>
            <a:r>
              <a:rPr 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申命記 十一</a:t>
            </a:r>
            <a:r>
              <a:rPr 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8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～</a:t>
            </a:r>
            <a:r>
              <a:rPr 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17</a:t>
            </a:r>
          </a:p>
          <a:p>
            <a:pPr marL="404813" indent="-404813">
              <a:spcBef>
                <a:spcPts val="600"/>
              </a:spcBef>
              <a:buFont typeface="+mj-lt"/>
              <a:buAutoNum type="arabicParenR" startAt="3"/>
            </a:pPr>
            <a:endParaRPr lang="en-US" altLang="zh-TW" sz="32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223BF-23B8-F025-873F-0F5D07F76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>
            <a:extLst>
              <a:ext uri="{FF2B5EF4-FFF2-40B4-BE49-F238E27FC236}">
                <a16:creationId xmlns:a16="http://schemas.microsoft.com/office/drawing/2014/main" id="{BE220002-D93D-F4A0-030E-4E9FC16A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7850" lvl="1" indent="-514350" eaLnBrk="0" hangingPunct="0">
              <a:buFont typeface="+mj-lt"/>
              <a:buAutoNum type="alphaUcPeriod" startAt="2"/>
            </a:pPr>
            <a:r>
              <a:rPr lang="zh-TW" altLang="en-US" sz="3200" u="sng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主必快來</a:t>
            </a:r>
            <a:endParaRPr lang="en-US" altLang="zh-TW" sz="3200" u="sng" dirty="0">
              <a:solidFill>
                <a:srgbClr val="FFFFFF"/>
              </a:solidFill>
              <a:latin typeface="Times New Roman" panose="02020603050405020304" pitchFamily="18" charset="0"/>
              <a:ea typeface="華康楷書體W3" pitchFamily="65" charset="-120"/>
              <a:cs typeface="Times New Roman" panose="02020603050405020304" pitchFamily="18" charset="0"/>
            </a:endParaRPr>
          </a:p>
          <a:p>
            <a:pPr marL="57150" lvl="1" eaLnBrk="0" hangingPunct="0">
              <a:tabLst>
                <a:tab pos="168275" algn="l"/>
              </a:tabLst>
            </a:pP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至於你們推雅推喇其餘的人，就是一切不從那教訓，不曉得他們素常所說撒但深奧之理的人。我告訴你們，我不將別的擔子放在你們身上。但你們已經有的，總要持守，直等到我來。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』〔</a:t>
            </a: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24</a:t>
            </a: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</a:rPr>
              <a:t>29〕</a:t>
            </a:r>
          </a:p>
          <a:p>
            <a:pPr marL="57150" lvl="1" eaLnBrk="0" hangingPunct="0">
              <a:tabLst>
                <a:tab pos="285750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。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總要持守，直等到我來</a:t>
            </a:r>
            <a:r>
              <a:rPr lang="en-US" altLang="zh-TW" sz="3200" dirty="0">
                <a:solidFill>
                  <a:srgbClr val="FFFFFF"/>
                </a:solidFill>
                <a:latin typeface="Times New Roman" panose="02020603050405020304" pitchFamily="18" charset="0"/>
                <a:ea typeface="華康楷書體W3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』</a:t>
            </a:r>
          </a:p>
          <a:p>
            <a:pPr marL="344488" lvl="1" indent="-290513" eaLnBrk="0" hangingPunct="0"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教會怎樣面對內部有影響力者引起的危機？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511175" lvl="1" indent="-457200" eaLnBrk="0" hangingPunct="0">
              <a:buFont typeface="Wingdings" panose="05000000000000000000" pitchFamily="2" charset="2"/>
              <a:buChar char="ü"/>
              <a:tabLst>
                <a:tab pos="285750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一點麵酵的原則。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511175" lvl="1" indent="-457200" eaLnBrk="0" hangingPunct="0">
              <a:buFont typeface="Wingdings" panose="05000000000000000000" pitchFamily="2" charset="2"/>
              <a:buChar char="ü"/>
              <a:tabLst>
                <a:tab pos="285750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在貓頸掛鈴的好主意，惟一難題是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…</a:t>
            </a:r>
          </a:p>
          <a:p>
            <a:pPr marL="341313" lvl="1" indent="-287338" eaLnBrk="0" hangingPunct="0"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教會必須醒悟，如暴風雨中的小船，須船上人一起平衡，勝過風浪，直到港</a:t>
            </a:r>
            <a:r>
              <a:rPr lang="zh-TW" altLang="en-US" sz="320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口。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57150" lvl="1" eaLnBrk="0" hangingPunct="0">
              <a:tabLst>
                <a:tab pos="285750" algn="l"/>
              </a:tabLst>
            </a:pPr>
            <a:endParaRPr lang="en-US" altLang="zh-TW" sz="3200" dirty="0">
              <a:solidFill>
                <a:srgbClr val="FFFFFF"/>
              </a:solidFill>
              <a:latin typeface="Times New Roman" panose="02020603050405020304" pitchFamily="18" charset="0"/>
              <a:ea typeface="華康楷書體W3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7150" lvl="1" eaLnBrk="0" hangingPunct="0">
              <a:tabLst>
                <a:tab pos="285750" algn="l"/>
              </a:tabLst>
            </a:pPr>
            <a:endParaRPr lang="en-US" altLang="zh-TW" sz="3200" dirty="0">
              <a:solidFill>
                <a:srgbClr val="FFFFFF"/>
              </a:solidFill>
              <a:latin typeface="Times New Roman" panose="02020603050405020304" pitchFamily="18" charset="0"/>
              <a:ea typeface="華康楷書體W3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"/>
            <a:ext cx="91440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44650" lvl="3" indent="-1357313"/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古舊的十字架，是我的依靠，</a:t>
            </a:r>
            <a:endParaRPr lang="en-US" altLang="zh-TW" sz="28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1644650" lvl="3" indent="-1357313"/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世人看為羞恥，我看為珍寶。</a:t>
            </a:r>
            <a:endParaRPr lang="en-US" altLang="zh-TW" sz="28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1644650" lvl="3" indent="-1357313"/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因著耶穌犧牲，神與我和好，</a:t>
            </a:r>
            <a:endParaRPr lang="en-US" altLang="zh-TW" sz="28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1644650" lvl="3" indent="-1357313"/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十字架是我的榮耀。</a:t>
            </a:r>
            <a:endParaRPr lang="en-US" altLang="zh-TW" sz="28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1030288" lvl="3" indent="-742950"/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	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背起我的十架，天路我奔跑，</a:t>
            </a:r>
            <a:endParaRPr lang="en-US" altLang="zh-TW" sz="28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1030288" lvl="3" indent="-742950"/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	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世人看為愚拙，我看為榮耀。</a:t>
            </a:r>
            <a:endParaRPr lang="en-US" altLang="zh-TW" sz="28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1030288" lvl="3" indent="-742950"/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	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不畏魔鬼控告，不怕人嘲笑，</a:t>
            </a:r>
            <a:endParaRPr lang="en-US" altLang="zh-TW" sz="28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1030288" lvl="3" indent="-742950"/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	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耶穌基督作我中保。</a:t>
            </a:r>
            <a:endParaRPr lang="en-US" altLang="zh-TW" sz="28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1030288" lvl="3" indent="-742950"/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        十字架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 -- 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是我的榮耀，我向黑暗世界來宣告，</a:t>
            </a:r>
            <a:endParaRPr lang="en-US" altLang="zh-TW" sz="28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1644650" lvl="3" indent="-1357313"/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        十字架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 -- 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是我的榮耀，我蒙救贖恩典的記號。</a:t>
            </a:r>
            <a:endParaRPr lang="en-US" altLang="zh-TW" sz="28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1644650" lvl="3" indent="-1357313"/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古舊的十字架，是我的依靠，</a:t>
            </a:r>
            <a:endParaRPr lang="en-US" altLang="zh-TW" sz="28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1644650" lvl="3" indent="-1357313"/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世人看為羞恥，我看為珍寶。</a:t>
            </a:r>
            <a:endParaRPr lang="en-US" altLang="zh-TW" sz="28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1644650" lvl="3" indent="-1357313"/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因著耶穌犧牲，神與我和好，</a:t>
            </a:r>
            <a:endParaRPr lang="en-US" altLang="zh-TW" sz="28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1644650" lvl="3" indent="-1357313"/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十字架是我的榮耀。</a:t>
            </a:r>
            <a:endParaRPr lang="en-US" altLang="zh-TW" sz="28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1030288" lvl="3" indent="-742950"/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十字架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 -- 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是我的榮耀，我向黑暗世界來宣告，</a:t>
            </a:r>
            <a:endParaRPr lang="en-US" altLang="zh-TW" sz="28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1644650" lvl="3" indent="-1357313"/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十字架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 -- 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  <a:sym typeface="Wingdings" pitchFamily="2" charset="2"/>
              </a:rPr>
              <a:t>是我的榮耀，我蒙救贖恩典的記號。</a:t>
            </a:r>
            <a:endParaRPr lang="en-US" altLang="zh-TW" sz="28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  <a:p>
            <a:pPr marL="1644650" lvl="3" indent="-1357313"/>
            <a:endParaRPr lang="en-US" altLang="zh-TW" sz="32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  <a:sym typeface="Wingdings" pitchFamily="2" charset="2"/>
            </a:endParaRPr>
          </a:p>
        </p:txBody>
      </p:sp>
      <p:pic>
        <p:nvPicPr>
          <p:cNvPr id="3" name="Picture 2" descr="A group of crosses on a hill&#10;&#10;AI-generated content may be incorrect.">
            <a:extLst>
              <a:ext uri="{FF2B5EF4-FFF2-40B4-BE49-F238E27FC236}">
                <a16:creationId xmlns:a16="http://schemas.microsoft.com/office/drawing/2014/main" id="{FAC9F0E9-513C-B180-BEE8-A57B9CE6B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81000"/>
            <a:ext cx="3200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671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BDB75-1283-68CF-B08A-9FD706F14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E703E4-0C3E-35CB-9B67-A421F6070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882" y="-52552"/>
            <a:ext cx="12580882" cy="6963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5ED3A8-0BFF-0855-B267-21AEBC47FA46}"/>
              </a:ext>
            </a:extLst>
          </p:cNvPr>
          <p:cNvSpPr txBox="1"/>
          <p:nvPr/>
        </p:nvSpPr>
        <p:spPr>
          <a:xfrm>
            <a:off x="1212512" y="1458458"/>
            <a:ext cx="9766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latin typeface="SimSun" panose="02010600030101010101" pitchFamily="2" charset="-122"/>
                <a:ea typeface="SimSun" panose="02010600030101010101" pitchFamily="2" charset="-122"/>
              </a:rPr>
              <a:t>十字架是我的荣耀</a:t>
            </a:r>
          </a:p>
        </p:txBody>
      </p:sp>
    </p:spTree>
    <p:extLst>
      <p:ext uri="{BB962C8B-B14F-4D97-AF65-F5344CB8AC3E}">
        <p14:creationId xmlns:p14="http://schemas.microsoft.com/office/powerpoint/2010/main" val="347025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82C31-D83B-639E-5214-0307D4DE8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F393CE-EBA2-A1D3-D306-5BAEEC246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882" y="-52552"/>
            <a:ext cx="12580882" cy="6963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AD31B7-7516-1D56-FFDE-303794EC9146}"/>
              </a:ext>
            </a:extLst>
          </p:cNvPr>
          <p:cNvSpPr txBox="1"/>
          <p:nvPr/>
        </p:nvSpPr>
        <p:spPr>
          <a:xfrm>
            <a:off x="2499360" y="538480"/>
            <a:ext cx="8067040" cy="308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古旧的十字架 是我的依靠，</a:t>
            </a:r>
            <a:b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世人看为羞耻 我看为珍宝，</a:t>
            </a:r>
            <a:b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因着耶稣牺牲 神与我和好，</a:t>
            </a:r>
            <a:b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十字架是我的荣耀。</a:t>
            </a:r>
            <a:endParaRPr lang="en-US" altLang="zh-TW" sz="4800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2309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57822-0EEB-6277-FB9F-D72BDC5B1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6CEA3E-0FC5-3453-AC95-2A0B75947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882" y="-52552"/>
            <a:ext cx="12580882" cy="6963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608699-0B7C-F4FC-DD2F-F24248BAD3F3}"/>
              </a:ext>
            </a:extLst>
          </p:cNvPr>
          <p:cNvSpPr txBox="1"/>
          <p:nvPr/>
        </p:nvSpPr>
        <p:spPr>
          <a:xfrm>
            <a:off x="2499360" y="538480"/>
            <a:ext cx="8067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背起我的十架 天路我奔跑，</a:t>
            </a:r>
            <a:b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世人看为愚拙 我看为荣耀，</a:t>
            </a:r>
            <a:b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不畏魔鬼控告 不怕人嘲笑，</a:t>
            </a:r>
            <a:b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耶稣基督作我中保。</a:t>
            </a:r>
            <a:endParaRPr lang="en-US" altLang="zh-TW" sz="4800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2830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932EE-4C75-4DCC-BE55-CAA0207A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13C99-5BA9-3DC7-9099-3D15F406E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882" y="-52552"/>
            <a:ext cx="12580882" cy="6963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A01A1B-F776-13BD-BBD2-6E6048807FCF}"/>
              </a:ext>
            </a:extLst>
          </p:cNvPr>
          <p:cNvSpPr txBox="1"/>
          <p:nvPr/>
        </p:nvSpPr>
        <p:spPr>
          <a:xfrm>
            <a:off x="2499360" y="538480"/>
            <a:ext cx="8067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十字架 是我的荣耀，</a:t>
            </a:r>
            <a:b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我向黑暗世界来宣告；</a:t>
            </a:r>
            <a:b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十字架 是我的荣耀，</a:t>
            </a:r>
            <a:b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我蒙救赎恩典的记号。</a:t>
            </a:r>
            <a:endParaRPr lang="en-US" altLang="zh-TW" sz="4800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9345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93D51-A00D-F07B-4DC6-79F893D86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030C1-32D0-6E1D-DA49-8D897432E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882" y="-52552"/>
            <a:ext cx="12580882" cy="6963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429A29-195C-E32A-E1C9-DEF8EE12B52A}"/>
              </a:ext>
            </a:extLst>
          </p:cNvPr>
          <p:cNvSpPr txBox="1"/>
          <p:nvPr/>
        </p:nvSpPr>
        <p:spPr>
          <a:xfrm>
            <a:off x="2499360" y="538480"/>
            <a:ext cx="8067040" cy="308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古旧的十字架 是我的依靠，</a:t>
            </a:r>
            <a:b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世人看为羞耻 我看为珍宝，</a:t>
            </a:r>
            <a:b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因着耶稣牺牲 神与我和好，</a:t>
            </a:r>
            <a:b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十字架是我的荣耀。</a:t>
            </a:r>
            <a:endParaRPr lang="en-US" altLang="zh-TW" sz="4800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8146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1B896-B20B-5C95-8E0A-B02CADE29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75110-F74B-1A52-A3A4-E9F289C19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12496800" cy="69165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D092AA-19A4-DA60-6F1B-B32303C9F739}"/>
              </a:ext>
            </a:extLst>
          </p:cNvPr>
          <p:cNvSpPr txBox="1"/>
          <p:nvPr/>
        </p:nvSpPr>
        <p:spPr>
          <a:xfrm>
            <a:off x="2499360" y="538480"/>
            <a:ext cx="8067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十字架 是我的荣耀，</a:t>
            </a:r>
            <a:b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我向黑暗世界来宣告；</a:t>
            </a:r>
            <a:b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十字架 是我的荣耀，</a:t>
            </a:r>
            <a:b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我蒙救赎恩典的记号</a:t>
            </a:r>
            <a:r>
              <a:rPr lang="en-US" altLang="zh-TW" sz="4800" dirty="0"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endParaRPr lang="en-US" altLang="zh-TW" sz="4800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592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8686800" cy="2438400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             </a:t>
            </a:r>
            <a:b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r>
              <a:rPr lang="en-US" altLang="zh-TW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       </a:t>
            </a:r>
            <a:r>
              <a:rPr lang="zh-TW" altLang="en-US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啟示錄基督致教會七封書信的背景</a:t>
            </a:r>
            <a:b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</a:t>
            </a: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古印體(P)" pitchFamily="66" charset="-120"/>
                <a:ea typeface="華康古印體(P)" pitchFamily="66" charset="-120"/>
                <a:cs typeface="Times New Roman" pitchFamily="18" charset="0"/>
              </a:rPr>
              <a:t>【</a:t>
            </a:r>
            <a:r>
              <a:rPr lang="zh-TW" altLang="en-US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古印體(P)" pitchFamily="66" charset="-120"/>
                <a:ea typeface="華康古印體(P)" pitchFamily="66" charset="-120"/>
                <a:cs typeface="Times New Roman" pitchFamily="18" charset="0"/>
              </a:rPr>
              <a:t>拔摩海島上的異象</a:t>
            </a: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古印體(P)" pitchFamily="66" charset="-120"/>
                <a:ea typeface="華康古印體(P)" pitchFamily="66" charset="-120"/>
                <a:cs typeface="Times New Roman" pitchFamily="18" charset="0"/>
              </a:rPr>
              <a:t>—</a:t>
            </a:r>
            <a:r>
              <a:rPr lang="zh-TW" altLang="en-US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古印體(P)" pitchFamily="66" charset="-120"/>
                <a:ea typeface="華康古印體(P)" pitchFamily="66" charset="-120"/>
                <a:cs typeface="Times New Roman" pitchFamily="18" charset="0"/>
              </a:rPr>
              <a:t>榮耀的基督</a:t>
            </a: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古印體(P)" pitchFamily="66" charset="-120"/>
                <a:ea typeface="華康古印體(P)" pitchFamily="66" charset="-120"/>
                <a:cs typeface="Times New Roman" pitchFamily="18" charset="0"/>
              </a:rPr>
              <a:t>】</a:t>
            </a:r>
            <a:b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古印體(P)" pitchFamily="66" charset="-120"/>
                <a:ea typeface="華康古印體(P)" pitchFamily="66" charset="-120"/>
                <a:cs typeface="Times New Roman" pitchFamily="18" charset="0"/>
              </a:rPr>
            </a:br>
            <a:br>
              <a:rPr lang="en-US" altLang="zh-TW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b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b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   </a:t>
            </a:r>
            <a:r>
              <a:rPr lang="en-US" altLang="zh-TW" sz="28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		</a:t>
            </a:r>
            <a:endParaRPr lang="en-US" sz="3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華康粗圓體(P)" pitchFamily="34" charset="-120"/>
              <a:cs typeface="Times New Roman" pitchFamily="18" charset="0"/>
            </a:endParaRPr>
          </a:p>
        </p:txBody>
      </p:sp>
      <p:pic>
        <p:nvPicPr>
          <p:cNvPr id="7" name="Picture 6" descr="Cal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352800"/>
            <a:ext cx="4419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2400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 eaLnBrk="0" hangingPunct="0">
              <a:buFont typeface="Wingdings" panose="05000000000000000000" pitchFamily="2" charset="2"/>
              <a:buChar char="v"/>
            </a:pPr>
            <a:r>
              <a:rPr lang="zh-TW" altLang="en-US" sz="3200" u="sng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啟示錄的性質與背景</a:t>
            </a:r>
            <a:endParaRPr lang="en-US" altLang="zh-TW" sz="3200" u="sng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520700" lvl="1" indent="-457200" eaLnBrk="0" hangingPunct="0">
              <a:buFont typeface="Wingdings" panose="05000000000000000000" pitchFamily="2" charset="2"/>
              <a:buChar char="q"/>
            </a:pPr>
            <a:r>
              <a:rPr lang="zh-TW" altLang="en-US" sz="3200" u="sng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一卷以</a:t>
            </a:r>
            <a:r>
              <a:rPr lang="en-US" altLang="zh-TW" sz="3200" u="sng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『</a:t>
            </a:r>
            <a:r>
              <a:rPr lang="zh-TW" altLang="en-US" sz="3200" u="sng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審判</a:t>
            </a:r>
            <a:r>
              <a:rPr lang="en-US" altLang="zh-TW" sz="3200" u="sng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</a:t>
            </a:r>
            <a:r>
              <a:rPr lang="zh-TW" altLang="en-US" sz="3200" u="sng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為主題的書</a:t>
            </a:r>
            <a:endParaRPr lang="en-US" altLang="zh-TW" sz="3200" u="sng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404813" lvl="2" indent="-404813" eaLnBrk="0" hangingPunct="0">
              <a:buFont typeface="Wingdings" pitchFamily="2" charset="2"/>
              <a:buChar char="ü"/>
              <a:tabLst>
                <a:tab pos="344488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第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1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～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4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章：異象背景與性質：教會大遭逼迫，許多使徒已殉道，剩下年老的約翰被放逐孤島，前景一片漆黑。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404813" lvl="2" indent="-404813" eaLnBrk="0" hangingPunct="0">
              <a:buFont typeface="Wingdings" pitchFamily="2" charset="2"/>
              <a:buChar char="ü"/>
              <a:tabLst>
                <a:tab pos="344488" algn="l"/>
              </a:tabLst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第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5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～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20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章：審判揭開序幕，天上寶座，書卷，七印，羔羊憤怒的七號，盛神大怒的七碗，萬王之王騎白馬踹全能神烈怒酒醡，白色寶座的審判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 marL="0" lvl="2" indent="404813" eaLnBrk="0" hangingPunct="0">
              <a:buFont typeface="Wingdings" pitchFamily="2" charset="2"/>
              <a:buChar char="ü"/>
            </a:pP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第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21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～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22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章：新天新地，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看哪，神的帳幕在人間，祂要與人同住，他們要作祂的子民，神要親自與他們同在，作他們的神。神要擦去他們一切的眼淚，不再有死亡，也不再有悲哀，哭號，疼痛。因為以前的事都過去了。坐寶座的說，看哪我將一切都更新了。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』〔</a:t>
            </a:r>
            <a:r>
              <a:rPr lang="zh-TW" altLang="en-US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二十一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4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～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15</a:t>
            </a:r>
            <a:r>
              <a:rPr lang="en-US" altLang="zh-TW" sz="3200" dirty="0">
                <a:solidFill>
                  <a:srgbClr val="FFFFFF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A6B3D-54E8-9EF3-506A-C84D4081A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>
            <a:extLst>
              <a:ext uri="{FF2B5EF4-FFF2-40B4-BE49-F238E27FC236}">
                <a16:creationId xmlns:a16="http://schemas.microsoft.com/office/drawing/2014/main" id="{36C9B1A4-C8C7-A320-6124-3EA3C2C19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 eaLnBrk="0" hangingPunct="0">
              <a:buFont typeface="Wingdings" panose="05000000000000000000" pitchFamily="2" charset="2"/>
              <a:buChar char="v"/>
            </a:pP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神要約翰傳達一個信息給教會，特別是所有受苦的基督徒：不要怕，與你們同在的主神，從起初就有，並且活到永永遠遠。</a:t>
            </a:r>
            <a:endParaRPr lang="en-US" altLang="zh-TW" sz="3200" dirty="0">
              <a:solidFill>
                <a:srgbClr val="FFFFFF"/>
              </a:solidFill>
              <a:latin typeface="Times New Roman" pitchFamily="18" charset="0"/>
              <a:ea typeface="華康楷書體W3" pitchFamily="65" charset="-120"/>
              <a:cs typeface="Times New Roman" pitchFamily="18" charset="0"/>
            </a:endParaRPr>
          </a:p>
          <a:p>
            <a:pPr lvl="1" indent="-457200" eaLnBrk="0" hangingPunct="0">
              <a:buFont typeface="Wingdings" panose="05000000000000000000" pitchFamily="2" charset="2"/>
              <a:buChar char="v"/>
            </a:pP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看哪，我必快來。賞罰在我，要照各人所行的報應他。我是阿拉法，我是俄梅戛；我是首先的，我是末後的，我是初，我是終。那些洗淨自己衣服的有福了，可得權柄能到生命樹那裏，也能從門進城。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』〔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啟二十二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12〕</a:t>
            </a:r>
          </a:p>
          <a:p>
            <a:pPr lvl="1" indent="-457200" eaLnBrk="0" hangingPunct="0">
              <a:buFont typeface="Wingdings" panose="05000000000000000000" pitchFamily="2" charset="2"/>
              <a:buChar char="Ø"/>
            </a:pP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『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念這書上豫言的，和那些聽見又遵守其中所記載的，都是有福的。因為日期近了。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』〔</a:t>
            </a:r>
            <a:r>
              <a:rPr lang="zh-TW" altLang="en-US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啟一</a:t>
            </a:r>
            <a:r>
              <a:rPr lang="en-US" altLang="zh-TW" sz="3200" dirty="0">
                <a:solidFill>
                  <a:srgbClr val="FFFFFF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3〕</a:t>
            </a:r>
            <a:endParaRPr lang="en-US" altLang="zh-TW" sz="3200" dirty="0"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264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337FB73-D612-65B3-818F-286D96FE3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4E67E-D8C4-0768-9D80-03F421CC7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8686800" cy="2743200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             </a:t>
            </a:r>
            <a:b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</a:t>
            </a:r>
            <a:r>
              <a:rPr lang="zh-TW" altLang="en-US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第一封書簡：基督致以弗所教會</a:t>
            </a: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《</a:t>
            </a:r>
            <a:r>
              <a:rPr lang="zh-TW" altLang="en-US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致命的欠缺</a:t>
            </a: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—</a:t>
            </a:r>
            <a:r>
              <a:rPr lang="zh-TW" altLang="en-US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離棄了起初的愛心</a:t>
            </a: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》</a:t>
            </a:r>
            <a:b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r>
              <a:rPr lang="en-US" altLang="zh-TW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                       </a:t>
            </a:r>
            <a:r>
              <a:rPr lang="zh-TW" altLang="en-US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啟示錄二</a:t>
            </a:r>
            <a:r>
              <a:rPr lang="en-US" altLang="zh-TW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1</a:t>
            </a:r>
            <a:r>
              <a:rPr lang="zh-TW" altLang="en-US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～</a:t>
            </a:r>
            <a:r>
              <a:rPr lang="en-US" altLang="zh-TW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7</a:t>
            </a:r>
            <a:br>
              <a:rPr lang="en-US" altLang="zh-TW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b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b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   </a:t>
            </a:r>
            <a:r>
              <a:rPr lang="en-US" altLang="zh-TW" sz="28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		</a:t>
            </a:r>
            <a:endParaRPr lang="en-US" sz="3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華康粗圓體(P)" pitchFamily="34" charset="-12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021770-618E-EF41-843D-57CEBD303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3" y="3717759"/>
            <a:ext cx="34956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9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DFEA3-4032-D3D7-2096-DBB913D85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B1E42CF7-3F68-710F-8946-DBB5162EA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-12032"/>
            <a:ext cx="8856984" cy="566308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 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你要寫信給以弗所教會的使者，說，那右手拿著七星，在七個金燈臺中間行走的，說，我知道你的行為，勞碌，忍耐，也知道你不能容忍惡人，你也曾試驗那自稱為使徒卻不是使徒的，看出他們是假的來。你也能忍耐，曾為我的名勞苦，並不乏倦。</a:t>
            </a:r>
            <a:endParaRPr lang="en-US" altLang="zh-TW" sz="32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   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然而有一件事我要責備你，就是你把起初的愛心離棄了。所以應當回想你是從那裏墜落的，並要悔改，行起初所行的事。你若不悔改，我就臨到你那裏，把你的燈臺從原處挪去。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      </a:t>
            </a:r>
          </a:p>
          <a:p>
            <a:pPr>
              <a:spcBef>
                <a:spcPts val="600"/>
              </a:spcBef>
            </a:pP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                           〔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啟二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1</a:t>
            </a:r>
            <a:r>
              <a:rPr lang="zh-TW" altLang="en-US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～</a:t>
            </a:r>
            <a:r>
              <a:rPr lang="en-US" altLang="zh-TW" sz="28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7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〕</a:t>
            </a:r>
            <a:endParaRPr lang="zh-TW" altLang="en-US" sz="320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900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7357364-1856-15F9-E7FC-32CDB88B1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3B3D-986C-930B-41D9-B2301C275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8686800" cy="2819400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             </a:t>
            </a:r>
            <a:b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</a:t>
            </a:r>
            <a:r>
              <a:rPr lang="zh-TW" altLang="en-US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第二封書簡：基督致士每拿教會</a:t>
            </a:r>
            <a:b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     《</a:t>
            </a:r>
            <a:r>
              <a:rPr lang="zh-TW" altLang="en-US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至死忠心</a:t>
            </a: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--</a:t>
            </a:r>
            <a:r>
              <a:rPr lang="zh-TW" altLang="en-US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生命的冠冕</a:t>
            </a: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》</a:t>
            </a:r>
            <a:b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r>
              <a:rPr lang="en-US" altLang="zh-TW" sz="44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               </a:t>
            </a:r>
            <a:r>
              <a:rPr lang="zh-TW" altLang="en-US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啟示錄二</a:t>
            </a:r>
            <a:r>
              <a:rPr lang="en-US" altLang="zh-TW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8</a:t>
            </a:r>
            <a:r>
              <a:rPr lang="zh-TW" altLang="en-US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～</a:t>
            </a:r>
            <a:r>
              <a:rPr lang="en-US" altLang="zh-TW" sz="3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11</a:t>
            </a:r>
            <a:br>
              <a:rPr lang="en-US" altLang="zh-TW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b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b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</a:br>
            <a:r>
              <a:rPr lang="en-US" altLang="zh-TW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   </a:t>
            </a:r>
            <a:r>
              <a:rPr lang="en-US" altLang="zh-TW" sz="28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粗圓體(P)" pitchFamily="34" charset="-120"/>
                <a:ea typeface="華康粗圓體(P)" pitchFamily="34" charset="-120"/>
                <a:cs typeface="Times New Roman" pitchFamily="18" charset="0"/>
              </a:rPr>
              <a:t>      		</a:t>
            </a:r>
            <a:endParaRPr lang="en-US" sz="3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華康粗圓體(P)" pitchFamily="34" charset="-12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25DF3-8A51-5BCA-6F62-253E5CFA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3810000"/>
            <a:ext cx="34956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DFEA3-4032-D3D7-2096-DBB913D85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B1E42CF7-3F68-710F-8946-DBB5162EA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8601"/>
            <a:ext cx="8839200" cy="566308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  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『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你要寫信給士每那教會的使者說，那首先的，未後的，死過又活的說，我知道你的患難，你的貧窮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﹝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你卻是富足的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﹞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，也知道那自稱是猶太人所說的毀謗話，其實他們不是猶太人，乃是撒但一會的人。</a:t>
            </a:r>
            <a:endParaRPr lang="en-US" altLang="zh-TW" sz="3200" dirty="0">
              <a:solidFill>
                <a:prstClr val="white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    </a:t>
            </a:r>
            <a:r>
              <a:rPr lang="zh-TW" altLang="en-US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你將要受的苦你不用怕。魔鬼要把你們中間幾個人下在監裏，叫你們被試煉。你們必受患難十日。你務要至死忠心，我就賜給你那生命的冠冕。聖靈向眾教會所說的話，凡有耳的，就應當聽。得勝的，必不受第二次死的害。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』</a:t>
            </a:r>
            <a:endParaRPr lang="en-US" altLang="zh-TW" sz="3200" dirty="0">
              <a:solidFill>
                <a:prstClr val="white"/>
              </a:solidFill>
              <a:latin typeface="Times New Roman" pitchFamily="18" charset="0"/>
              <a:ea typeface="華康楷書體W3" pitchFamily="65" charset="-12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TW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                                                    〔</a:t>
            </a:r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啟二</a:t>
            </a:r>
            <a:r>
              <a:rPr lang="en-US" altLang="zh-TW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8</a:t>
            </a:r>
            <a:r>
              <a:rPr lang="zh-TW" altLang="en-US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～</a:t>
            </a:r>
            <a:r>
              <a:rPr lang="en-US" altLang="zh-TW" sz="3200" dirty="0">
                <a:solidFill>
                  <a:prstClr val="white"/>
                </a:solidFill>
                <a:latin typeface="Times New Roman" pitchFamily="18" charset="0"/>
                <a:ea typeface="華康楷書體W3" pitchFamily="65" charset="-120"/>
                <a:cs typeface="Times New Roman" pitchFamily="18" charset="0"/>
              </a:rPr>
              <a:t>11</a:t>
            </a:r>
            <a:r>
              <a:rPr lang="en-US" altLang="zh-TW" sz="3200" dirty="0">
                <a:solidFill>
                  <a:prstClr val="white"/>
                </a:solidFill>
                <a:latin typeface="華康楷書體W3" pitchFamily="65" charset="-120"/>
                <a:ea typeface="華康楷書體W3" pitchFamily="65" charset="-120"/>
                <a:cs typeface="華康楷書體W3" pitchFamily="65" charset="-120"/>
              </a:rPr>
              <a:t>〕</a:t>
            </a:r>
            <a:endParaRPr lang="zh-TW" altLang="en-US" sz="320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華康楷書體W3" pitchFamily="65" charset="-120"/>
              <a:ea typeface="華康楷書體W3" pitchFamily="65" charset="-120"/>
              <a:cs typeface="華康楷書體W3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770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29873</TotalTime>
  <Words>4590</Words>
  <Application>Microsoft Office PowerPoint</Application>
  <PresentationFormat>Widescreen</PresentationFormat>
  <Paragraphs>267</Paragraphs>
  <Slides>27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Metro</vt:lpstr>
      <vt:lpstr>PowerPoint Presentation</vt:lpstr>
      <vt:lpstr>PowerPoint Presentation</vt:lpstr>
      <vt:lpstr>                                 啟示錄基督致教會七封書信的背景    【拔摩海島上的異象—榮耀的基督】                     </vt:lpstr>
      <vt:lpstr>PowerPoint Presentation</vt:lpstr>
      <vt:lpstr>PowerPoint Presentation</vt:lpstr>
      <vt:lpstr>                          第一封書簡：基督致以弗所教會    《致命的欠缺—離棄了起初的愛心》                              啟示錄二1～7                    </vt:lpstr>
      <vt:lpstr>PowerPoint Presentation</vt:lpstr>
      <vt:lpstr>                         第二封書簡：基督致士每拿教會            《至死忠心--生命的冠冕》                      啟示錄二8～11                    </vt:lpstr>
      <vt:lpstr>PowerPoint Presentation</vt:lpstr>
      <vt:lpstr>                         第三封書簡：基督致別迦摩教會         《守住真理，不可以妥協》                            啟示錄二12～17                    </vt:lpstr>
      <vt:lpstr>PowerPoint Presentation</vt:lpstr>
      <vt:lpstr>                       第四封書簡：基督致推雅推喇教會                 啟示錄二18～29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Li, Christine</dc:creator>
  <cp:lastModifiedBy>Li, Christine</cp:lastModifiedBy>
  <cp:revision>183</cp:revision>
  <dcterms:created xsi:type="dcterms:W3CDTF">2025-01-11T20:33:46Z</dcterms:created>
  <dcterms:modified xsi:type="dcterms:W3CDTF">2025-07-27T21:12:48Z</dcterms:modified>
</cp:coreProperties>
</file>