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7"/>
  </p:notesMasterIdLst>
  <p:sldIdLst>
    <p:sldId id="858" r:id="rId2"/>
    <p:sldId id="844" r:id="rId3"/>
    <p:sldId id="852" r:id="rId4"/>
    <p:sldId id="851" r:id="rId5"/>
    <p:sldId id="845" r:id="rId6"/>
    <p:sldId id="855" r:id="rId7"/>
    <p:sldId id="856" r:id="rId8"/>
    <p:sldId id="854" r:id="rId9"/>
    <p:sldId id="330" r:id="rId10"/>
    <p:sldId id="846" r:id="rId11"/>
    <p:sldId id="857" r:id="rId12"/>
    <p:sldId id="847" r:id="rId13"/>
    <p:sldId id="848" r:id="rId14"/>
    <p:sldId id="849" r:id="rId15"/>
    <p:sldId id="485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84" autoAdjust="0"/>
    <p:restoredTop sz="94662"/>
  </p:normalViewPr>
  <p:slideViewPr>
    <p:cSldViewPr>
      <p:cViewPr varScale="1">
        <p:scale>
          <a:sx n="91" d="100"/>
          <a:sy n="91" d="100"/>
        </p:scale>
        <p:origin x="920" y="17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2DA330-3C22-447A-A9EC-9A709DC0CB90}" type="datetimeFigureOut">
              <a:rPr lang="en-US" smtClean="0"/>
              <a:pPr/>
              <a:t>6/29/25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37EFEB-D829-4D25-A506-F536136164A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CE133A-5B57-2966-B0DD-D35778CD5B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6655903-C1DA-454D-4CBA-E9ACEE111BB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6089D73-F7C2-4F53-ED5B-3FAC2804534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89BA78-B6E2-717A-5BA8-DB49271E5A2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C06E57-9C9D-42D0-9C8C-852960601CDF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51375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D3B06B-9B76-FF6F-BE97-627AAB9DD1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>
            <a:extLst>
              <a:ext uri="{FF2B5EF4-FFF2-40B4-BE49-F238E27FC236}">
                <a16:creationId xmlns:a16="http://schemas.microsoft.com/office/drawing/2014/main" id="{FE9F1D80-0E9E-3F3F-521E-88C779DFAA6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>
            <a:extLst>
              <a:ext uri="{FF2B5EF4-FFF2-40B4-BE49-F238E27FC236}">
                <a16:creationId xmlns:a16="http://schemas.microsoft.com/office/drawing/2014/main" id="{A7B3CEBE-4192-7A16-C75B-D8CA7B74E63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3316" name="Slide Number Placeholder 3">
            <a:extLst>
              <a:ext uri="{FF2B5EF4-FFF2-40B4-BE49-F238E27FC236}">
                <a16:creationId xmlns:a16="http://schemas.microsoft.com/office/drawing/2014/main" id="{D3736340-1C60-45B5-50AF-C7484CE7C3A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8DAEADCD-B969-4814-80CF-366B468326A3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484378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060B31-D0F6-5D73-1DA7-51FC8587AB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>
            <a:extLst>
              <a:ext uri="{FF2B5EF4-FFF2-40B4-BE49-F238E27FC236}">
                <a16:creationId xmlns:a16="http://schemas.microsoft.com/office/drawing/2014/main" id="{D0F2BE1D-D37A-2D7D-B2F8-F3E1B8042DE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>
            <a:extLst>
              <a:ext uri="{FF2B5EF4-FFF2-40B4-BE49-F238E27FC236}">
                <a16:creationId xmlns:a16="http://schemas.microsoft.com/office/drawing/2014/main" id="{AC85E5E5-23C3-9B8E-DA3F-C117B93159C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3316" name="Slide Number Placeholder 3">
            <a:extLst>
              <a:ext uri="{FF2B5EF4-FFF2-40B4-BE49-F238E27FC236}">
                <a16:creationId xmlns:a16="http://schemas.microsoft.com/office/drawing/2014/main" id="{E38DD185-9435-9635-EB8A-79C0F9811D2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8DAEADCD-B969-4814-80CF-366B468326A3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61708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B4792A-16CA-4457-09FB-BEE9DD4B93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>
            <a:extLst>
              <a:ext uri="{FF2B5EF4-FFF2-40B4-BE49-F238E27FC236}">
                <a16:creationId xmlns:a16="http://schemas.microsoft.com/office/drawing/2014/main" id="{D9BEE750-9F0B-28A7-2432-EA2FADEFC80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>
            <a:extLst>
              <a:ext uri="{FF2B5EF4-FFF2-40B4-BE49-F238E27FC236}">
                <a16:creationId xmlns:a16="http://schemas.microsoft.com/office/drawing/2014/main" id="{BAF3E20E-8086-91B1-B3FC-5C18AC48E52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3316" name="Slide Number Placeholder 3">
            <a:extLst>
              <a:ext uri="{FF2B5EF4-FFF2-40B4-BE49-F238E27FC236}">
                <a16:creationId xmlns:a16="http://schemas.microsoft.com/office/drawing/2014/main" id="{243B8BEE-71D3-B0C3-A4C6-1C1B358867B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8DAEADCD-B969-4814-80CF-366B468326A3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405080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A7C9E2-6AF5-A4E8-7913-F2962ADF7F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>
            <a:extLst>
              <a:ext uri="{FF2B5EF4-FFF2-40B4-BE49-F238E27FC236}">
                <a16:creationId xmlns:a16="http://schemas.microsoft.com/office/drawing/2014/main" id="{EE832ADD-C59B-0DBE-520F-40170C1A595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>
            <a:extLst>
              <a:ext uri="{FF2B5EF4-FFF2-40B4-BE49-F238E27FC236}">
                <a16:creationId xmlns:a16="http://schemas.microsoft.com/office/drawing/2014/main" id="{784424C7-3BC5-E1B8-9972-2288AAF4E00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3316" name="Slide Number Placeholder 3">
            <a:extLst>
              <a:ext uri="{FF2B5EF4-FFF2-40B4-BE49-F238E27FC236}">
                <a16:creationId xmlns:a16="http://schemas.microsoft.com/office/drawing/2014/main" id="{86F92130-CC8B-8594-17CB-A92BBA2EAAD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8DAEADCD-B969-4814-80CF-366B468326A3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21008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860745-DCDF-5BAD-5DDE-5556721D03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>
            <a:extLst>
              <a:ext uri="{FF2B5EF4-FFF2-40B4-BE49-F238E27FC236}">
                <a16:creationId xmlns:a16="http://schemas.microsoft.com/office/drawing/2014/main" id="{5656169D-33A2-1605-770D-11E1244E0C5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>
            <a:extLst>
              <a:ext uri="{FF2B5EF4-FFF2-40B4-BE49-F238E27FC236}">
                <a16:creationId xmlns:a16="http://schemas.microsoft.com/office/drawing/2014/main" id="{538953CE-C3EB-F98A-DDBA-84F9D640E40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3316" name="Slide Number Placeholder 3">
            <a:extLst>
              <a:ext uri="{FF2B5EF4-FFF2-40B4-BE49-F238E27FC236}">
                <a16:creationId xmlns:a16="http://schemas.microsoft.com/office/drawing/2014/main" id="{D0B360D5-3F52-9631-C697-FFC6E0B0472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8DAEADCD-B969-4814-80CF-366B468326A3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754861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智打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7A15010-784A-43B7-A7EB-CCCA848A52D8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75211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FD7FA1-8C94-A787-43CC-580C030735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C50DEBC-EA62-AC0B-C9E1-9A66AAA317E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36E3A70-A127-1ABA-BA74-E0A85EC73DF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D4B3B9-C69D-CE6C-2831-617537788D3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37EFEB-D829-4D25-A506-F536136164A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1867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5A1787-CDC8-0FF9-5EC7-E3F66AACCC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>
            <a:extLst>
              <a:ext uri="{FF2B5EF4-FFF2-40B4-BE49-F238E27FC236}">
                <a16:creationId xmlns:a16="http://schemas.microsoft.com/office/drawing/2014/main" id="{59B40874-27BA-61AF-CC81-0EABCB47086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Notes Placeholder 2">
            <a:extLst>
              <a:ext uri="{FF2B5EF4-FFF2-40B4-BE49-F238E27FC236}">
                <a16:creationId xmlns:a16="http://schemas.microsoft.com/office/drawing/2014/main" id="{E7E0D499-4D47-2B40-066A-E6A84C85254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21508" name="Slide Number Placeholder 3">
            <a:extLst>
              <a:ext uri="{FF2B5EF4-FFF2-40B4-BE49-F238E27FC236}">
                <a16:creationId xmlns:a16="http://schemas.microsoft.com/office/drawing/2014/main" id="{0630561C-0A9E-FACD-028B-B21159F9C4A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9855897D-14A7-417B-BD76-F8E04F5517D2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0463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B163AE-0C37-5E95-58E7-A1DACB6B68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A852529-1CDB-E029-EB10-68D356059C6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48D8295-196F-FCF2-177C-C562F1D5FB6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8E32A4-49E4-5B1A-AD18-F814CDA298D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37EFEB-D829-4D25-A506-F536136164A0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3963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5A1787-CDC8-0FF9-5EC7-E3F66AACCC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>
            <a:extLst>
              <a:ext uri="{FF2B5EF4-FFF2-40B4-BE49-F238E27FC236}">
                <a16:creationId xmlns:a16="http://schemas.microsoft.com/office/drawing/2014/main" id="{59B40874-27BA-61AF-CC81-0EABCB47086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Notes Placeholder 2">
            <a:extLst>
              <a:ext uri="{FF2B5EF4-FFF2-40B4-BE49-F238E27FC236}">
                <a16:creationId xmlns:a16="http://schemas.microsoft.com/office/drawing/2014/main" id="{E7E0D499-4D47-2B40-066A-E6A84C85254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21508" name="Slide Number Placeholder 3">
            <a:extLst>
              <a:ext uri="{FF2B5EF4-FFF2-40B4-BE49-F238E27FC236}">
                <a16:creationId xmlns:a16="http://schemas.microsoft.com/office/drawing/2014/main" id="{0630561C-0A9E-FACD-028B-B21159F9C4A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9855897D-14A7-417B-BD76-F8E04F5517D2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0463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D636AA-B412-06C6-2239-31C3121A2C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66C13E0-299A-8DD9-D226-0CC4881B71C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FF48D0A-8A6F-AF0D-913E-3B3AB6CB61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FD3D06-87C4-3C53-1E65-2562ED5DB67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37EFEB-D829-4D25-A506-F536136164A0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7933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2BDAE7-BD5E-92A0-3137-9A39E7B083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>
            <a:extLst>
              <a:ext uri="{FF2B5EF4-FFF2-40B4-BE49-F238E27FC236}">
                <a16:creationId xmlns:a16="http://schemas.microsoft.com/office/drawing/2014/main" id="{697E6950-CE67-CA32-50CF-66E90413309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Notes Placeholder 2">
            <a:extLst>
              <a:ext uri="{FF2B5EF4-FFF2-40B4-BE49-F238E27FC236}">
                <a16:creationId xmlns:a16="http://schemas.microsoft.com/office/drawing/2014/main" id="{C66760E8-6CE9-7D3F-37CB-23913848561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21508" name="Slide Number Placeholder 3">
            <a:extLst>
              <a:ext uri="{FF2B5EF4-FFF2-40B4-BE49-F238E27FC236}">
                <a16:creationId xmlns:a16="http://schemas.microsoft.com/office/drawing/2014/main" id="{6D1EE380-2671-8144-34C0-5D1B9A34B0A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9855897D-14A7-417B-BD76-F8E04F5517D2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9155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9939C1-48D9-EA1F-5188-FF109C1747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>
            <a:extLst>
              <a:ext uri="{FF2B5EF4-FFF2-40B4-BE49-F238E27FC236}">
                <a16:creationId xmlns:a16="http://schemas.microsoft.com/office/drawing/2014/main" id="{E50DEA33-A1E1-EE00-5D5F-E0C4A2E8F64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>
            <a:extLst>
              <a:ext uri="{FF2B5EF4-FFF2-40B4-BE49-F238E27FC236}">
                <a16:creationId xmlns:a16="http://schemas.microsoft.com/office/drawing/2014/main" id="{C00BDDAE-9D2E-0A9C-29CC-C04B0D48A9D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3316" name="Slide Number Placeholder 3">
            <a:extLst>
              <a:ext uri="{FF2B5EF4-FFF2-40B4-BE49-F238E27FC236}">
                <a16:creationId xmlns:a16="http://schemas.microsoft.com/office/drawing/2014/main" id="{8E088498-9A4B-961D-CE98-463A5C5A48B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8DAEADCD-B969-4814-80CF-366B468326A3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127860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8DAEADCD-B969-4814-80CF-366B468326A3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13507-384D-423A-B285-8A997FEDDC34}" type="datetimeFigureOut">
              <a:rPr lang="en-US" smtClean="0"/>
              <a:pPr/>
              <a:t>6/29/25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0E912-941A-4C27-8F47-451172A9034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13507-384D-423A-B285-8A997FEDDC34}" type="datetimeFigureOut">
              <a:rPr lang="en-US" smtClean="0"/>
              <a:pPr/>
              <a:t>6/29/25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0E912-941A-4C27-8F47-451172A903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13507-384D-423A-B285-8A997FEDDC34}" type="datetimeFigureOut">
              <a:rPr lang="en-US" smtClean="0"/>
              <a:pPr/>
              <a:t>6/29/25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0E912-941A-4C27-8F47-451172A903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13507-384D-423A-B285-8A997FEDDC34}" type="datetimeFigureOut">
              <a:rPr lang="en-US" smtClean="0"/>
              <a:pPr/>
              <a:t>6/29/25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0E912-941A-4C27-8F47-451172A903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13507-384D-423A-B285-8A997FEDDC34}" type="datetimeFigureOut">
              <a:rPr lang="en-US" smtClean="0"/>
              <a:pPr/>
              <a:t>6/29/25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0E912-941A-4C27-8F47-451172A9034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13507-384D-423A-B285-8A997FEDDC34}" type="datetimeFigureOut">
              <a:rPr lang="en-US" smtClean="0"/>
              <a:pPr/>
              <a:t>6/29/25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0E912-941A-4C27-8F47-451172A903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13507-384D-423A-B285-8A997FEDDC34}" type="datetimeFigureOut">
              <a:rPr lang="en-US" smtClean="0"/>
              <a:pPr/>
              <a:t>6/29/25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0E912-941A-4C27-8F47-451172A9034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13507-384D-423A-B285-8A997FEDDC34}" type="datetimeFigureOut">
              <a:rPr lang="en-US" smtClean="0"/>
              <a:pPr/>
              <a:t>6/29/25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0E912-941A-4C27-8F47-451172A903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13507-384D-423A-B285-8A997FEDDC34}" type="datetimeFigureOut">
              <a:rPr lang="en-US" smtClean="0"/>
              <a:pPr/>
              <a:t>6/29/25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0E912-941A-4C27-8F47-451172A903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13507-384D-423A-B285-8A997FEDDC34}" type="datetimeFigureOut">
              <a:rPr lang="en-US" smtClean="0"/>
              <a:pPr/>
              <a:t>6/29/25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0E912-941A-4C27-8F47-451172A903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/>
          <a:p>
            <a:fld id="{C7513507-384D-423A-B285-8A997FEDDC34}" type="datetimeFigureOut">
              <a:rPr lang="en-US" smtClean="0"/>
              <a:pPr/>
              <a:t>6/29/25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/>
          <a:p>
            <a:fld id="{FCA0E912-941A-4C27-8F47-451172A903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C7513507-384D-423A-B285-8A997FEDDC34}" type="datetimeFigureOut">
              <a:rPr lang="en-US" smtClean="0"/>
              <a:pPr/>
              <a:t>6/29/25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FCA0E912-941A-4C27-8F47-451172A903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3272CB-0F5C-3DBB-2B9F-72F59521A0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048231E-45C7-A187-D6C2-EDABF4AFD637}"/>
              </a:ext>
            </a:extLst>
          </p:cNvPr>
          <p:cNvSpPr txBox="1"/>
          <p:nvPr/>
        </p:nvSpPr>
        <p:spPr>
          <a:xfrm>
            <a:off x="0" y="0"/>
            <a:ext cx="9220200" cy="715580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zh-TW" altLang="en-US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        北三角區華人基督徒團契主日講章系列</a:t>
            </a:r>
            <a:r>
              <a:rPr lang="en-US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                    </a:t>
            </a:r>
          </a:p>
          <a:p>
            <a:pPr marL="168275" lvl="0" indent="-168275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altLang="zh-TW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3/30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 </a:t>
            </a:r>
            <a:r>
              <a:rPr lang="en-US" altLang="zh-TW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【</a:t>
            </a:r>
            <a:r>
              <a:rPr lang="zh-TW" alt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拔摩海島的異象</a:t>
            </a:r>
            <a:r>
              <a:rPr lang="en-US" altLang="zh-TW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—</a:t>
            </a:r>
            <a:r>
              <a:rPr lang="zh-TW" alt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榮耀的基督</a:t>
            </a:r>
            <a:r>
              <a:rPr lang="en-US" altLang="zh-TW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】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 </a:t>
            </a:r>
            <a:r>
              <a:rPr lang="zh-TW" alt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啟 一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1</a:t>
            </a:r>
            <a:r>
              <a:rPr lang="zh-TW" alt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～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20</a:t>
            </a:r>
          </a:p>
          <a:p>
            <a:pPr marL="168275" lvl="0" indent="-168275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altLang="zh-TW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4/27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 </a:t>
            </a:r>
            <a:r>
              <a:rPr lang="zh-TW" alt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基督書簡</a:t>
            </a:r>
            <a:r>
              <a:rPr lang="en-US" altLang="zh-TW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【</a:t>
            </a:r>
            <a:r>
              <a:rPr lang="zh-TW" alt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以弗所教會</a:t>
            </a:r>
            <a:r>
              <a:rPr lang="en-US" altLang="zh-TW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—</a:t>
            </a:r>
            <a:r>
              <a:rPr lang="zh-TW" alt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致命欠缺</a:t>
            </a:r>
            <a:r>
              <a:rPr lang="en-US" altLang="zh-TW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】</a:t>
            </a:r>
            <a:r>
              <a:rPr lang="zh-TW" alt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啟二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1</a:t>
            </a:r>
            <a:r>
              <a:rPr lang="zh-TW" alt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～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7</a:t>
            </a:r>
          </a:p>
          <a:p>
            <a:pPr marL="168275" lvl="0" indent="-168275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altLang="zh-TW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5/18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 </a:t>
            </a:r>
            <a:r>
              <a:rPr lang="zh-TW" alt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基督書簡</a:t>
            </a:r>
            <a:r>
              <a:rPr lang="en-US" altLang="zh-TW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【</a:t>
            </a:r>
            <a:r>
              <a:rPr lang="zh-TW" alt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士每拿教會</a:t>
            </a:r>
            <a:r>
              <a:rPr lang="en-US" altLang="zh-TW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—</a:t>
            </a:r>
            <a:r>
              <a:rPr lang="zh-TW" alt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至死忠心</a:t>
            </a:r>
            <a:r>
              <a:rPr lang="en-US" altLang="zh-TW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】</a:t>
            </a:r>
            <a:r>
              <a:rPr lang="zh-TW" alt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啟 二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8</a:t>
            </a:r>
            <a:r>
              <a:rPr lang="zh-TW" alt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～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11</a:t>
            </a:r>
          </a:p>
          <a:p>
            <a:pPr marL="168275" lvl="0" indent="-168275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altLang="zh-TW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6/29</a:t>
            </a:r>
            <a:r>
              <a:rPr lang="en-US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 </a:t>
            </a:r>
            <a:r>
              <a:rPr lang="zh-TW" altLang="en-US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基督書簡</a:t>
            </a:r>
            <a:r>
              <a:rPr lang="en-US" altLang="zh-TW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【</a:t>
            </a:r>
            <a:r>
              <a:rPr lang="zh-TW" altLang="en-US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別迦摩教會</a:t>
            </a:r>
            <a:r>
              <a:rPr lang="en-US" altLang="zh-TW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—</a:t>
            </a:r>
            <a:r>
              <a:rPr lang="zh-TW" altLang="en-US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不能妥協</a:t>
            </a:r>
            <a:r>
              <a:rPr lang="en-US" altLang="zh-TW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】</a:t>
            </a:r>
            <a:r>
              <a:rPr lang="zh-TW" altLang="en-US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啟 二</a:t>
            </a:r>
            <a:r>
              <a:rPr lang="en-US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12</a:t>
            </a:r>
            <a:r>
              <a:rPr lang="zh-TW" altLang="en-US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～</a:t>
            </a:r>
            <a:r>
              <a:rPr lang="en-US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17</a:t>
            </a:r>
          </a:p>
          <a:p>
            <a:pPr marL="168275" lvl="0" indent="-168275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altLang="zh-TW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7/27 </a:t>
            </a:r>
            <a:r>
              <a:rPr lang="zh-TW" altLang="en-US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基督書簡</a:t>
            </a:r>
            <a:r>
              <a:rPr lang="en-US" altLang="zh-TW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【</a:t>
            </a:r>
            <a:r>
              <a:rPr lang="zh-TW" altLang="en-US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推雅推喇教會</a:t>
            </a:r>
            <a:r>
              <a:rPr lang="en-US" altLang="zh-TW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—</a:t>
            </a:r>
            <a:r>
              <a:rPr lang="zh-TW" altLang="en-US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持守所有</a:t>
            </a:r>
            <a:r>
              <a:rPr lang="en-US" altLang="zh-TW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】</a:t>
            </a:r>
            <a:r>
              <a:rPr lang="zh-TW" altLang="en-US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啟二</a:t>
            </a:r>
            <a:r>
              <a:rPr lang="en-US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18</a:t>
            </a:r>
            <a:r>
              <a:rPr lang="zh-TW" altLang="en-US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～</a:t>
            </a:r>
            <a:r>
              <a:rPr lang="en-US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29</a:t>
            </a:r>
          </a:p>
          <a:p>
            <a:pPr marL="168275" lvl="0" indent="-168275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altLang="zh-TW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8/17</a:t>
            </a:r>
            <a:r>
              <a:rPr lang="en-US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 </a:t>
            </a:r>
            <a:r>
              <a:rPr lang="zh-TW" altLang="en-US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基督書簡</a:t>
            </a:r>
            <a:r>
              <a:rPr lang="en-US" altLang="zh-TW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【</a:t>
            </a:r>
            <a:r>
              <a:rPr lang="zh-TW" altLang="en-US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撒狄教會</a:t>
            </a:r>
            <a:r>
              <a:rPr lang="en-US" altLang="zh-TW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—</a:t>
            </a:r>
            <a:r>
              <a:rPr lang="zh-TW" altLang="en-US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名存實亡</a:t>
            </a:r>
            <a:r>
              <a:rPr lang="en-US" altLang="zh-TW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】</a:t>
            </a:r>
            <a:r>
              <a:rPr lang="zh-TW" altLang="en-US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啟三</a:t>
            </a:r>
            <a:r>
              <a:rPr lang="en-US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1</a:t>
            </a:r>
            <a:r>
              <a:rPr lang="zh-TW" altLang="en-US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～</a:t>
            </a:r>
            <a:r>
              <a:rPr lang="en-US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6</a:t>
            </a:r>
          </a:p>
          <a:p>
            <a:pPr marL="168275" lvl="0" indent="-168275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altLang="zh-TW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9/28</a:t>
            </a:r>
            <a:r>
              <a:rPr lang="zh-TW" altLang="en-US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 基督書簡</a:t>
            </a:r>
            <a:r>
              <a:rPr lang="en-US" altLang="zh-TW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【</a:t>
            </a:r>
            <a:r>
              <a:rPr lang="zh-TW" altLang="en-US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非拉鐵非教會</a:t>
            </a:r>
            <a:r>
              <a:rPr lang="en-US" altLang="zh-TW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—</a:t>
            </a:r>
            <a:r>
              <a:rPr lang="zh-TW" altLang="en-US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敞開的門</a:t>
            </a:r>
            <a:r>
              <a:rPr lang="en-US" altLang="zh-TW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】</a:t>
            </a:r>
            <a:r>
              <a:rPr lang="zh-TW" altLang="en-US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啟三</a:t>
            </a:r>
            <a:r>
              <a:rPr lang="en-US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7</a:t>
            </a:r>
            <a:r>
              <a:rPr lang="zh-TW" altLang="en-US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～</a:t>
            </a:r>
            <a:r>
              <a:rPr lang="en-US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13</a:t>
            </a:r>
          </a:p>
          <a:p>
            <a:pPr marL="168275" lvl="0" indent="-168275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altLang="zh-TW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10/26</a:t>
            </a:r>
            <a:r>
              <a:rPr lang="zh-TW" altLang="en-US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基督書簡</a:t>
            </a:r>
            <a:r>
              <a:rPr lang="en-US" altLang="zh-TW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【</a:t>
            </a:r>
            <a:r>
              <a:rPr lang="zh-TW" altLang="en-US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老底嘉教會</a:t>
            </a:r>
            <a:r>
              <a:rPr lang="en-US" altLang="zh-TW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—</a:t>
            </a:r>
            <a:r>
              <a:rPr lang="zh-TW" altLang="en-US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罪重恩更濃</a:t>
            </a:r>
            <a:r>
              <a:rPr lang="en-US" altLang="zh-TW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】</a:t>
            </a:r>
            <a:r>
              <a:rPr lang="zh-TW" altLang="en-US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三</a:t>
            </a:r>
            <a:r>
              <a:rPr lang="en-US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14</a:t>
            </a:r>
            <a:r>
              <a:rPr lang="zh-TW" altLang="en-US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～</a:t>
            </a:r>
            <a:r>
              <a:rPr lang="en-US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22</a:t>
            </a:r>
          </a:p>
          <a:p>
            <a:pPr marL="168275" lvl="0" indent="-168275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altLang="zh-TW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11/23 【</a:t>
            </a:r>
            <a:r>
              <a:rPr lang="zh-TW" altLang="en-US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你們要讚美耶和華</a:t>
            </a:r>
            <a:r>
              <a:rPr lang="en-US" altLang="zh-TW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】</a:t>
            </a:r>
            <a:r>
              <a:rPr lang="zh-TW" altLang="en-US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感恩節詩篇第一百五十篇</a:t>
            </a:r>
            <a:endParaRPr lang="en-US" altLang="zh-TW" sz="2800" dirty="0"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marL="168275" lvl="0" indent="-168275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altLang="zh-TW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12/28 【</a:t>
            </a:r>
            <a:r>
              <a:rPr lang="zh-TW" altLang="en-US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從歲首到年終</a:t>
            </a:r>
            <a:r>
              <a:rPr lang="en-US" altLang="zh-TW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】</a:t>
            </a:r>
            <a:r>
              <a:rPr lang="en-US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 </a:t>
            </a:r>
            <a:r>
              <a:rPr lang="zh-TW" altLang="en-US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申命記 十一</a:t>
            </a:r>
            <a:r>
              <a:rPr lang="en-US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8</a:t>
            </a:r>
            <a:r>
              <a:rPr lang="zh-TW" altLang="en-US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～</a:t>
            </a:r>
            <a:r>
              <a:rPr lang="en-US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17</a:t>
            </a:r>
          </a:p>
          <a:p>
            <a:pPr marL="404813" lvl="0" indent="-404813">
              <a:spcBef>
                <a:spcPts val="600"/>
              </a:spcBef>
              <a:buFont typeface="+mj-lt"/>
              <a:buAutoNum type="arabicParenR" startAt="3"/>
            </a:pPr>
            <a:endParaRPr lang="en-US" altLang="zh-TW" sz="3200" dirty="0"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02130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863DFD-193D-0986-1F79-CBECDC424A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Text Box 4">
            <a:extLst>
              <a:ext uri="{FF2B5EF4-FFF2-40B4-BE49-F238E27FC236}">
                <a16:creationId xmlns:a16="http://schemas.microsoft.com/office/drawing/2014/main" id="{603429A9-6D02-8297-6D22-66C8486762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7971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27013" lvl="1" indent="-227013" eaLnBrk="0" hangingPunct="0">
              <a:buFont typeface="+mj-lt"/>
              <a:buAutoNum type="romanUcPeriod" startAt="2"/>
            </a:pP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 </a:t>
            </a:r>
            <a:r>
              <a:rPr lang="zh-TW" altLang="en-US" sz="3200" u="sng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耶穌對別迦摩教會的責備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 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〔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二</a:t>
            </a:r>
            <a:r>
              <a:rPr lang="en-US" altLang="zh-TW" sz="32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14</a:t>
            </a:r>
            <a:r>
              <a:rPr lang="zh-TW" altLang="en-US" sz="32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～</a:t>
            </a:r>
            <a:r>
              <a:rPr lang="en-US" altLang="zh-TW" sz="32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15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〕</a:t>
            </a:r>
          </a:p>
          <a:p>
            <a:pPr marL="0" lvl="1" indent="63500" eaLnBrk="0" hangingPunct="0"/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『</a:t>
            </a:r>
            <a:r>
              <a:rPr lang="zh-TW" altLang="en-US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然而有幾件事我要責備你，因為在你那裏，有人服從了巴蘭的教訓。這巴蘭曾教導巴勒將絆腳石放在以色列人面前，叫他們吃祭偶像之物行淫的事。你那裏也有人照服從了尼哥拉一黨人的教訓。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』</a:t>
            </a:r>
          </a:p>
          <a:p>
            <a:pPr lvl="1" indent="-393700" eaLnBrk="0" hangingPunct="0">
              <a:buFont typeface="+mj-lt"/>
              <a:buAutoNum type="alphaUcPeriod"/>
            </a:pPr>
            <a:r>
              <a:rPr lang="zh-TW" altLang="en-US" sz="3200" u="sng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教會的危機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：巴蘭與尼哥拉黨的滲透</a:t>
            </a:r>
            <a:endParaRPr lang="en-US" altLang="zh-TW" sz="3200" u="sng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marL="0" lvl="1" indent="58738" eaLnBrk="0" hangingPunct="0">
              <a:buFont typeface="Arial" panose="020B0604020202020204" pitchFamily="34" charset="0"/>
              <a:buChar char="•"/>
              <a:tabLst>
                <a:tab pos="344488" algn="l"/>
              </a:tabLst>
            </a:pP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 巴蘭的問題：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『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你們今夜在這裏住宿，我必照耶和華所曉論我的，回報你們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』〔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民二十二</a:t>
            </a:r>
            <a:r>
              <a:rPr lang="en-US" altLang="zh-TW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</a:rPr>
              <a:t>8</a:t>
            </a:r>
            <a:r>
              <a:rPr lang="zh-TW" altLang="en-US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</a:rPr>
              <a:t>，</a:t>
            </a:r>
            <a:r>
              <a:rPr lang="en-US" altLang="zh-TW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</a:rPr>
              <a:t>20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〕</a:t>
            </a:r>
          </a:p>
          <a:p>
            <a:pPr marL="457200" lvl="2" indent="-403225" eaLnBrk="0" hangingPunct="0">
              <a:buFont typeface="Wingdings" panose="05000000000000000000" pitchFamily="2" charset="2"/>
              <a:buChar char="ü"/>
              <a:tabLst>
                <a:tab pos="0" algn="l"/>
              </a:tabLst>
            </a:pP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『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巴勒就是將他滿屋的金銀給我，我行大事小事也不得越過耶和華我神的命，憑自己的心意行好行歹。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』〔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民二十二</a:t>
            </a:r>
            <a:r>
              <a:rPr lang="en-US" altLang="zh-TW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</a:rPr>
              <a:t>18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，二十四</a:t>
            </a:r>
            <a:r>
              <a:rPr lang="en-US" altLang="zh-TW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</a:rPr>
              <a:t>13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〕</a:t>
            </a:r>
          </a:p>
          <a:p>
            <a:pPr marL="403225" lvl="2" indent="-403225" eaLnBrk="0" hangingPunct="0">
              <a:buFont typeface="Wingdings" pitchFamily="2" charset="2"/>
              <a:buChar char="Ä"/>
              <a:tabLst>
                <a:tab pos="344488" algn="l"/>
              </a:tabLst>
            </a:pP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『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這些婦女，因巴蘭的計謀，叫以色列人在在毘珥的事上得罪耶和華，以致耶和華的會眾遭遇瘟疫。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』〔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民三十一</a:t>
            </a:r>
            <a:r>
              <a:rPr lang="en-US" altLang="zh-TW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</a:rPr>
              <a:t>16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〕</a:t>
            </a:r>
          </a:p>
          <a:p>
            <a:pPr marL="457200" lvl="2" eaLnBrk="0" hangingPunct="0">
              <a:tabLst>
                <a:tab pos="344488" algn="l"/>
              </a:tabLst>
            </a:pP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lvl="2" indent="-457200" eaLnBrk="0" hangingPunct="0">
              <a:buFont typeface="Wingdings" panose="05000000000000000000" pitchFamily="2" charset="2"/>
              <a:buChar char="ü"/>
              <a:tabLst>
                <a:tab pos="344488" algn="l"/>
              </a:tabLst>
            </a:pP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73488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3C7137-9BE0-40DF-C761-19DFF42C12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Text Box 4">
            <a:extLst>
              <a:ext uri="{FF2B5EF4-FFF2-40B4-BE49-F238E27FC236}">
                <a16:creationId xmlns:a16="http://schemas.microsoft.com/office/drawing/2014/main" id="{48C148C2-E970-F4E7-8FEE-9DDF9174DE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6986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1" indent="-457200" eaLnBrk="0" hangingPunct="0">
              <a:buFont typeface="Arial" panose="020B0604020202020204" pitchFamily="34" charset="0"/>
              <a:buChar char="•"/>
            </a:pP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尼哥拉黨的問題：“管轄人民”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anose="05000000000000000000" pitchFamily="2" charset="2"/>
              </a:rPr>
              <a:t>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anose="05000000000000000000" pitchFamily="2" charset="2"/>
              </a:rPr>
              <a:t>教會少數自由派領袖帶領信徒轉向以人為本的領導原則。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marL="457200" lvl="2" indent="-403225" eaLnBrk="0" hangingPunct="0">
              <a:buFont typeface="Wingdings" panose="05000000000000000000" pitchFamily="2" charset="2"/>
              <a:buChar char="ü"/>
              <a:tabLst>
                <a:tab pos="0" algn="l"/>
              </a:tabLst>
            </a:pP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人最初的罪：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『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你們便如神能知道善惡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…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他們二人的眼睛就明亮了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』〔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創三</a:t>
            </a:r>
            <a:r>
              <a:rPr lang="en-US" altLang="zh-TW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</a:rPr>
              <a:t>5</a:t>
            </a:r>
            <a:r>
              <a:rPr lang="zh-TW" altLang="en-US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</a:rPr>
              <a:t>～</a:t>
            </a:r>
            <a:r>
              <a:rPr lang="en-US" altLang="zh-TW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</a:rPr>
              <a:t>7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〕</a:t>
            </a:r>
          </a:p>
          <a:p>
            <a:pPr marL="457200" lvl="2" indent="-403225" eaLnBrk="0" hangingPunct="0">
              <a:buFont typeface="Wingdings" panose="05000000000000000000" pitchFamily="2" charset="2"/>
              <a:buChar char="ü"/>
              <a:tabLst>
                <a:tab pos="0" algn="l"/>
              </a:tabLst>
            </a:pP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第一次的民意表決：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『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我們所窺探經過之地，是吞吃居民之地；我們在那裏看見的人民，都身量高大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…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據我們看自己就如蚱蜢一樣，據他們看我們也是如此。當下全會眾大聲喧嚷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…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拿石頭打記他們二人。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』〔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民數記十三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〕</a:t>
            </a:r>
          </a:p>
          <a:p>
            <a:pPr marL="511175" lvl="2" indent="-457200" eaLnBrk="0" hangingPunct="0">
              <a:buFont typeface="Wingdings" panose="05000000000000000000" pitchFamily="2" charset="2"/>
              <a:buChar char="Ø"/>
              <a:tabLst>
                <a:tab pos="0" algn="l"/>
              </a:tabLst>
            </a:pP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今日的教會在這方面的情況如何？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marL="287338" lvl="2" indent="-233363" eaLnBrk="0" hangingPunct="0">
              <a:buFont typeface="Arial" panose="020B0604020202020204" pitchFamily="34" charset="0"/>
              <a:buChar char="•"/>
              <a:tabLst>
                <a:tab pos="0" algn="l"/>
              </a:tabLst>
            </a:pP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團隊領導或是少數強勢的領袖？今日教會是否仍然相然神揀選呼召某些人領導教會？或是靠多數投票決定？教會怎樣防止尼哥拉黨歷史重演？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marL="287338" lvl="2" indent="-233363" eaLnBrk="0" hangingPunct="0">
              <a:buFont typeface="Arial" panose="020B0604020202020204" pitchFamily="34" charset="0"/>
              <a:buChar char="•"/>
              <a:tabLst>
                <a:tab pos="0" algn="l"/>
              </a:tabLst>
            </a:pP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『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這家是永生神的教會，真理的柱石和根基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』</a:t>
            </a:r>
          </a:p>
        </p:txBody>
      </p:sp>
    </p:spTree>
    <p:extLst>
      <p:ext uri="{BB962C8B-B14F-4D97-AF65-F5344CB8AC3E}">
        <p14:creationId xmlns:p14="http://schemas.microsoft.com/office/powerpoint/2010/main" val="1107964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46EC84-0AAD-1F6F-78D0-87A3E7B81E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Text Box 4">
            <a:extLst>
              <a:ext uri="{FF2B5EF4-FFF2-40B4-BE49-F238E27FC236}">
                <a16:creationId xmlns:a16="http://schemas.microsoft.com/office/drawing/2014/main" id="{CAB9A7CF-569F-FDD7-9E36-1AEFBB9AD7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6986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77850" lvl="1" indent="-514350" eaLnBrk="0" hangingPunct="0">
              <a:buFont typeface="+mj-lt"/>
              <a:buAutoNum type="alphaUcPeriod" startAt="2"/>
            </a:pPr>
            <a:r>
              <a:rPr lang="zh-TW" altLang="en-US" sz="3200" u="sng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教會責無旁卸</a:t>
            </a:r>
            <a:endParaRPr lang="en-US" altLang="zh-TW" sz="3200" u="sng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marL="57150" lvl="1" eaLnBrk="0" hangingPunct="0">
              <a:tabLst>
                <a:tab pos="58738" algn="l"/>
              </a:tabLst>
            </a:pP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『</a:t>
            </a:r>
            <a:r>
              <a:rPr lang="zh-TW" altLang="en-US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所以你當悔改。若不悔改，我就快臨到你那裏，用我口中的劍，攻擊他們。聖靈向教會所說的話，凡有耳的，就應當聽。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』〔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二</a:t>
            </a:r>
            <a:r>
              <a:rPr lang="en-US" altLang="zh-TW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</a:rPr>
              <a:t>16</a:t>
            </a:r>
            <a:r>
              <a:rPr lang="zh-TW" altLang="en-US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</a:rPr>
              <a:t>～</a:t>
            </a:r>
            <a:r>
              <a:rPr lang="en-US" altLang="zh-TW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</a:rPr>
              <a:t>17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〕</a:t>
            </a:r>
          </a:p>
          <a:p>
            <a:pPr marL="287338" lvl="1" indent="-230188" eaLnBrk="0" hangingPunct="0">
              <a:buFont typeface="Arial" panose="020B0604020202020204" pitchFamily="34" charset="0"/>
              <a:buChar char="•"/>
              <a:tabLst>
                <a:tab pos="285750" algn="l"/>
              </a:tabLst>
            </a:pP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anose="05000000000000000000" pitchFamily="2" charset="2"/>
              </a:rPr>
              <a:t>教會必須教導有關信徒權利和責任。別迦摩教會少數人服從了巴蘭和尼哥拉黨的教訓，耶穌卻責備教會整體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anose="05000000000000000000" pitchFamily="2" charset="2"/>
              </a:rPr>
              <a:t>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anose="05000000000000000000" pitchFamily="2" charset="2"/>
              </a:rPr>
              <a:t>教會必須對團體中存在的酵負責。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marL="341313" lvl="1" indent="-284163" eaLnBrk="0" hangingPunct="0">
              <a:buFont typeface="Arial" panose="020B0604020202020204" pitchFamily="34" charset="0"/>
              <a:buChar char="•"/>
              <a:tabLst>
                <a:tab pos="285750" algn="l"/>
              </a:tabLst>
            </a:pP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anose="05000000000000000000" pitchFamily="2" charset="2"/>
              </a:rPr>
              <a:t>『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anose="05000000000000000000" pitchFamily="2" charset="2"/>
              </a:rPr>
              <a:t>你們這自誇是不好的，豈不知一點麵酵能使全團發起來麼？你們既是無酵的麵，應當把舊酵除淨，好使你們成為新團。因為我們逾越節的羔羊基督，已經被殺獻祭了。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anose="05000000000000000000" pitchFamily="2" charset="2"/>
              </a:rPr>
              <a:t>』〔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anose="05000000000000000000" pitchFamily="2" charset="2"/>
              </a:rPr>
              <a:t>林前五</a:t>
            </a:r>
            <a:r>
              <a:rPr lang="en-US" altLang="zh-TW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6</a:t>
            </a:r>
            <a:r>
              <a:rPr lang="zh-TW" altLang="en-US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～</a:t>
            </a:r>
            <a:r>
              <a:rPr lang="en-US" altLang="zh-TW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7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anose="05000000000000000000" pitchFamily="2" charset="2"/>
              </a:rPr>
              <a:t>〕</a:t>
            </a:r>
          </a:p>
          <a:p>
            <a:pPr marL="514350" lvl="1" indent="-457200" eaLnBrk="0" hangingPunct="0">
              <a:buFont typeface="Wingdings" panose="05000000000000000000" pitchFamily="2" charset="2"/>
              <a:buChar char="ü"/>
              <a:tabLst>
                <a:tab pos="285750" algn="l"/>
              </a:tabLst>
            </a:pP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愛心，寬容，忍耐，憐憫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&lt;&gt;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聖潔，公義，審判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marL="341313" lvl="1" indent="-284163" eaLnBrk="0" hangingPunct="0">
              <a:buFont typeface="Arial" panose="020B0604020202020204" pitchFamily="34" charset="0"/>
              <a:buChar char="•"/>
              <a:tabLst>
                <a:tab pos="285750" algn="l"/>
              </a:tabLst>
            </a:pP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拿單指責大衛，宣告神的審判。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marL="403225" lvl="1" indent="-346075" eaLnBrk="0" hangingPunct="0">
              <a:buFont typeface="Arial" panose="020B0604020202020204" pitchFamily="34" charset="0"/>
              <a:buChar char="•"/>
              <a:tabLst>
                <a:tab pos="285750" algn="l"/>
              </a:tabLst>
            </a:pP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神呼召一個害怕得罪人的弟兄作牧者，結果？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52648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4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28D6D7-7CC0-0B20-3C58-83438BA5C1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Text Box 4">
            <a:extLst>
              <a:ext uri="{FF2B5EF4-FFF2-40B4-BE49-F238E27FC236}">
                <a16:creationId xmlns:a16="http://schemas.microsoft.com/office/drawing/2014/main" id="{A6CA5334-FD73-9141-A4D7-7458E3E91A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6494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71500" lvl="1" indent="-571500" eaLnBrk="0" hangingPunct="0">
              <a:buFont typeface="+mj-lt"/>
              <a:buAutoNum type="romanUcPeriod" startAt="3"/>
            </a:pP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 </a:t>
            </a:r>
            <a:r>
              <a:rPr lang="zh-TW" altLang="en-US" sz="3200" u="sng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基督對別迦摩教會的警告與應許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〔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二</a:t>
            </a:r>
            <a:r>
              <a:rPr lang="en-US" altLang="zh-TW" sz="28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</a:rPr>
              <a:t>16</a:t>
            </a:r>
            <a:r>
              <a:rPr lang="zh-TW" altLang="en-US" sz="28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</a:rPr>
              <a:t>～</a:t>
            </a:r>
            <a:r>
              <a:rPr lang="en-US" altLang="zh-TW" sz="28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</a:rPr>
              <a:t>17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〕</a:t>
            </a:r>
          </a:p>
          <a:p>
            <a:pPr marL="0" lvl="1" eaLnBrk="0" hangingPunct="0"/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『</a:t>
            </a:r>
            <a:r>
              <a:rPr lang="zh-TW" altLang="en-US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所以你當悔改。若不悔改，我就快臨到你那裏，用我口中的劍，攻擊他們。聖靈向教會所說的話，凡有耳的，就應當聽。得勝的，我必將那隱藏的嗎哪賜給他，並賜他一塊白石，石上寫著新名，除了那拿受的以外，沒有人能認識。</a:t>
            </a:r>
            <a:r>
              <a:rPr lang="en-US" altLang="zh-TW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』 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marL="512763" lvl="1" indent="-449263" eaLnBrk="0" hangingPunct="0">
              <a:buFont typeface="+mj-lt"/>
              <a:buAutoNum type="alphaUcPeriod"/>
            </a:pPr>
            <a:r>
              <a:rPr lang="zh-TW" altLang="en-US" sz="3200" u="sng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所以，教會當悔改</a:t>
            </a:r>
            <a:endParaRPr lang="en-US" altLang="zh-TW" sz="3200" u="sng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marL="287338" lvl="1" indent="-230188" eaLnBrk="0" hangingPunct="0">
              <a:buFont typeface="Arial" panose="020B0604020202020204" pitchFamily="34" charset="0"/>
              <a:buChar char="•"/>
              <a:tabLst>
                <a:tab pos="344488" algn="l"/>
              </a:tabLst>
            </a:pP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anose="05000000000000000000" pitchFamily="2" charset="2"/>
              </a:rPr>
              <a:t>“所以”：教會內部有少數人服從錯誤的教訓，而教會沒有處理。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anose="05000000000000000000" pitchFamily="2" charset="2"/>
              </a:rPr>
              <a:t>〔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anose="05000000000000000000" pitchFamily="2" charset="2"/>
              </a:rPr>
              <a:t>參林前五“你們還是自高自大，並不哀痛，把行這事的人從你們中間去”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anose="05000000000000000000" pitchFamily="2" charset="2"/>
              </a:rPr>
              <a:t>〕</a:t>
            </a:r>
          </a:p>
          <a:p>
            <a:pPr marL="514350" lvl="1" indent="-457200" eaLnBrk="0" hangingPunct="0">
              <a:buFont typeface="Wingdings" panose="05000000000000000000" pitchFamily="2" charset="2"/>
              <a:buChar char="ü"/>
              <a:tabLst>
                <a:tab pos="344488" algn="l"/>
              </a:tabLst>
            </a:pP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anose="05000000000000000000" pitchFamily="2" charset="2"/>
              </a:rPr>
              <a:t>“悔改”：清除麵酵。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  <a:sym typeface="Wingdings" panose="05000000000000000000" pitchFamily="2" charset="2"/>
            </a:endParaRPr>
          </a:p>
          <a:p>
            <a:pPr marL="514350" lvl="1" indent="-457200" eaLnBrk="0" hangingPunct="0">
              <a:buFont typeface="Wingdings" panose="05000000000000000000" pitchFamily="2" charset="2"/>
              <a:buChar char="ü"/>
              <a:tabLst>
                <a:tab pos="344488" algn="l"/>
              </a:tabLst>
            </a:pP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anose="05000000000000000000" pitchFamily="2" charset="2"/>
              </a:rPr>
              <a:t>米斯巴的審判：撒上七，以色列人掙脫非利士的轉捩點，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anose="05000000000000000000" pitchFamily="2" charset="2"/>
              </a:rPr>
              <a:t>【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anose="05000000000000000000" pitchFamily="2" charset="2"/>
              </a:rPr>
              <a:t>以便以謝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anose="05000000000000000000" pitchFamily="2" charset="2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2334388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8223BF-23B8-F025-873F-0F5D07F767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Text Box 4">
            <a:extLst>
              <a:ext uri="{FF2B5EF4-FFF2-40B4-BE49-F238E27FC236}">
                <a16:creationId xmlns:a16="http://schemas.microsoft.com/office/drawing/2014/main" id="{BE220002-D93D-F4A0-030E-4E9FC16AA7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74789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77850" lvl="1" indent="-514350" eaLnBrk="0" hangingPunct="0">
              <a:buFont typeface="+mj-lt"/>
              <a:buAutoNum type="alphaUcPeriod" startAt="2"/>
            </a:pPr>
            <a:r>
              <a:rPr lang="zh-TW" altLang="en-US" sz="3200" u="sng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奇妙的應許</a:t>
            </a:r>
            <a:endParaRPr lang="en-US" altLang="zh-TW" sz="3200" u="sng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marL="57150" lvl="1" eaLnBrk="0" hangingPunct="0">
              <a:tabLst>
                <a:tab pos="168275" algn="l"/>
              </a:tabLst>
            </a:pP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『</a:t>
            </a:r>
            <a:r>
              <a:rPr lang="zh-TW" altLang="en-US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聖靈向教會所說的話，凡有耳的，就應當聽。得勝的，我必將那隱藏的嗎哪賜給他，並賜他一塊白石，石上寫著新名，除了那拿受的以外，沒有人能認識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。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』〔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二</a:t>
            </a:r>
            <a:r>
              <a:rPr lang="en-US" altLang="zh-TW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</a:rPr>
              <a:t>17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〕</a:t>
            </a:r>
          </a:p>
          <a:p>
            <a:pPr marL="347663" lvl="1" indent="-290513" eaLnBrk="0" hangingPunct="0">
              <a:buFont typeface="Arial" panose="020B0604020202020204" pitchFamily="34" charset="0"/>
              <a:buChar char="•"/>
              <a:tabLst>
                <a:tab pos="285750" algn="l"/>
              </a:tabLst>
            </a:pP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anose="05000000000000000000" pitchFamily="2" charset="2"/>
              </a:rPr>
              <a:t>“隱藏的嗎哪”：出十六</a:t>
            </a:r>
            <a:r>
              <a:rPr lang="en-US" altLang="zh-TW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32</a:t>
            </a:r>
            <a:r>
              <a:rPr lang="zh-TW" altLang="en-US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～</a:t>
            </a:r>
            <a:r>
              <a:rPr lang="en-US" altLang="zh-TW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33</a:t>
            </a:r>
            <a:r>
              <a:rPr lang="zh-TW" altLang="en-US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，約櫃中盛嗎哪的金罐，放在耶和華面前。與神親近同在，主耶穌是生命的糧。</a:t>
            </a:r>
            <a:endParaRPr lang="en-US" altLang="zh-TW" sz="3200" dirty="0">
              <a:solidFill>
                <a:srgbClr val="FFFFFF"/>
              </a:solidFill>
              <a:latin typeface="Times New Roman" panose="02020603050405020304" pitchFamily="18" charset="0"/>
              <a:ea typeface="華康楷書體W3" pitchFamily="65" charset="-12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7663" lvl="1" indent="-290513" eaLnBrk="0" hangingPunct="0">
              <a:buFont typeface="Arial" panose="020B0604020202020204" pitchFamily="34" charset="0"/>
              <a:buChar char="•"/>
              <a:tabLst>
                <a:tab pos="285750" algn="l"/>
              </a:tabLst>
            </a:pP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anose="05000000000000000000" pitchFamily="2" charset="2"/>
              </a:rPr>
              <a:t>“白石上寫著新名，除了那領受的以外，沒有人能認識”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  <a:sym typeface="Wingdings" panose="05000000000000000000" pitchFamily="2" charset="2"/>
            </a:endParaRPr>
          </a:p>
          <a:p>
            <a:pPr marL="571500" lvl="1" indent="-514350" eaLnBrk="0" hangingPunct="0">
              <a:buFont typeface="+mj-lt"/>
              <a:buAutoNum type="arabicParenR"/>
              <a:tabLst>
                <a:tab pos="285750" algn="l"/>
              </a:tabLst>
            </a:pP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anose="05000000000000000000" pitchFamily="2" charset="2"/>
              </a:rPr>
              <a:t>以弗所教會：致命的欠缺，遺留了起初的愛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  <a:sym typeface="Wingdings" panose="05000000000000000000" pitchFamily="2" charset="2"/>
            </a:endParaRPr>
          </a:p>
          <a:p>
            <a:pPr marL="571500" lvl="1" indent="-514350" eaLnBrk="0" hangingPunct="0">
              <a:buFont typeface="+mj-lt"/>
              <a:buAutoNum type="arabicParenR"/>
              <a:tabLst>
                <a:tab pos="285750" algn="l"/>
              </a:tabLst>
            </a:pP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anose="05000000000000000000" pitchFamily="2" charset="2"/>
              </a:rPr>
              <a:t>士每拿教會：至死忠心，塑造神子民的苦難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  <a:sym typeface="Wingdings" panose="05000000000000000000" pitchFamily="2" charset="2"/>
            </a:endParaRPr>
          </a:p>
          <a:p>
            <a:pPr marL="571500" lvl="1" indent="-514350" eaLnBrk="0" hangingPunct="0">
              <a:buFont typeface="+mj-lt"/>
              <a:buAutoNum type="arabicParenR"/>
              <a:tabLst>
                <a:tab pos="285750" algn="l"/>
              </a:tabLst>
            </a:pP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anose="05000000000000000000" pitchFamily="2" charset="2"/>
              </a:rPr>
              <a:t>別迦摩教會：不能妥協，除掉麵中酵</a:t>
            </a:r>
            <a:endParaRPr lang="en-US" altLang="zh-TW" sz="3200" dirty="0">
              <a:solidFill>
                <a:srgbClr val="FFFFFF"/>
              </a:solidFill>
              <a:latin typeface="Times New Roman" panose="02020603050405020304" pitchFamily="18" charset="0"/>
              <a:ea typeface="華康楷書體W3" pitchFamily="65" charset="-12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4488" lvl="1" indent="-287338" eaLnBrk="0" hangingPunct="0">
              <a:buFont typeface="Arial" panose="020B0604020202020204" pitchFamily="34" charset="0"/>
              <a:buChar char="•"/>
              <a:tabLst>
                <a:tab pos="285750" algn="l"/>
              </a:tabLst>
            </a:pP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指甲下的</a:t>
            </a:r>
            <a:r>
              <a:rPr lang="zh-TW" altLang="en-US" sz="320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泥沙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  <a:sym typeface="Wingdings" panose="05000000000000000000" pitchFamily="2" charset="2"/>
            </a:endParaRPr>
          </a:p>
          <a:p>
            <a:pPr marL="57150" lvl="1" eaLnBrk="0" hangingPunct="0">
              <a:tabLst>
                <a:tab pos="285750" algn="l"/>
              </a:tabLst>
            </a:pP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77770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1500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1500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71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71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71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0"/>
            <a:ext cx="9324528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3200" dirty="0"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                 </a:t>
            </a:r>
            <a:r>
              <a:rPr lang="zh-TW" altLang="en-US" sz="3200" dirty="0"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詩篇第一百三十篇</a:t>
            </a:r>
            <a:endParaRPr lang="en-US" altLang="zh-TW" sz="3200" dirty="0">
              <a:latin typeface="Times New Roman" pitchFamily="18" charset="0"/>
              <a:ea typeface="華康楷書體W3" pitchFamily="65" charset="-120"/>
              <a:cs typeface="Times New Roman" pitchFamily="18" charset="0"/>
            </a:endParaRPr>
          </a:p>
          <a:p>
            <a:r>
              <a:rPr lang="zh-TW" altLang="en-US" sz="3200" dirty="0"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耶和華我從深處，從深處向你求告</a:t>
            </a:r>
            <a:r>
              <a:rPr lang="en-US" altLang="zh-TW" sz="3200" dirty="0"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.</a:t>
            </a:r>
          </a:p>
          <a:p>
            <a:r>
              <a:rPr lang="zh-TW" altLang="en-US" sz="3200" dirty="0"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求你聽我的聲音，願你傾耳；</a:t>
            </a:r>
            <a:endParaRPr lang="en-US" altLang="zh-TW" sz="3200" dirty="0">
              <a:latin typeface="Times New Roman" pitchFamily="18" charset="0"/>
              <a:ea typeface="華康楷書體W3" pitchFamily="65" charset="-120"/>
              <a:cs typeface="Times New Roman" pitchFamily="18" charset="0"/>
            </a:endParaRPr>
          </a:p>
          <a:p>
            <a:r>
              <a:rPr lang="zh-TW" altLang="en-US" sz="3200" dirty="0"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側耳聽我懇求，聽我懇求的聲音，</a:t>
            </a:r>
            <a:endParaRPr lang="en-US" altLang="zh-TW" sz="3200" dirty="0">
              <a:latin typeface="Times New Roman" pitchFamily="18" charset="0"/>
              <a:ea typeface="華康楷書體W3" pitchFamily="65" charset="-120"/>
              <a:cs typeface="Times New Roman" pitchFamily="18" charset="0"/>
            </a:endParaRPr>
          </a:p>
          <a:p>
            <a:r>
              <a:rPr lang="zh-TW" altLang="en-US" sz="3200" dirty="0"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你若究察罪孽，誰能站住。</a:t>
            </a:r>
            <a:endParaRPr lang="en-US" altLang="zh-TW" sz="3200" dirty="0">
              <a:latin typeface="Times New Roman" pitchFamily="18" charset="0"/>
              <a:ea typeface="華康楷書體W3" pitchFamily="65" charset="-120"/>
              <a:cs typeface="Times New Roman" pitchFamily="18" charset="0"/>
            </a:endParaRPr>
          </a:p>
          <a:p>
            <a:r>
              <a:rPr lang="zh-TW" altLang="en-US" sz="3200" dirty="0"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但在你有赦免之恩，要叫人敬畏你，</a:t>
            </a:r>
            <a:endParaRPr lang="en-US" altLang="zh-TW" sz="3200" dirty="0">
              <a:latin typeface="Times New Roman" pitchFamily="18" charset="0"/>
              <a:ea typeface="華康楷書體W3" pitchFamily="65" charset="-120"/>
              <a:cs typeface="Times New Roman" pitchFamily="18" charset="0"/>
            </a:endParaRPr>
          </a:p>
          <a:p>
            <a:r>
              <a:rPr lang="zh-TW" altLang="en-US" sz="3200" dirty="0"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我等候耶和華，我心等候，我也仰望；</a:t>
            </a:r>
            <a:endParaRPr lang="en-US" altLang="zh-TW" sz="3200" dirty="0">
              <a:latin typeface="Times New Roman" pitchFamily="18" charset="0"/>
              <a:ea typeface="華康楷書體W3" pitchFamily="65" charset="-120"/>
              <a:cs typeface="Times New Roman" pitchFamily="18" charset="0"/>
            </a:endParaRPr>
          </a:p>
          <a:p>
            <a:r>
              <a:rPr lang="zh-TW" altLang="en-US" sz="3200" dirty="0"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但在你有赦免之恩，要叫人敬畏你，</a:t>
            </a:r>
            <a:endParaRPr lang="en-US" altLang="zh-TW" sz="3200" dirty="0">
              <a:latin typeface="Times New Roman" pitchFamily="18" charset="0"/>
              <a:ea typeface="華康楷書體W3" pitchFamily="65" charset="-120"/>
              <a:cs typeface="Times New Roman" pitchFamily="18" charset="0"/>
            </a:endParaRPr>
          </a:p>
          <a:p>
            <a:r>
              <a:rPr lang="zh-TW" altLang="en-US" sz="3200" dirty="0"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我等候耶和華，我心等候，我也仰望。</a:t>
            </a:r>
            <a:endParaRPr lang="en-US" altLang="zh-TW" sz="3200" dirty="0">
              <a:latin typeface="Times New Roman" pitchFamily="18" charset="0"/>
              <a:ea typeface="華康楷書體W3" pitchFamily="65" charset="-120"/>
              <a:cs typeface="Times New Roman" pitchFamily="18" charset="0"/>
            </a:endParaRPr>
          </a:p>
          <a:p>
            <a:endParaRPr lang="en-US" altLang="zh-TW" sz="3200" dirty="0">
              <a:latin typeface="Times New Roman" pitchFamily="18" charset="0"/>
              <a:ea typeface="華康楷書體W3" pitchFamily="65" charset="-120"/>
              <a:cs typeface="Times New Roman" pitchFamily="18" charset="0"/>
            </a:endParaRPr>
          </a:p>
          <a:p>
            <a:endParaRPr lang="en-US" altLang="zh-TW" sz="3200" dirty="0">
              <a:latin typeface="Times New Roman" pitchFamily="18" charset="0"/>
              <a:ea typeface="華康楷書體W3" pitchFamily="65" charset="-120"/>
              <a:cs typeface="Times New Roman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A1B6AE8-6CC2-8186-4B39-8D7A05718A2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2280" y="4797152"/>
            <a:ext cx="1584176" cy="1916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2433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D337FB73-D612-65B3-818F-286D96FE33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84E67E-D8C4-0768-9D80-03F421CC71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0" y="381000"/>
            <a:ext cx="8686800" cy="2438400"/>
          </a:xfrm>
          <a:ln w="38100">
            <a:solidFill>
              <a:srgbClr val="FF0000"/>
            </a:solidFill>
          </a:ln>
        </p:spPr>
        <p:txBody>
          <a:bodyPr>
            <a:normAutofit fontScale="90000"/>
          </a:bodyPr>
          <a:lstStyle/>
          <a:p>
            <a:r>
              <a:rPr lang="en-US" altLang="zh-TW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粗圓體(P)" pitchFamily="34" charset="-120"/>
                <a:ea typeface="華康粗圓體(P)" pitchFamily="34" charset="-120"/>
                <a:cs typeface="Times New Roman" pitchFamily="18" charset="0"/>
              </a:rPr>
              <a:t>                   </a:t>
            </a:r>
            <a:br>
              <a:rPr lang="en-US" altLang="zh-TW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粗圓體(P)" pitchFamily="34" charset="-120"/>
                <a:ea typeface="華康粗圓體(P)" pitchFamily="34" charset="-120"/>
                <a:cs typeface="Times New Roman" pitchFamily="18" charset="0"/>
              </a:rPr>
            </a:br>
            <a:r>
              <a:rPr lang="en-US" altLang="zh-TW" sz="4400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粗圓體(P)" pitchFamily="34" charset="-120"/>
                <a:ea typeface="華康粗圓體(P)" pitchFamily="34" charset="-120"/>
                <a:cs typeface="Times New Roman" pitchFamily="18" charset="0"/>
              </a:rPr>
              <a:t>      </a:t>
            </a:r>
            <a:r>
              <a:rPr lang="zh-TW" altLang="en-US" sz="4400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粗圓體(P)" pitchFamily="34" charset="-120"/>
                <a:ea typeface="華康粗圓體(P)" pitchFamily="34" charset="-120"/>
                <a:cs typeface="Times New Roman" pitchFamily="18" charset="0"/>
              </a:rPr>
              <a:t>第一封書簡：基督致以弗所教會</a:t>
            </a:r>
            <a:br>
              <a:rPr lang="en-US" altLang="zh-TW" sz="4400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粗圓體(P)" pitchFamily="34" charset="-120"/>
                <a:ea typeface="華康粗圓體(P)" pitchFamily="34" charset="-120"/>
                <a:cs typeface="Times New Roman" pitchFamily="18" charset="0"/>
              </a:rPr>
            </a:br>
            <a:r>
              <a:rPr lang="en-US" altLang="zh-TW" sz="4400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粗圓體(P)" pitchFamily="34" charset="-120"/>
                <a:ea typeface="華康粗圓體(P)" pitchFamily="34" charset="-120"/>
                <a:cs typeface="Times New Roman" pitchFamily="18" charset="0"/>
              </a:rPr>
              <a:t>                </a:t>
            </a:r>
            <a:br>
              <a:rPr lang="en-US" altLang="zh-TW" sz="3200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粗圓體(P)" pitchFamily="34" charset="-120"/>
                <a:ea typeface="華康粗圓體(P)" pitchFamily="34" charset="-120"/>
                <a:cs typeface="Times New Roman" pitchFamily="18" charset="0"/>
              </a:rPr>
            </a:br>
            <a:br>
              <a:rPr lang="en-US" altLang="zh-TW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粗圓體(P)" pitchFamily="34" charset="-120"/>
                <a:ea typeface="華康粗圓體(P)" pitchFamily="34" charset="-120"/>
                <a:cs typeface="Times New Roman" pitchFamily="18" charset="0"/>
              </a:rPr>
            </a:br>
            <a:br>
              <a:rPr lang="en-US" altLang="zh-TW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粗圓體(P)" pitchFamily="34" charset="-120"/>
                <a:ea typeface="華康粗圓體(P)" pitchFamily="34" charset="-120"/>
                <a:cs typeface="Times New Roman" pitchFamily="18" charset="0"/>
              </a:rPr>
            </a:br>
            <a:r>
              <a:rPr lang="en-US" altLang="zh-TW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粗圓體(P)" pitchFamily="34" charset="-120"/>
                <a:ea typeface="華康粗圓體(P)" pitchFamily="34" charset="-120"/>
                <a:cs typeface="Times New Roman" pitchFamily="18" charset="0"/>
              </a:rPr>
              <a:t>         </a:t>
            </a:r>
            <a:r>
              <a:rPr lang="en-US" altLang="zh-TW" sz="2800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粗圓體(P)" pitchFamily="34" charset="-120"/>
                <a:ea typeface="華康粗圓體(P)" pitchFamily="34" charset="-120"/>
                <a:cs typeface="Times New Roman" pitchFamily="18" charset="0"/>
              </a:rPr>
              <a:t>      		</a:t>
            </a:r>
            <a:endParaRPr lang="en-US" sz="3200" b="0" cap="none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imes New Roman" pitchFamily="18" charset="0"/>
              <a:ea typeface="華康粗圓體(P)" pitchFamily="34" charset="-120"/>
              <a:cs typeface="Times New Roman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B021770-618E-EF41-843D-57CEBD30338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9400" y="3276600"/>
            <a:ext cx="3495675" cy="2552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5495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9DFEA3-4032-D3D7-2096-DBB913D858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ext Box 2">
            <a:extLst>
              <a:ext uri="{FF2B5EF4-FFF2-40B4-BE49-F238E27FC236}">
                <a16:creationId xmlns:a16="http://schemas.microsoft.com/office/drawing/2014/main" id="{B1E42CF7-3F68-710F-8946-DBB5162EA2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-12032"/>
            <a:ext cx="8856984" cy="5663089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zh-TW" altLang="en-US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  </a:t>
            </a:r>
            <a:r>
              <a:rPr lang="en-US" altLang="zh-TW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『</a:t>
            </a:r>
            <a:r>
              <a:rPr lang="zh-TW" altLang="en-US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你要寫信給以弗所教會的使者，說，那右手拿著七星，在七個金燈臺中間行走的，說，我知道你的行為，勞碌，忍耐，也知道你不能容忍惡人，你也曾試驗那自稱為使徒卻不是使徒的，看出他們是假的來。你也能忍耐，曾為我的名勞苦，並不乏倦。</a:t>
            </a:r>
            <a:endParaRPr lang="en-US" altLang="zh-TW" sz="3200" dirty="0"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>
              <a:spcBef>
                <a:spcPts val="600"/>
              </a:spcBef>
            </a:pPr>
            <a:r>
              <a:rPr lang="en-US" altLang="zh-TW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    </a:t>
            </a:r>
            <a:r>
              <a:rPr lang="zh-TW" altLang="en-US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然而有一件事我要責備你，就是你把起初的愛心離棄了。所以應當回想你是從那裏墜落的，並要悔改，行起初所行的事。你若不悔改，我就臨到你那裏，把你的燈臺從原處挪去。</a:t>
            </a:r>
            <a:r>
              <a:rPr lang="en-US" altLang="zh-TW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』      </a:t>
            </a:r>
          </a:p>
          <a:p>
            <a:pPr>
              <a:spcBef>
                <a:spcPts val="600"/>
              </a:spcBef>
            </a:pPr>
            <a:r>
              <a:rPr lang="en-US" altLang="zh-TW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                            〔</a:t>
            </a:r>
            <a:r>
              <a:rPr lang="zh-TW" altLang="en-US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啟二</a:t>
            </a:r>
            <a:r>
              <a:rPr lang="en-US" altLang="zh-TW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1</a:t>
            </a:r>
            <a:r>
              <a:rPr lang="zh-TW" altLang="en-US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～</a:t>
            </a:r>
            <a:r>
              <a:rPr lang="en-US" altLang="zh-TW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7</a:t>
            </a:r>
            <a:r>
              <a:rPr lang="en-US" altLang="zh-TW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〕</a:t>
            </a:r>
            <a:endParaRPr lang="zh-TW" altLang="en-US" sz="3200" dirty="0">
              <a:ln>
                <a:solidFill>
                  <a:srgbClr val="FFFFFF"/>
                </a:solidFill>
              </a:ln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49008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3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A7357364-1856-15F9-E7FC-32CDB88B15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D03B3D-986C-930B-41D9-B2301C2755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0" y="381000"/>
            <a:ext cx="8686800" cy="2438400"/>
          </a:xfrm>
          <a:ln w="38100">
            <a:solidFill>
              <a:srgbClr val="FF0000"/>
            </a:solidFill>
          </a:ln>
        </p:spPr>
        <p:txBody>
          <a:bodyPr>
            <a:normAutofit fontScale="90000"/>
          </a:bodyPr>
          <a:lstStyle/>
          <a:p>
            <a:r>
              <a:rPr lang="en-US" altLang="zh-TW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粗圓體(P)" pitchFamily="34" charset="-120"/>
                <a:ea typeface="華康粗圓體(P)" pitchFamily="34" charset="-120"/>
                <a:cs typeface="Times New Roman" pitchFamily="18" charset="0"/>
              </a:rPr>
              <a:t>                   </a:t>
            </a:r>
            <a:br>
              <a:rPr lang="en-US" altLang="zh-TW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粗圓體(P)" pitchFamily="34" charset="-120"/>
                <a:ea typeface="華康粗圓體(P)" pitchFamily="34" charset="-120"/>
                <a:cs typeface="Times New Roman" pitchFamily="18" charset="0"/>
              </a:rPr>
            </a:br>
            <a:r>
              <a:rPr lang="en-US" altLang="zh-TW" sz="4400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粗圓體(P)" pitchFamily="34" charset="-120"/>
                <a:ea typeface="華康粗圓體(P)" pitchFamily="34" charset="-120"/>
                <a:cs typeface="Times New Roman" pitchFamily="18" charset="0"/>
              </a:rPr>
              <a:t>     </a:t>
            </a:r>
            <a:r>
              <a:rPr lang="zh-TW" altLang="en-US" sz="4400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粗圓體(P)" pitchFamily="34" charset="-120"/>
                <a:ea typeface="華康粗圓體(P)" pitchFamily="34" charset="-120"/>
                <a:cs typeface="Times New Roman" pitchFamily="18" charset="0"/>
              </a:rPr>
              <a:t>第二封書簡：基督致士每拿教會</a:t>
            </a:r>
            <a:br>
              <a:rPr lang="en-US" altLang="zh-TW" sz="4400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粗圓體(P)" pitchFamily="34" charset="-120"/>
                <a:ea typeface="華康粗圓體(P)" pitchFamily="34" charset="-120"/>
                <a:cs typeface="Times New Roman" pitchFamily="18" charset="0"/>
              </a:rPr>
            </a:br>
            <a:r>
              <a:rPr lang="en-US" altLang="zh-TW" sz="4400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粗圓體(P)" pitchFamily="34" charset="-120"/>
                <a:ea typeface="華康粗圓體(P)" pitchFamily="34" charset="-120"/>
                <a:cs typeface="Times New Roman" pitchFamily="18" charset="0"/>
              </a:rPr>
              <a:t>                </a:t>
            </a:r>
            <a:br>
              <a:rPr lang="en-US" altLang="zh-TW" sz="3200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粗圓體(P)" pitchFamily="34" charset="-120"/>
                <a:ea typeface="華康粗圓體(P)" pitchFamily="34" charset="-120"/>
                <a:cs typeface="Times New Roman" pitchFamily="18" charset="0"/>
              </a:rPr>
            </a:br>
            <a:br>
              <a:rPr lang="en-US" altLang="zh-TW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粗圓體(P)" pitchFamily="34" charset="-120"/>
                <a:ea typeface="華康粗圓體(P)" pitchFamily="34" charset="-120"/>
                <a:cs typeface="Times New Roman" pitchFamily="18" charset="0"/>
              </a:rPr>
            </a:br>
            <a:br>
              <a:rPr lang="en-US" altLang="zh-TW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粗圓體(P)" pitchFamily="34" charset="-120"/>
                <a:ea typeface="華康粗圓體(P)" pitchFamily="34" charset="-120"/>
                <a:cs typeface="Times New Roman" pitchFamily="18" charset="0"/>
              </a:rPr>
            </a:br>
            <a:r>
              <a:rPr lang="en-US" altLang="zh-TW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粗圓體(P)" pitchFamily="34" charset="-120"/>
                <a:ea typeface="華康粗圓體(P)" pitchFamily="34" charset="-120"/>
                <a:cs typeface="Times New Roman" pitchFamily="18" charset="0"/>
              </a:rPr>
              <a:t>         </a:t>
            </a:r>
            <a:r>
              <a:rPr lang="en-US" altLang="zh-TW" sz="2800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粗圓體(P)" pitchFamily="34" charset="-120"/>
                <a:ea typeface="華康粗圓體(P)" pitchFamily="34" charset="-120"/>
                <a:cs typeface="Times New Roman" pitchFamily="18" charset="0"/>
              </a:rPr>
              <a:t>      		</a:t>
            </a:r>
            <a:endParaRPr lang="en-US" sz="3200" b="0" cap="none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imes New Roman" pitchFamily="18" charset="0"/>
              <a:ea typeface="華康粗圓體(P)" pitchFamily="34" charset="-120"/>
              <a:cs typeface="Times New Roman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4A25DF3-8A51-5BCA-6F62-253E5CFAEF8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9400" y="3276600"/>
            <a:ext cx="3495675" cy="2552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2046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9DFEA3-4032-D3D7-2096-DBB913D858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ext Box 2">
            <a:extLst>
              <a:ext uri="{FF2B5EF4-FFF2-40B4-BE49-F238E27FC236}">
                <a16:creationId xmlns:a16="http://schemas.microsoft.com/office/drawing/2014/main" id="{B1E42CF7-3F68-710F-8946-DBB5162EA2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228600"/>
            <a:ext cx="8839200" cy="5663089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zh-TW" altLang="en-US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   </a:t>
            </a:r>
            <a:r>
              <a:rPr lang="en-US" altLang="zh-TW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『</a:t>
            </a:r>
            <a:r>
              <a:rPr lang="zh-TW" altLang="en-US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你要寫信給士每那教會的使者說，那首先的，未後的，死過又活的說，我知道你的患難，你的貧窮</a:t>
            </a:r>
            <a:r>
              <a:rPr lang="en-US" altLang="zh-TW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﹝</a:t>
            </a:r>
            <a:r>
              <a:rPr lang="zh-TW" altLang="en-US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你卻是富足的</a:t>
            </a:r>
            <a:r>
              <a:rPr lang="en-US" altLang="zh-TW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﹞</a:t>
            </a:r>
            <a:r>
              <a:rPr lang="zh-TW" altLang="en-US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，也知道那自稱是猶太人所說的毀謗話，其實他們不是猶太人，乃是撒但一會的人。</a:t>
            </a:r>
            <a:endParaRPr lang="en-US" altLang="zh-TW" sz="3200" dirty="0"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>
              <a:spcBef>
                <a:spcPts val="600"/>
              </a:spcBef>
            </a:pPr>
            <a:r>
              <a:rPr lang="en-US" altLang="zh-TW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    </a:t>
            </a:r>
            <a:r>
              <a:rPr lang="zh-TW" altLang="en-US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你將要受的苦你不用怕。魔鬼要把你們中間幾個人下在監裏，叫你們被試煉。你們必受患難十日。你務要至死忠心，我就賜給你那生命的冠冕。聖靈向眾教會所說的話，凡有耳的，就應當聽。得勝的，必不受第二次死的害。</a:t>
            </a:r>
            <a:r>
              <a:rPr lang="en-US" altLang="zh-TW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』</a:t>
            </a:r>
            <a:endParaRPr lang="en-US" altLang="zh-TW" sz="3200" dirty="0">
              <a:latin typeface="Times New Roman" pitchFamily="18" charset="0"/>
              <a:ea typeface="華康楷書體W3" pitchFamily="65" charset="-120"/>
              <a:cs typeface="Times New Roman" pitchFamily="18" charset="0"/>
            </a:endParaRPr>
          </a:p>
          <a:p>
            <a:pPr>
              <a:spcBef>
                <a:spcPts val="600"/>
              </a:spcBef>
            </a:pPr>
            <a:r>
              <a:rPr lang="en-US" altLang="zh-TW" sz="3200" dirty="0"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                                                    〔</a:t>
            </a:r>
            <a:r>
              <a:rPr lang="zh-TW" altLang="en-US" sz="3200" dirty="0"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啟二</a:t>
            </a:r>
            <a:r>
              <a:rPr lang="en-US" altLang="zh-TW" sz="3200" dirty="0"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8</a:t>
            </a:r>
            <a:r>
              <a:rPr lang="zh-TW" altLang="en-US" sz="3200" dirty="0"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～</a:t>
            </a:r>
            <a:r>
              <a:rPr lang="en-US" altLang="zh-TW" sz="3200" dirty="0"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11</a:t>
            </a:r>
            <a:r>
              <a:rPr lang="en-US" altLang="zh-TW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〕</a:t>
            </a:r>
            <a:endParaRPr lang="zh-TW" altLang="en-US" sz="3200" dirty="0">
              <a:ln>
                <a:solidFill>
                  <a:srgbClr val="FFFFFF"/>
                </a:solidFill>
              </a:ln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37708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3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1A90C272-823A-2BEF-257D-B26AC7656A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CDAA08-8290-36A5-CA9A-45AB53DDBB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0" y="381000"/>
            <a:ext cx="8686800" cy="2438400"/>
          </a:xfrm>
          <a:ln w="38100">
            <a:solidFill>
              <a:srgbClr val="FF0000"/>
            </a:solidFill>
          </a:ln>
        </p:spPr>
        <p:txBody>
          <a:bodyPr>
            <a:normAutofit fontScale="90000"/>
          </a:bodyPr>
          <a:lstStyle/>
          <a:p>
            <a:r>
              <a:rPr lang="en-US" altLang="zh-TW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粗圓體(P)" pitchFamily="34" charset="-120"/>
                <a:ea typeface="華康粗圓體(P)" pitchFamily="34" charset="-120"/>
                <a:cs typeface="Times New Roman" pitchFamily="18" charset="0"/>
              </a:rPr>
              <a:t>                   </a:t>
            </a:r>
            <a:br>
              <a:rPr lang="en-US" altLang="zh-TW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粗圓體(P)" pitchFamily="34" charset="-120"/>
                <a:ea typeface="華康粗圓體(P)" pitchFamily="34" charset="-120"/>
                <a:cs typeface="Times New Roman" pitchFamily="18" charset="0"/>
              </a:rPr>
            </a:br>
            <a:r>
              <a:rPr lang="en-US" altLang="zh-TW" sz="4400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粗圓體(P)" pitchFamily="34" charset="-120"/>
                <a:ea typeface="華康粗圓體(P)" pitchFamily="34" charset="-120"/>
                <a:cs typeface="Times New Roman" pitchFamily="18" charset="0"/>
              </a:rPr>
              <a:t>     </a:t>
            </a:r>
            <a:r>
              <a:rPr lang="zh-TW" altLang="en-US" sz="4400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粗圓體(P)" pitchFamily="34" charset="-120"/>
                <a:ea typeface="華康粗圓體(P)" pitchFamily="34" charset="-120"/>
                <a:cs typeface="Times New Roman" pitchFamily="18" charset="0"/>
              </a:rPr>
              <a:t>第三封書簡：基督致別迦摩教會</a:t>
            </a:r>
            <a:br>
              <a:rPr lang="en-US" altLang="zh-TW" sz="4400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粗圓體(P)" pitchFamily="34" charset="-120"/>
                <a:ea typeface="華康粗圓體(P)" pitchFamily="34" charset="-120"/>
                <a:cs typeface="Times New Roman" pitchFamily="18" charset="0"/>
              </a:rPr>
            </a:br>
            <a:r>
              <a:rPr lang="en-US" altLang="zh-TW" sz="4400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粗圓體(P)" pitchFamily="34" charset="-120"/>
                <a:ea typeface="華康粗圓體(P)" pitchFamily="34" charset="-120"/>
                <a:cs typeface="Times New Roman" pitchFamily="18" charset="0"/>
              </a:rPr>
              <a:t>                </a:t>
            </a:r>
            <a:br>
              <a:rPr lang="en-US" altLang="zh-TW" sz="3200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粗圓體(P)" pitchFamily="34" charset="-120"/>
                <a:ea typeface="華康粗圓體(P)" pitchFamily="34" charset="-120"/>
                <a:cs typeface="Times New Roman" pitchFamily="18" charset="0"/>
              </a:rPr>
            </a:br>
            <a:br>
              <a:rPr lang="en-US" altLang="zh-TW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粗圓體(P)" pitchFamily="34" charset="-120"/>
                <a:ea typeface="華康粗圓體(P)" pitchFamily="34" charset="-120"/>
                <a:cs typeface="Times New Roman" pitchFamily="18" charset="0"/>
              </a:rPr>
            </a:br>
            <a:br>
              <a:rPr lang="en-US" altLang="zh-TW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粗圓體(P)" pitchFamily="34" charset="-120"/>
                <a:ea typeface="華康粗圓體(P)" pitchFamily="34" charset="-120"/>
                <a:cs typeface="Times New Roman" pitchFamily="18" charset="0"/>
              </a:rPr>
            </a:br>
            <a:r>
              <a:rPr lang="en-US" altLang="zh-TW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粗圓體(P)" pitchFamily="34" charset="-120"/>
                <a:ea typeface="華康粗圓體(P)" pitchFamily="34" charset="-120"/>
                <a:cs typeface="Times New Roman" pitchFamily="18" charset="0"/>
              </a:rPr>
              <a:t>         </a:t>
            </a:r>
            <a:r>
              <a:rPr lang="en-US" altLang="zh-TW" sz="2800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粗圓體(P)" pitchFamily="34" charset="-120"/>
                <a:ea typeface="華康粗圓體(P)" pitchFamily="34" charset="-120"/>
                <a:cs typeface="Times New Roman" pitchFamily="18" charset="0"/>
              </a:rPr>
              <a:t>      		</a:t>
            </a:r>
            <a:endParaRPr lang="en-US" sz="3200" b="0" cap="none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imes New Roman" pitchFamily="18" charset="0"/>
              <a:ea typeface="華康粗圓體(P)" pitchFamily="34" charset="-120"/>
              <a:cs typeface="Times New Roman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ADD6913-238D-5A0C-85CE-F400FFE2503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9400" y="3276600"/>
            <a:ext cx="3495675" cy="2552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3062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1BBFC1-313E-3E85-F3F3-35BDB21503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ext Box 2">
            <a:extLst>
              <a:ext uri="{FF2B5EF4-FFF2-40B4-BE49-F238E27FC236}">
                <a16:creationId xmlns:a16="http://schemas.microsoft.com/office/drawing/2014/main" id="{14979632-73DC-4837-716F-6A4510FCA3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8839200" cy="6986528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zh-TW" altLang="en-US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   </a:t>
            </a:r>
            <a:r>
              <a:rPr lang="en-US" altLang="zh-TW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『</a:t>
            </a:r>
            <a:r>
              <a:rPr lang="zh-TW" altLang="en-US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你要寫信給別迦摩教會的使者，說，那有兩刃利劍的說，我知道你的居所，就是有撒但座位之處。當我忠心的見證人安提帕在你們中間，撒但所在的地方被殺之時，你還堅守我的名，沒有棄絕我的道。然而有幾件事我要責備你，因為在你那裏，有人服從了巴蘭的教訓。這巴蘭曾教導巴勒將絆腳石放在以色列人面前，叫他們吃祭偶像之物，行淫的事。你那裏也有人照服從了尼哥拉一黨人的教訓。所以你當悔改。若不悔改，我就快臨到你那裏，用我口中的劍，攻擊他們。聖靈向教會所說的話，凡有耳的，就應當聽。得勝的，我必將那隱藏的嗎哪賜給他，並賜他一塊白石，石上寫著新名，除了那拿受的以外，沒有人能認識。</a:t>
            </a:r>
            <a:r>
              <a:rPr lang="en-US" altLang="zh-TW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』</a:t>
            </a:r>
            <a:r>
              <a:rPr lang="en-US" altLang="zh-TW" sz="3200" dirty="0"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                             〔</a:t>
            </a:r>
            <a:r>
              <a:rPr lang="zh-TW" altLang="en-US" sz="3200" dirty="0"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啟二</a:t>
            </a:r>
            <a:r>
              <a:rPr lang="en-US" altLang="zh-TW" sz="3200" dirty="0"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12</a:t>
            </a:r>
            <a:r>
              <a:rPr lang="zh-TW" altLang="en-US" sz="3200" dirty="0"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～</a:t>
            </a:r>
            <a:r>
              <a:rPr lang="en-US" altLang="zh-TW" sz="3200" dirty="0"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17</a:t>
            </a:r>
            <a:r>
              <a:rPr lang="en-US" altLang="zh-TW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〕</a:t>
            </a:r>
            <a:endParaRPr lang="zh-TW" altLang="en-US" sz="3200" dirty="0">
              <a:ln>
                <a:solidFill>
                  <a:srgbClr val="FFFFFF"/>
                </a:solidFill>
              </a:ln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8716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3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2E4684-0522-E862-65D5-2B1ECD5131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Text Box 4">
            <a:extLst>
              <a:ext uri="{FF2B5EF4-FFF2-40B4-BE49-F238E27FC236}">
                <a16:creationId xmlns:a16="http://schemas.microsoft.com/office/drawing/2014/main" id="{111929A4-28AA-395F-806D-329D21A559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7710" y="-37867"/>
            <a:ext cx="9144000" cy="74789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01638" lvl="1" indent="-401638" eaLnBrk="0" hangingPunct="0">
              <a:buFont typeface="+mj-lt"/>
              <a:buAutoNum type="romanUcPeriod"/>
            </a:pPr>
            <a:r>
              <a:rPr lang="zh-TW" altLang="en-US" sz="3200" u="sng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別迦摩教會：處身在撒但座位之處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〔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二</a:t>
            </a:r>
            <a:r>
              <a:rPr lang="en-US" altLang="zh-TW" sz="28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8</a:t>
            </a:r>
            <a:r>
              <a:rPr lang="zh-TW" altLang="en-US" sz="32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～</a:t>
            </a:r>
            <a:r>
              <a:rPr lang="en-US" altLang="zh-TW" sz="32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9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〕</a:t>
            </a:r>
          </a:p>
          <a:p>
            <a:pPr marL="287338" lvl="1" indent="-287338" eaLnBrk="0" hangingPunct="0">
              <a:buFont typeface="Arial" panose="020B0604020202020204" pitchFamily="34" charset="0"/>
              <a:buChar char="•"/>
            </a:pP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別迦摩城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〔</a:t>
            </a:r>
            <a:r>
              <a:rPr lang="el-GR" sz="3200" dirty="0"/>
              <a:t>Πέργαμος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〕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，宗教及行政中樞。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lvl="1" indent="-393700" eaLnBrk="0" hangingPunct="0">
              <a:buFont typeface="+mj-lt"/>
              <a:buAutoNum type="alphaUcPeriod"/>
            </a:pPr>
            <a:r>
              <a:rPr lang="zh-TW" altLang="en-US" sz="3200" u="sng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基督的自稱</a:t>
            </a:r>
            <a:endParaRPr lang="en-US" altLang="zh-TW" sz="3200" u="sng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marL="287338" lvl="2" indent="169863" eaLnBrk="0" hangingPunct="0"/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『</a:t>
            </a:r>
            <a:r>
              <a:rPr lang="zh-TW" altLang="en-US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那有兩刃利劍的說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』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：代表基督所說的話是審判的憑據及權能。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marL="111125" lvl="1" indent="114300" eaLnBrk="0" hangingPunct="0">
              <a:buFont typeface="Wingdings" pitchFamily="2" charset="2"/>
              <a:buChar char="Ø"/>
              <a:tabLst>
                <a:tab pos="55563" algn="l"/>
              </a:tabLst>
            </a:pPr>
            <a:r>
              <a:rPr lang="zh-TW" altLang="en-US" sz="32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世人以為政府對人民操有生殺大權，但審判權並不屬於世界，而屬彌賽亞，榮耀的基督。</a:t>
            </a:r>
            <a:endParaRPr lang="en-US" altLang="zh-TW" sz="3200" dirty="0">
              <a:solidFill>
                <a:srgbClr val="FFFFFF"/>
              </a:solidFill>
              <a:latin typeface="Times New Roman" pitchFamily="18" charset="0"/>
              <a:ea typeface="華康楷書體W3" pitchFamily="65" charset="-120"/>
              <a:cs typeface="Times New Roman" pitchFamily="18" charset="0"/>
            </a:endParaRPr>
          </a:p>
          <a:p>
            <a:pPr marL="111125" lvl="1" indent="114300" eaLnBrk="0" hangingPunct="0">
              <a:buFont typeface="Wingdings" pitchFamily="2" charset="2"/>
              <a:buChar char="Ø"/>
              <a:tabLst>
                <a:tab pos="55563" algn="l"/>
              </a:tabLst>
            </a:pPr>
            <a:r>
              <a:rPr lang="zh-TW" altLang="en-US" sz="32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信徒必須懼怕的，不是社會怎樣看他們，而是他們在神面前的光景</a:t>
            </a:r>
            <a:r>
              <a:rPr lang="en-US" altLang="zh-TW" sz="32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  <a:sym typeface="Wingdings" panose="05000000000000000000" pitchFamily="2" charset="2"/>
              </a:rPr>
              <a:t></a:t>
            </a:r>
            <a:r>
              <a:rPr lang="zh-TW" altLang="en-US" sz="32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  <a:sym typeface="Wingdings" panose="05000000000000000000" pitchFamily="2" charset="2"/>
              </a:rPr>
              <a:t>初期教會對神的懼怕。</a:t>
            </a:r>
            <a:endParaRPr lang="en-US" altLang="zh-TW" sz="3200" dirty="0">
              <a:solidFill>
                <a:srgbClr val="FFFFFF"/>
              </a:solidFill>
              <a:latin typeface="Times New Roman" pitchFamily="18" charset="0"/>
              <a:ea typeface="華康楷書體W3" pitchFamily="65" charset="-120"/>
              <a:cs typeface="Times New Roman" pitchFamily="18" charset="0"/>
              <a:sym typeface="Wingdings" panose="05000000000000000000" pitchFamily="2" charset="2"/>
            </a:endParaRPr>
          </a:p>
          <a:p>
            <a:pPr marL="169863" lvl="1" indent="-58738" eaLnBrk="0" hangingPunct="0">
              <a:buFont typeface="Wingdings" panose="05000000000000000000" pitchFamily="2" charset="2"/>
              <a:buChar char="ü"/>
              <a:tabLst>
                <a:tab pos="55563" algn="l"/>
              </a:tabLst>
            </a:pPr>
            <a:r>
              <a:rPr lang="en-US" altLang="zh-TW" sz="32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  <a:sym typeface="Wingdings" panose="05000000000000000000" pitchFamily="2" charset="2"/>
              </a:rPr>
              <a:t>『</a:t>
            </a:r>
            <a:r>
              <a:rPr lang="zh-TW" altLang="en-US" sz="32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  <a:sym typeface="Wingdings" panose="05000000000000000000" pitchFamily="2" charset="2"/>
              </a:rPr>
              <a:t>因為我們知道誰說，“伸寃在我，我必報應”。又說，“主要審判祂的百姓”。落在永生神的手裏，真是可怕的。</a:t>
            </a:r>
            <a:r>
              <a:rPr lang="en-US" altLang="zh-TW" sz="32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  <a:sym typeface="Wingdings" panose="05000000000000000000" pitchFamily="2" charset="2"/>
              </a:rPr>
              <a:t>』〔</a:t>
            </a:r>
            <a:r>
              <a:rPr lang="zh-TW" altLang="en-US" sz="32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  <a:sym typeface="Wingdings" panose="05000000000000000000" pitchFamily="2" charset="2"/>
              </a:rPr>
              <a:t>來十</a:t>
            </a:r>
            <a:r>
              <a:rPr lang="en-US" altLang="zh-TW" sz="32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  <a:sym typeface="Wingdings" panose="05000000000000000000" pitchFamily="2" charset="2"/>
              </a:rPr>
              <a:t>30</a:t>
            </a:r>
            <a:r>
              <a:rPr lang="zh-TW" altLang="en-US" sz="32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  <a:sym typeface="Wingdings" panose="05000000000000000000" pitchFamily="2" charset="2"/>
              </a:rPr>
              <a:t>～</a:t>
            </a:r>
            <a:r>
              <a:rPr lang="en-US" altLang="zh-TW" sz="32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  <a:sym typeface="Wingdings" panose="05000000000000000000" pitchFamily="2" charset="2"/>
              </a:rPr>
              <a:t>31〕『</a:t>
            </a:r>
            <a:r>
              <a:rPr lang="zh-TW" altLang="en-US" sz="32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  <a:sym typeface="Wingdings" panose="05000000000000000000" pitchFamily="2" charset="2"/>
              </a:rPr>
              <a:t>照神所喜悅的，用虔誠敬畏的心事奉神，因為我們的神乃是烈火。</a:t>
            </a:r>
            <a:r>
              <a:rPr lang="en-US" altLang="zh-TW" sz="32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  <a:sym typeface="Wingdings" panose="05000000000000000000" pitchFamily="2" charset="2"/>
              </a:rPr>
              <a:t>』〔</a:t>
            </a:r>
            <a:r>
              <a:rPr lang="zh-TW" altLang="en-US" sz="32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  <a:sym typeface="Wingdings" panose="05000000000000000000" pitchFamily="2" charset="2"/>
              </a:rPr>
              <a:t>來十二</a:t>
            </a:r>
            <a:r>
              <a:rPr lang="en-US" altLang="zh-TW" sz="32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  <a:sym typeface="Wingdings" panose="05000000000000000000" pitchFamily="2" charset="2"/>
              </a:rPr>
              <a:t>29〕</a:t>
            </a:r>
            <a:endParaRPr lang="en-US" altLang="zh-TW" sz="3200" dirty="0">
              <a:solidFill>
                <a:srgbClr val="FFFFFF"/>
              </a:solidFill>
              <a:latin typeface="Times New Roman" pitchFamily="18" charset="0"/>
              <a:ea typeface="華康楷書體W3" pitchFamily="65" charset="-120"/>
              <a:cs typeface="Times New Roman" pitchFamily="18" charset="0"/>
            </a:endParaRPr>
          </a:p>
          <a:p>
            <a:pPr marL="111125" lvl="1" eaLnBrk="0" hangingPunct="0">
              <a:tabLst>
                <a:tab pos="55563" algn="l"/>
              </a:tabLst>
            </a:pPr>
            <a:endParaRPr lang="en-US" altLang="zh-TW" sz="3200" dirty="0">
              <a:solidFill>
                <a:srgbClr val="FFFFFF"/>
              </a:solidFill>
              <a:latin typeface="Times New Roman" pitchFamily="18" charset="0"/>
              <a:ea typeface="華康楷書體W3" pitchFamily="65" charset="-12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3870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4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74481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14350" lvl="1" indent="-514350" eaLnBrk="0" hangingPunct="0">
              <a:buFont typeface="+mj-lt"/>
              <a:buAutoNum type="alphaUcPeriod" startAt="2"/>
            </a:pPr>
            <a:r>
              <a:rPr lang="zh-TW" altLang="en-US" sz="3200" u="sng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主對別迦摩教會的稱讚 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〔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二</a:t>
            </a:r>
            <a:r>
              <a:rPr lang="en-US" altLang="zh-TW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  <a:sym typeface="Wingdings" pitchFamily="2" charset="2"/>
              </a:rPr>
              <a:t>13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〕</a:t>
            </a:r>
          </a:p>
          <a:p>
            <a:pPr>
              <a:spcBef>
                <a:spcPts val="600"/>
              </a:spcBef>
              <a:tabLst>
                <a:tab pos="234950" algn="l"/>
              </a:tabLst>
            </a:pP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『</a:t>
            </a:r>
            <a:r>
              <a:rPr lang="zh-TW" altLang="en-US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我知道你的居所，就是有撒但座位之處。當我忠心的見證人安提帕在你們中間，撒但所在的地方被殺之時，你還堅守我的名，沒有棄絕我的道。 </a:t>
            </a:r>
            <a:r>
              <a:rPr lang="en-US" altLang="zh-TW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』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  <a:sym typeface="Wingdings" pitchFamily="2" charset="2"/>
            </a:endParaRPr>
          </a:p>
          <a:p>
            <a:pPr marL="514350" lvl="1" indent="-514350">
              <a:spcBef>
                <a:spcPts val="600"/>
              </a:spcBef>
              <a:buFont typeface="+mj-lt"/>
              <a:buAutoNum type="arabicParenR"/>
              <a:tabLst>
                <a:tab pos="234950" algn="l"/>
              </a:tabLst>
            </a:pP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教會處在撒但巢穴，信徒因信仰而殉道。面對死亡威脅，仍然堅守主的名，主的道。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  <a:sym typeface="Wingdings" pitchFamily="2" charset="2"/>
            </a:endParaRPr>
          </a:p>
          <a:p>
            <a:pPr marL="403225" lvl="2" indent="-403225">
              <a:spcBef>
                <a:spcPts val="600"/>
              </a:spcBef>
              <a:buFont typeface="Wingdings" panose="05000000000000000000" pitchFamily="2" charset="2"/>
              <a:buChar char="ü"/>
              <a:tabLst>
                <a:tab pos="234950" algn="l"/>
              </a:tabLst>
            </a:pP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苦難如煉金的火，教會並不怕外來的逼迫苦難，因怕從裏面出來的分裂破敗。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  <a:sym typeface="Wingdings" pitchFamily="2" charset="2"/>
            </a:endParaRPr>
          </a:p>
          <a:p>
            <a:pPr marL="403225" lvl="2" indent="-403225">
              <a:spcBef>
                <a:spcPts val="600"/>
              </a:spcBef>
              <a:buFont typeface="Wingdings" panose="05000000000000000000" pitchFamily="2" charset="2"/>
              <a:buChar char="ü"/>
              <a:tabLst>
                <a:tab pos="234950" algn="l"/>
              </a:tabLst>
            </a:pP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教會在苦難中成長，福音廣傳，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『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從這日起，耶路撒冷的教會大遭逼迫，除了使徒以外，門徒都分散在猶太和撒瑪利亞各處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…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那些分散的人，往各處去傳道。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』〔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徒八</a:t>
            </a:r>
            <a:r>
              <a:rPr lang="en-US" altLang="zh-TW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  <a:sym typeface="Wingdings" pitchFamily="2" charset="2"/>
              </a:rPr>
              <a:t>1</a:t>
            </a:r>
            <a:r>
              <a:rPr lang="zh-TW" altLang="en-US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  <a:sym typeface="Wingdings" pitchFamily="2" charset="2"/>
              </a:rPr>
              <a:t>～</a:t>
            </a:r>
            <a:r>
              <a:rPr lang="en-US" altLang="zh-TW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  <a:sym typeface="Wingdings" pitchFamily="2" charset="2"/>
              </a:rPr>
              <a:t>4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〕</a:t>
            </a:r>
          </a:p>
          <a:p>
            <a:pPr marL="233363" lvl="2" indent="-233363">
              <a:spcBef>
                <a:spcPts val="600"/>
              </a:spcBef>
              <a:buFont typeface="Arial" panose="020B0604020202020204" pitchFamily="34" charset="0"/>
              <a:buChar char="•"/>
              <a:tabLst>
                <a:tab pos="234950" algn="l"/>
              </a:tabLst>
            </a:pP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教會最興旺及最腐敗時期。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  <a:sym typeface="Wingdings" pitchFamily="2" charset="2"/>
            </a:endParaRPr>
          </a:p>
          <a:p>
            <a:pPr marL="234950" indent="-234950">
              <a:spcBef>
                <a:spcPts val="600"/>
              </a:spcBef>
              <a:buFont typeface="Wingdings" pitchFamily="2" charset="2"/>
              <a:buChar char="ü"/>
              <a:tabLst>
                <a:tab pos="234950" algn="l"/>
              </a:tabLst>
            </a:pP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1250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13851</TotalTime>
  <Words>2231</Words>
  <Application>Microsoft Macintosh PowerPoint</Application>
  <PresentationFormat>On-screen Show (4:3)</PresentationFormat>
  <Paragraphs>92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6" baseType="lpstr">
      <vt:lpstr>華康楷書體W3</vt:lpstr>
      <vt:lpstr>華康粗圓體(P)</vt:lpstr>
      <vt:lpstr>Arial</vt:lpstr>
      <vt:lpstr>Calibri</vt:lpstr>
      <vt:lpstr>Consolas</vt:lpstr>
      <vt:lpstr>Corbel</vt:lpstr>
      <vt:lpstr>Times New Roman</vt:lpstr>
      <vt:lpstr>Wingdings</vt:lpstr>
      <vt:lpstr>Wingdings 2</vt:lpstr>
      <vt:lpstr>Wingdings 3</vt:lpstr>
      <vt:lpstr>Metro</vt:lpstr>
      <vt:lpstr>PowerPoint Presentation</vt:lpstr>
      <vt:lpstr>                          第一封書簡：基督致以弗所教會                                     </vt:lpstr>
      <vt:lpstr>PowerPoint Presentation</vt:lpstr>
      <vt:lpstr>                         第二封書簡：基督致士每拿教會                                     </vt:lpstr>
      <vt:lpstr>PowerPoint Presentation</vt:lpstr>
      <vt:lpstr>                         第三封書簡：基督致別迦摩教會                                  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Calvin</dc:creator>
  <cp:lastModifiedBy>Yanxin Li</cp:lastModifiedBy>
  <cp:revision>680</cp:revision>
  <dcterms:created xsi:type="dcterms:W3CDTF">2012-12-27T03:03:07Z</dcterms:created>
  <dcterms:modified xsi:type="dcterms:W3CDTF">2025-06-29T22:16:34Z</dcterms:modified>
</cp:coreProperties>
</file>