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27"/>
  </p:notesMasterIdLst>
  <p:sldIdLst>
    <p:sldId id="566" r:id="rId2"/>
    <p:sldId id="568" r:id="rId3"/>
    <p:sldId id="532" r:id="rId4"/>
    <p:sldId id="578" r:id="rId5"/>
    <p:sldId id="582" r:id="rId6"/>
    <p:sldId id="584" r:id="rId7"/>
    <p:sldId id="585" r:id="rId8"/>
    <p:sldId id="586" r:id="rId9"/>
    <p:sldId id="587" r:id="rId10"/>
    <p:sldId id="602" r:id="rId11"/>
    <p:sldId id="589" r:id="rId12"/>
    <p:sldId id="626" r:id="rId13"/>
    <p:sldId id="590" r:id="rId14"/>
    <p:sldId id="628" r:id="rId15"/>
    <p:sldId id="604" r:id="rId16"/>
    <p:sldId id="593" r:id="rId17"/>
    <p:sldId id="594" r:id="rId18"/>
    <p:sldId id="615" r:id="rId19"/>
    <p:sldId id="613" r:id="rId20"/>
    <p:sldId id="616" r:id="rId21"/>
    <p:sldId id="617" r:id="rId22"/>
    <p:sldId id="618" r:id="rId23"/>
    <p:sldId id="619" r:id="rId24"/>
    <p:sldId id="621" r:id="rId25"/>
    <p:sldId id="62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7426F67-6C8C-48F2-892E-2FA7F0D64391}">
          <p14:sldIdLst>
            <p14:sldId id="566"/>
            <p14:sldId id="568"/>
            <p14:sldId id="532"/>
            <p14:sldId id="578"/>
            <p14:sldId id="582"/>
            <p14:sldId id="584"/>
            <p14:sldId id="585"/>
            <p14:sldId id="586"/>
            <p14:sldId id="587"/>
            <p14:sldId id="602"/>
            <p14:sldId id="589"/>
            <p14:sldId id="626"/>
            <p14:sldId id="590"/>
            <p14:sldId id="628"/>
            <p14:sldId id="604"/>
            <p14:sldId id="593"/>
            <p14:sldId id="594"/>
            <p14:sldId id="615"/>
            <p14:sldId id="613"/>
            <p14:sldId id="616"/>
            <p14:sldId id="617"/>
            <p14:sldId id="618"/>
            <p14:sldId id="619"/>
            <p14:sldId id="621"/>
            <p14:sldId id="62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3214"/>
    <a:srgbClr val="00467A"/>
    <a:srgbClr val="753E33"/>
    <a:srgbClr val="A40000"/>
    <a:srgbClr val="223E42"/>
    <a:srgbClr val="745953"/>
    <a:srgbClr val="D8D9D1"/>
    <a:srgbClr val="481F67"/>
    <a:srgbClr val="3E737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87619" autoAdjust="0"/>
  </p:normalViewPr>
  <p:slideViewPr>
    <p:cSldViewPr snapToGrid="0">
      <p:cViewPr varScale="1">
        <p:scale>
          <a:sx n="111" d="100"/>
          <a:sy n="111" d="100"/>
        </p:scale>
        <p:origin x="1192" y="2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62883-BF61-4236-BFF8-2FE3F6A5B1FB}" type="datetimeFigureOut">
              <a:rPr lang="en-US" smtClean="0"/>
              <a:t>5/12/25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5747F-E678-4574-8ED2-C9BA88CC8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0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0CFDA-9FB5-EF6E-2157-0D0DDCF2D0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3CDFAC-D655-CF85-579B-6B2951D84D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D79252-4B12-523E-6738-7EFDB06EA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6F469F-00E5-4CC0-B81F-65D2B3C072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810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7AD9CA-DDD3-A960-03C0-A7F64190D5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3CA5A8-7810-4F8A-5B7D-88EE6EC28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780709-4135-1375-5D40-49C92370AB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91104D-6A3B-4FAA-B094-3AAF76EA47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179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DE7A2E-B5E5-B336-F9D4-0C6595D87B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C1B88B-099C-6C03-90BD-BDF31DC805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E79D7B-F23D-0DFC-0EEA-DB06E3F467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C2505-B085-4CE9-9C0F-F236A8ED07B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586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142E39-6B3D-30C3-1A38-060EA92B6B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6478DE-1168-5B4B-DF48-943F8E80C5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3DD0B8-419A-963A-CB17-7770FC8AAC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E7C9C4-8FC5-4566-A0A0-EF50F5B4C5A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80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167D3-8368-450E-CEAA-371F03ED4B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95EF77-7AB8-97BE-5687-021C52D0FF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96A2F4-1299-81B0-F680-FB677F44FE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5B2F6-DC22-49E2-816B-1EB14C20447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5296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EC444B-9918-4A23-30BC-A14023C3EC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22374C-315F-D572-8928-0B504C357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078154-F860-49F8-5B45-69240175F7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886B6B-1BB9-4B23-B724-4FCF8D694AE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2228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B1FDABA-2F7A-F933-5537-A1FD38BB50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5FED8A3-B5D3-FD1D-9075-B173EADA47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FD4F0D9-3273-54C3-16BE-B45F23063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C684F2-4D70-4D4D-A020-188E98885A1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5007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659806-36E2-A7EA-D332-17B4EB176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D857A45-18C6-7DD8-0873-CBC33B5567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7AE837D-D59C-562E-4041-2C0F3E62BC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DCCD9D-3E96-426B-931E-6B26F1E8C5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7553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220953B-1460-E3F5-5E4E-B6CF996DD1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41FBCB-CF40-2792-2626-38B887A645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8E253F-A90C-4D5A-4C61-135CBABA14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34692D-DCC0-4B56-AFF2-2AE0ECC65C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750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6A15FB-7390-43DB-749F-E37957AEDD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535D8F-0064-88E8-4E78-2FE63BEE61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421590-5197-ECF5-673F-D45A6A8B71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43FD1-170D-4CA5-B940-1A851C9E2BD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804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EAF47-0BA9-8A31-893A-DE7EC78CC2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C7BE1E-7C18-DFDA-97D3-D2F247EBA1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8BCCC-1DFC-BF86-D4F9-BC1DBCC3A4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6ED1D0-4E3E-4BE1-A379-B231DE5E61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282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53A6776-5651-4FFF-A873-488626D4CB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CFB77A8-8F13-A061-5D2B-750CB8199F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2F10BD07-FB6E-66C9-47D9-6DC34B68BF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43F74317-0F27-32A8-0568-26F53E4BFB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01D19BA7-478A-C1E2-970A-323EA818370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/>
            </a:lvl1pPr>
          </a:lstStyle>
          <a:p>
            <a:fld id="{31E65D21-6997-4B0F-A758-69A8680D7E2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744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9A5FA00-2547-9E22-688B-DF80A63B6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8213" y="1125538"/>
            <a:ext cx="7632700" cy="2808287"/>
          </a:xfrm>
        </p:spPr>
        <p:txBody>
          <a:bodyPr/>
          <a:lstStyle/>
          <a:p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三位弟兄的榜樣</a:t>
            </a:r>
            <a:br>
              <a:rPr lang="en-US" altLang="zh-TW" sz="40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:19-30)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CBE71119-1A4E-4895-88A4-E71C055BB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325" y="4508500"/>
            <a:ext cx="5721350" cy="16573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北卡三角區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華人基督徒團契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kumimoji="0"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2025-05-11</a:t>
            </a:r>
          </a:p>
          <a:p>
            <a:pPr>
              <a:spcBef>
                <a:spcPct val="0"/>
              </a:spcBef>
            </a:pPr>
            <a:endParaRPr kumimoji="0" lang="zh-TW" altLang="en-US" b="1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2D71D83-D247-82C8-F036-69703EBD7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33375"/>
            <a:ext cx="11017250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:19-30,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 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三位弟兄的榜樣</a:t>
            </a:r>
            <a:endParaRPr lang="en-US" altLang="en-US" sz="3600"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343C57A6-7F2A-CC05-735C-E741FAA4B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268413"/>
            <a:ext cx="11090275" cy="3960812"/>
          </a:xfrm>
        </p:spPr>
        <p:txBody>
          <a:bodyPr/>
          <a:lstStyle/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8AC6CD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</a:t>
            </a:r>
            <a:endParaRPr lang="en-US" altLang="zh-TW" b="1">
              <a:solidFill>
                <a:srgbClr val="8AC6CD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互為肢體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向著身體的心思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向著身體的行動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向著身體的生命</a:t>
            </a:r>
          </a:p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8AC6CD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彼此成全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81A2BEE-6924-84FD-0ED2-54F30A66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88913"/>
            <a:ext cx="1137602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向著身體的心思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(1)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8D8B1452-DFD6-E4F7-D320-D9432F4E7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836613"/>
            <a:ext cx="11376025" cy="5472112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2:20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因為我沒有別人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與我同心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實在挂念你們的事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 i="1">
                <a:ea typeface="DFKai-SB" pitchFamily="65" charset="-128"/>
                <a:cs typeface="Times New Roman" panose="02020603050405020304" pitchFamily="18" charset="0"/>
              </a:rPr>
              <a:t> 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同心實在挂念你們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的事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實在挂念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naturally care for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自然地會關心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有身體的感覺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你們的事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your state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你們的狀況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[KJV], your welfare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你們的福祉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[NIV]</a:t>
            </a:r>
            <a:r>
              <a:rPr lang="zh-TW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顧到別人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的</a:t>
            </a:r>
            <a:r>
              <a:rPr lang="zh-TW" altLang="en-US" b="1" i="1">
                <a:solidFill>
                  <a:srgbClr val="006600"/>
                </a:solidFill>
                <a:latin typeface="DFKai-SB" pitchFamily="65" charset="-128"/>
                <a:ea typeface="DFKai-SB" pitchFamily="65" charset="-128"/>
              </a:rPr>
              <a:t>屬靈和實務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的狀況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保羅和提摩太一樣地關心腓立比教會的狀況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–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 牧者的牧養的心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呼應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: 2:1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愛心安慰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; 2:2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愛心相同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; 2:4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也要顧別人的事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74F88B4D-56B1-F0DF-3D2E-62E7B715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30175"/>
            <a:ext cx="11376025" cy="706438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向著身體的心思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(2)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AECA6D88-D2C1-78AB-5E5D-B176097AF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836613"/>
            <a:ext cx="11376025" cy="5472112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 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叫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我知道你們的事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心裡就得著安慰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 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26 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很想念你們眾人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、並且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極其難過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、因為你們聽見他病了．</a:t>
            </a:r>
            <a:r>
              <a:rPr lang="en-US" altLang="en-US" b="1" i="1">
                <a:ea typeface="DFKai-SB" pitchFamily="65" charset="-128"/>
                <a:cs typeface="Times New Roman" panose="02020603050405020304" pitchFamily="18" charset="0"/>
              </a:rPr>
              <a:t> 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知道你們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的事心裡就得著安慰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安慰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eupsucheo (yoo-psoo-kheh’-o) = eu,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美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好 +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psuche,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魂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我知道你們的事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提摩太把腓立比教會的狀況報告保羅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保羅對腓立比教抱好的期望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腓立比教會的狀況的改善是保羅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感到安慰的基礎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很想念你們眾人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並且極其難過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很想念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(longed after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強烈地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想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望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你們眾人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情感上的連繫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極其難過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體貼肢體的感受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有身體的感覺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AFA38001-D6F6-B956-7AC9-C8C262F3F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30175"/>
            <a:ext cx="11233150" cy="706438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向著身體的行動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46A7A207-82A3-C175-1E4B-3D6B91DFF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836613"/>
            <a:ext cx="11376025" cy="5545137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快打發提摩太去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見你們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23 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盼望立刻打發他去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 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24 …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我也必快去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25 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打發以巴弗提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到你們那裡去．</a:t>
            </a:r>
            <a:r>
              <a:rPr lang="zh-TW" altLang="en-US" b="1" i="1"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他是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你們所差遣的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 i="1">
                <a:ea typeface="DFKai-SB" pitchFamily="65" charset="-128"/>
                <a:cs typeface="Times New Roman" panose="02020603050405020304" pitchFamily="18" charset="0"/>
              </a:rPr>
              <a:t> 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28 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我越發急速打發他去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去見你們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打發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急速打發他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去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為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緩解腓立比教會和以巴弗提彼此的操心的行動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快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立刻打發提摩太去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</a:rPr>
              <a:t>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為了解腓立比教會的情況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提供建議和幫助的行動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我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保羅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也必快去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親自提供建議和協助的行動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你們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腓立比教會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所差遣的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以巴弗提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)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</a:rPr>
              <a:t> 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接受差遣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順服教會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8002357-A33C-F62A-6644-0076914CD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15888"/>
            <a:ext cx="112331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向著身體的生命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6D6F5EAD-58BD-C46E-5189-FB902377D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836613"/>
            <a:ext cx="11376025" cy="5329237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2:28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所以我越發急速打發他去、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叫你們再見他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、就可以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喜樂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也可以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少些憂愁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 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30 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因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補足你們供給我的不及之處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 </a:t>
            </a:r>
            <a:r>
              <a:rPr lang="en-US" altLang="en-US" b="1" i="1">
                <a:ea typeface="DFKai-SB" pitchFamily="65" charset="-128"/>
                <a:cs typeface="Times New Roman" panose="02020603050405020304" pitchFamily="18" charset="0"/>
              </a:rPr>
              <a:t>  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叫你們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喜樂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少些憂愁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身體裡的彼此呼應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補足你們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供給我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</a:t>
            </a:r>
            <a:r>
              <a:rPr lang="en-US" altLang="zh-TW" b="1" i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的不及之處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為教會補漏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彼此呼應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補漏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生命的流露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7B4089B-3CAE-04A7-50C7-CAA70C283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33375"/>
            <a:ext cx="11017250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:19-30,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 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三位弟兄的榜樣</a:t>
            </a:r>
            <a:endParaRPr lang="en-US" altLang="en-US" sz="3600"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8FE201E3-30A6-CC32-BE21-21BC5191F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268413"/>
            <a:ext cx="11090275" cy="3960812"/>
          </a:xfrm>
        </p:spPr>
        <p:txBody>
          <a:bodyPr/>
          <a:lstStyle/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8AC6CD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</a:t>
            </a:r>
            <a:endParaRPr lang="en-US" altLang="zh-TW" b="1">
              <a:solidFill>
                <a:srgbClr val="8AC6CD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8AC6CD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互為肢體</a:t>
            </a:r>
          </a:p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彼此成全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同心的成全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同行的成全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老練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圓融的處人處事的成全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8BB77236-F01A-2C86-F77D-DF66CE93B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206375"/>
            <a:ext cx="11233150" cy="630238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同心的成全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9321E5A8-0B0E-97A4-C46E-0FFA9DD45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304588" cy="5329238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2:20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因為我沒有別人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與我同心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、實在挂念你們的事。</a:t>
            </a:r>
            <a:r>
              <a:rPr lang="en-US" altLang="en-US" b="1" i="1">
                <a:ea typeface="DFKai-SB" pitchFamily="65" charset="-128"/>
                <a:cs typeface="Times New Roman" panose="02020603050405020304" pitchFamily="18" charset="0"/>
              </a:rPr>
              <a:t> 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提摩太以同心成全保羅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likeminded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志同道合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[KJV], isopsuchos = isos, equal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相等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+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psuche, soul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魂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相等的魂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有相等的心思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意念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負擔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感動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感受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..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“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指在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實在挂念你們的事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上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關懷腓立比教會上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 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呼應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 2:2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意念相同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愛心相同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有一樣的心思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意念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沒有別人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只有提摩太以認同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印證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</a:t>
            </a:r>
            <a:r>
              <a:rPr lang="en-US" altLang="en-US"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肯定和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陪伴成全保羅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13196F04-73F7-4923-941B-303DD0EA3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88913"/>
            <a:ext cx="114490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同行的成全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(1)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6AA4797D-47CE-7007-6707-D859FDA8C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449050" cy="5545138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2:22 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他興旺福音與我同勞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 待我像兒子待父親一樣。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提摩太以同勞與保羅同行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勞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serve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服事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[KJV], doleuo (dool-yoo’-o)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作奴棣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奴役服務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同勞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一起成為奴棣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基督作頭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主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 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不同的角色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平等的關係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在基督作頭下有團隊的精神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感覺</a:t>
            </a:r>
            <a:endParaRPr lang="en-US" altLang="zh-TW"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99049953-2C6B-880F-6188-241956C8A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01613"/>
            <a:ext cx="1137602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同行的成全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(2) 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75291CFC-FCB2-BC73-6420-50D08DD5E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376025" cy="56165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2:25 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他是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我的兄弟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與我一同作工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一同當兵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、是你們所差遣的、也是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供給我需用的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以巴弗提以一同承擔任務與保羅同行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我的兄弟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所有其他關係的基礎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一同作工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一同承擔任務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一起在一個團隊中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一同當兵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共同的效忠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共同的敵人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唇齒相依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以巴弗提以滿足保羅的物質需要與保羅同行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供給我需用的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ministered to my wants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服侍我的需要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</a:t>
            </a:r>
            <a:r>
              <a:rPr lang="zh-TW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看見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了解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適時滿足需要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一個外邦人向一個猶太人提供個人服務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DD95807E-608F-055A-798C-8332626A3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79388"/>
            <a:ext cx="114490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同心同行中的態度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(1)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51780090-357D-39DB-7FA9-8D69EE4EC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449050" cy="5473700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2:22 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他興旺福音與我同勞、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待我像兒子待父親一樣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像兒子待父親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as a son with the father,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如同兒子與父親那樣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不只是一個動作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中譯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待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是一個不可改變的關係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兒子與父親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在身體裡的親近感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子 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服從權柄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接受牧養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…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父 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引導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教導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保護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供應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 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子與父 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彼此尊重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寬容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饒恕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忍耐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關愛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了解</a:t>
            </a:r>
            <a:r>
              <a:rPr lang="en-US" altLang="zh-TW">
                <a:ea typeface="DFKai-SB" pitchFamily="65" charset="-128"/>
                <a:cs typeface="Times New Roman" panose="02020603050405020304" pitchFamily="18" charset="0"/>
              </a:rPr>
              <a:t>…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A208544-D92C-C7B3-02F2-A62FA7E29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60350"/>
            <a:ext cx="11522075" cy="53181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一點回顧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4099" name="Content Placeholder 1">
            <a:extLst>
              <a:ext uri="{FF2B5EF4-FFF2-40B4-BE49-F238E27FC236}">
                <a16:creationId xmlns:a16="http://schemas.microsoft.com/office/drawing/2014/main" id="{19C21CE9-9F55-FD2C-0C75-10C3F47EC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5456237"/>
          </a:xfrm>
        </p:spPr>
        <p:txBody>
          <a:bodyPr/>
          <a:lstStyle/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腓立比書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基督身體的見證的實踐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基督身體的見證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=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眾信徒讓基督作頭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+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眾信徒互為肢體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身體的見證的顯明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=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合夥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任務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 +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團契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關係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koinonia (koy-nohn-ee’-ah)</a:t>
            </a: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腓立比教會的挑戰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同工間的不和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假教師的影響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苦難的將臨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1, 1-2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活出身體的見證的前提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3-8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耶穌的心腸就是身體的見證的落實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9-11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按著耶穌的心腸的禱告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12-24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面對苦難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服事中的矛盾和生與死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24-30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各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承擔</a:t>
            </a:r>
            <a:r>
              <a:rPr lang="en-US" altLang="en-US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2,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1-4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活出高接觸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5-11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以基督耶穌的心為心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12-18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追求作成得救的功夫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1D64A021-4792-0FB2-7E48-68701B419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88913"/>
            <a:ext cx="1137602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同心同行中的態度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(2) 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65BD2EF2-0FA3-0AAA-CC8E-B50D2A89D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9638"/>
            <a:ext cx="11376025" cy="5327650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我靠主耶穌指望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快打發提摩太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去見你們、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…23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所以我一看出我的事要怎樣了結、就盼望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立刻打發他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去．</a:t>
            </a:r>
            <a:r>
              <a:rPr lang="en-US" altLang="en-US" b="1" i="1"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25 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然而我想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必須打發以巴弗提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到你們那裡去．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 28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所以我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越發急速打發他去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…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快打發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立刻打發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必須打發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急速打發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接受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順服權柄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待命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可用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07DCC620-1951-8F59-33E3-E84AACFA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7602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老練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圓融的處人處事的成全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(1)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27DBA526-3E09-E492-5109-CF808752B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81075"/>
            <a:ext cx="11376025" cy="5400675"/>
          </a:xfrm>
        </p:spPr>
        <p:txBody>
          <a:bodyPr/>
          <a:lstStyle/>
          <a:p>
            <a:pPr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我靠主耶穌指望快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打發提摩太去見你們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20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因為我沒有別人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與我同心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、實在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挂念你們的事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打發提摩太去見你們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知人善任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提摩太的資歷非常適合這項任務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提摩太與腓立比教會有歷史淵源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提摩太對腓立比教會有負擔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感動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挂念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年輕的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提摩太可以從這項任務中得到歷練</a:t>
            </a: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屬靈的成熟的人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知道該培養誰成為下一代領導者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以及如何培養那個人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A852B444-6D1F-7C44-B014-92C81A25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88913"/>
            <a:ext cx="1137602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老練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圓融的處人處事的成全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(2)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812B3FD1-8684-CD9B-8052-056FB413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81075"/>
            <a:ext cx="11376025" cy="5543550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2:20…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我沒有別人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與我同心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、實在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挂念你們的事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22 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但你們知道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提摩太的明證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他興旺福音與我同勞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待我像兒子待父親一樣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針對性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的推薦信: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提摩太配得腓立比教會的尊重和接納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挂念你們的事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對腓立比教會有牧者的心腸如保羅一樣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提摩太的明證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the proof of him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他的證明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他興旺福音與我同勞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有美好的屬靈品格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稱職的神的僕人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與我同心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待我像兒子待父親一樣 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與保羅有夠密切的關係去作保羅的代表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9ED3A8E0-E04C-3BD1-3D73-EBF0D7590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30175"/>
            <a:ext cx="11233150" cy="706438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老練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圓融的處人處事的成全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(3) 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753A4AA7-4E8F-DFA7-3BE6-B9AE4B952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836613"/>
            <a:ext cx="11376025" cy="5761037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2:25 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是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你們所差遣的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 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26 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很想念你們眾人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、並且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極其難過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、因為你們聽見他病了．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27 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實在是病了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幾乎要死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．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29 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故此你們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要在主裡歡歡樂樂的接待他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．而且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要尊重這樣的人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． 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30 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因他為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作基督的工夫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幾乎至死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不顧性命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補足你們供給我的不及之處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 </a:t>
            </a:r>
            <a:r>
              <a:rPr lang="en-US" altLang="en-US" b="1" i="1">
                <a:ea typeface="DFKai-SB" pitchFamily="65" charset="-128"/>
                <a:cs typeface="Times New Roman" panose="02020603050405020304" pitchFamily="18" charset="0"/>
              </a:rPr>
              <a:t>  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針對性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的推薦信: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以巴弗提配被歡迎回到腓立比教會中間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你們所差遣的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他本是你們中間的一員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很想念你們眾人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極其難過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在情感上他從未離開過你們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實在是病了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作基督的工夫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不是裝病的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懶惰不專心作工的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補足你們供給我的不及之處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已經完成了你們給他的任務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接待他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尊重這樣的人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以巴弗提配得尊崇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CBD87948-E8F5-32C6-89AC-8CAC304EE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15888"/>
            <a:ext cx="11233150" cy="6334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老練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圓融的處人處事的成全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(4)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8451EAC6-49F0-B126-ABED-0243964D9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765175"/>
            <a:ext cx="11304588" cy="5616575"/>
          </a:xfrm>
        </p:spPr>
        <p:txBody>
          <a:bodyPr/>
          <a:lstStyle/>
          <a:p>
            <a:pPr marL="336550" indent="-336550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我靠主耶穌指望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快打發提摩太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去見你們、叫我知道你們的事、心裡就得著安慰。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 23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所以我一看出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我的事要怎樣了結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就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盼望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立刻打發他去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．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24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但我靠著主自信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我也必快去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25 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然而我想必須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打發以巴弗提到你們那裡去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．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6550" indent="-336550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派遣以巴弗提和提摩太前往腓立比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的時機和順序</a:t>
            </a:r>
          </a:p>
          <a:p>
            <a:pPr marL="336550" indent="-33655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以巴弗提病好之後先帶腓立比書回腓立比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教會不用再牽掛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減少誤會的可能性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給教會時間回應他的信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6550" indent="-33655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提摩太在保羅的官司了結之後到腓立比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叫教會知道官司的結果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保羅從提摩太的回報獲取最新的第一手消息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6550" indent="-33655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保羅最後親自去腓立比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表達對腓立比教會的關心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支持和肯定提摩太和以巴弗提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將使徒權柄帶到腓立比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CFB70CD4-8154-8EA9-8DF5-5ED191728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900" y="115888"/>
            <a:ext cx="5472113" cy="14398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 </a:t>
            </a:r>
            <a:b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</a:b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三位弟兄的榜樣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D71C060E-C6E5-DDEF-82F5-2E7DF1D9E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900" y="1484313"/>
            <a:ext cx="5467350" cy="4895850"/>
          </a:xfrm>
        </p:spPr>
        <p:txBody>
          <a:bodyPr/>
          <a:lstStyle/>
          <a:p>
            <a:pPr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向著基督的心思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向著基督的的生活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向著基督的生命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互為肢體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有身體的感覺</a:t>
            </a: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心思向著肢體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行動向著肢體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生命向著肢體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彼此成全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同心的成全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同行的成全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老練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圓融的處人處事的成全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pic>
        <p:nvPicPr>
          <p:cNvPr id="27652" name="Picture 1">
            <a:extLst>
              <a:ext uri="{FF2B5EF4-FFF2-40B4-BE49-F238E27FC236}">
                <a16:creationId xmlns:a16="http://schemas.microsoft.com/office/drawing/2014/main" id="{E416B7D4-ED9D-BE7F-948A-90587B6856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476250"/>
            <a:ext cx="5827712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2">
            <a:extLst>
              <a:ext uri="{FF2B5EF4-FFF2-40B4-BE49-F238E27FC236}">
                <a16:creationId xmlns:a16="http://schemas.microsoft.com/office/drawing/2014/main" id="{00A31824-E401-F382-1681-D0EBC8282D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3190875"/>
            <a:ext cx="5808663" cy="254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xtBox 3">
            <a:extLst>
              <a:ext uri="{FF2B5EF4-FFF2-40B4-BE49-F238E27FC236}">
                <a16:creationId xmlns:a16="http://schemas.microsoft.com/office/drawing/2014/main" id="{2BAEE2B6-C259-8D59-144A-6F22553BF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6050" y="549275"/>
            <a:ext cx="1366838" cy="10144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itchFamily="65" charset="-128"/>
                <a:ea typeface="DFKai-SB" pitchFamily="65" charset="-128"/>
                <a:cs typeface="+mn-cs"/>
              </a:rPr>
              <a:t>要求我們做出犧牲、努力和奉獻是不公平的</a:t>
            </a:r>
            <a:endParaRPr kumimoji="0" lang="en-US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itchFamily="65" charset="-128"/>
              <a:ea typeface="DFKai-SB" pitchFamily="65" charset="-128"/>
              <a:cs typeface="+mn-cs"/>
            </a:endParaRPr>
          </a:p>
        </p:txBody>
      </p:sp>
      <p:sp>
        <p:nvSpPr>
          <p:cNvPr id="27655" name="TextBox 4">
            <a:extLst>
              <a:ext uri="{FF2B5EF4-FFF2-40B4-BE49-F238E27FC236}">
                <a16:creationId xmlns:a16="http://schemas.microsoft.com/office/drawing/2014/main" id="{4C9D8910-3493-D592-D5C4-546079E5D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523875"/>
            <a:ext cx="2592388" cy="554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itchFamily="65" charset="-128"/>
                <a:ea typeface="DFKai-SB" pitchFamily="65" charset="-128"/>
                <a:cs typeface="+mn-cs"/>
              </a:rPr>
              <a:t>我們只想贏球賽。我們不想受苦</a:t>
            </a:r>
            <a:endParaRPr kumimoji="0" lang="en-US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itchFamily="65" charset="-128"/>
              <a:ea typeface="DFKai-SB" pitchFamily="65" charset="-128"/>
              <a:cs typeface="+mn-cs"/>
            </a:endParaRPr>
          </a:p>
        </p:txBody>
      </p:sp>
      <p:sp>
        <p:nvSpPr>
          <p:cNvPr id="27656" name="TextBox 5">
            <a:extLst>
              <a:ext uri="{FF2B5EF4-FFF2-40B4-BE49-F238E27FC236}">
                <a16:creationId xmlns:a16="http://schemas.microsoft.com/office/drawing/2014/main" id="{276C478F-6255-66BB-B1DC-3E50A60CF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" y="3141663"/>
            <a:ext cx="2740025" cy="10144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itchFamily="65" charset="-128"/>
                <a:ea typeface="DFKai-SB" pitchFamily="65" charset="-128"/>
                <a:cs typeface="+mn-cs"/>
              </a:rPr>
              <a:t>你們所有的領導都一樣！總是試圖激起我們的情緒！為什麼不直接領導我們，不要再打擾我們</a:t>
            </a:r>
            <a:endParaRPr kumimoji="0" lang="en-US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itchFamily="65" charset="-128"/>
              <a:ea typeface="DFKai-SB" pitchFamily="65" charset="-128"/>
              <a:cs typeface="+mn-cs"/>
            </a:endParaRPr>
          </a:p>
        </p:txBody>
      </p:sp>
      <p:sp>
        <p:nvSpPr>
          <p:cNvPr id="27657" name="TextBox 6">
            <a:extLst>
              <a:ext uri="{FF2B5EF4-FFF2-40B4-BE49-F238E27FC236}">
                <a16:creationId xmlns:a16="http://schemas.microsoft.com/office/drawing/2014/main" id="{358DA45E-C654-2FD0-5263-C390F0F8E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3213100"/>
            <a:ext cx="2592388" cy="554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itchFamily="65" charset="-128"/>
                <a:ea typeface="DFKai-SB" pitchFamily="65" charset="-128"/>
                <a:cs typeface="+mn-cs"/>
              </a:rPr>
              <a:t>是啊，你想幹什麼，讓我們緊張嗎？</a:t>
            </a:r>
            <a:endParaRPr kumimoji="0" lang="en-US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FKai-SB" pitchFamily="65" charset="-128"/>
              <a:ea typeface="DFKai-SB" pitchFamily="65" charset="-128"/>
              <a:cs typeface="+mn-cs"/>
            </a:endParaRPr>
          </a:p>
        </p:txBody>
      </p:sp>
      <p:sp>
        <p:nvSpPr>
          <p:cNvPr id="27658" name="TextBox 7">
            <a:extLst>
              <a:ext uri="{FF2B5EF4-FFF2-40B4-BE49-F238E27FC236}">
                <a16:creationId xmlns:a16="http://schemas.microsoft.com/office/drawing/2014/main" id="{ECD6C953-BF84-6CD2-0759-FE078D9E7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5497513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Patty</a:t>
            </a:r>
          </a:p>
        </p:txBody>
      </p:sp>
      <p:sp>
        <p:nvSpPr>
          <p:cNvPr id="27659" name="TextBox 10">
            <a:extLst>
              <a:ext uri="{FF2B5EF4-FFF2-40B4-BE49-F238E27FC236}">
                <a16:creationId xmlns:a16="http://schemas.microsoft.com/office/drawing/2014/main" id="{FFDBE66A-57B7-52DC-33A6-394580803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5516563"/>
            <a:ext cx="865187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Charlie Brown</a:t>
            </a:r>
          </a:p>
        </p:txBody>
      </p:sp>
      <p:sp>
        <p:nvSpPr>
          <p:cNvPr id="27660" name="TextBox 11">
            <a:extLst>
              <a:ext uri="{FF2B5EF4-FFF2-40B4-BE49-F238E27FC236}">
                <a16:creationId xmlns:a16="http://schemas.microsoft.com/office/drawing/2014/main" id="{C7ED6759-ED99-DFCD-FB42-8A26E0ED1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5497513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Freda</a:t>
            </a:r>
          </a:p>
        </p:txBody>
      </p:sp>
      <p:sp>
        <p:nvSpPr>
          <p:cNvPr id="27661" name="TextBox 12">
            <a:extLst>
              <a:ext uri="{FF2B5EF4-FFF2-40B4-BE49-F238E27FC236}">
                <a16:creationId xmlns:a16="http://schemas.microsoft.com/office/drawing/2014/main" id="{819079BF-A304-7FFF-31EF-7A0A44562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5497513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Lucy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A91608A-ABCE-AE64-7A94-F8264CD8D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274638"/>
            <a:ext cx="112331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2:19-30 – 1. 2:19-24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打發提摩太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1DFFCC40-470D-5CD9-A7BC-0067FD780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981075"/>
            <a:ext cx="11090275" cy="5111750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我靠主耶穌指望快打發提摩太去見你們、叫我知道你們的事、心裡就得著安慰。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20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因為我沒有別人與我同心、實在挂念你們的事。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21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別人都求自己的事、並不求耶穌基督的事。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22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但你們知道提摩太的明證、他興旺福音與我同勞、待我像兒子待父親一樣。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23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所以我一看出我的事要怎樣了結、就盼望立刻打發他去．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24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但我靠著主自信我也必快去。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509E3C2-C7C4-D7BF-CF5B-4C3372A8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06375"/>
            <a:ext cx="11376025" cy="706438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2:19-30 – 2. 2:25-30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打發以巴弗提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F2F9E29-5828-2519-4E4D-A52AE327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981075"/>
            <a:ext cx="11090275" cy="5184775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2:25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然而我想必須打發以巴弗提到你們那裡去．他是我的兄弟、與我一同作工、一同當兵、是你們所差遣的、也是供給我需用的。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26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他很想念你們眾人、並且極其難過、因為你們聽見他病了． 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27 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他實在是病了、幾乎要死．然而　神憐恤他、不但憐恤他、也憐恤我、免得我憂上加憂。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28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所以我越發急速打發他去、叫你們再見他、就可以喜樂、我也可以少些憂愁。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29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故此你們要在主裡歡歡樂樂的接待他．而且要尊重這樣的人．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30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因他為作基督的工夫、幾乎至死、不顧性命、要補足你們供給我的不及之處。</a:t>
            </a:r>
            <a:endParaRPr lang="en-US" altLang="en-US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49DCDCC-5F54-91C1-D694-6BE1805B7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33375"/>
            <a:ext cx="11017250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:19-30,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身體的見證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 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三位弟兄的榜樣</a:t>
            </a:r>
            <a:endParaRPr lang="en-US" altLang="en-US" sz="3600"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D10BFF3F-F39D-13D3-EE49-5661C7494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268413"/>
            <a:ext cx="11090275" cy="3960812"/>
          </a:xfrm>
        </p:spPr>
        <p:txBody>
          <a:bodyPr/>
          <a:lstStyle/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向著基督的心思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向著基督的生活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向著基督的生命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8AC6CD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互為肢體</a:t>
            </a:r>
          </a:p>
          <a:p>
            <a:pPr algn="ctr">
              <a:lnSpc>
                <a:spcPts val="3838"/>
              </a:lnSpc>
              <a:spcBef>
                <a:spcPts val="600"/>
              </a:spcBef>
            </a:pPr>
            <a:r>
              <a:rPr lang="zh-TW" altLang="en-US" b="1">
                <a:solidFill>
                  <a:srgbClr val="8AC6CD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彼此成全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6E556F4-23CB-82E4-3852-9690125A1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260350"/>
            <a:ext cx="11304588" cy="6350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向著基督的心思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4B2E7644-5877-E25E-52AF-7847F6DE2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052513"/>
            <a:ext cx="11304588" cy="5400675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2:21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別人都求自己的事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並不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求耶穌基督的事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提摩太求耶穌基督的事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求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 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zeteo (tzay-the’-o),  seek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尋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求,</a:t>
            </a:r>
            <a:r>
              <a:rPr lang="en-US" altLang="en-US" sz="2800"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謀求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[KJV])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desire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切慕 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別人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 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all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所有人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乏指很多人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不是特定的人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別人都求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暗示提摩太不謀求自己的事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謀求耶穌基督的事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求耶穌基督的事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向著基督的心思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</a:t>
            </a:r>
            <a:r>
              <a:rPr lang="en-US" altLang="zh-TW" b="1"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謀求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切慕基督要成就的事得落實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 =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</a:rPr>
              <a:t>活出身體的見證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0" indent="0" algn="ctr">
              <a:lnSpc>
                <a:spcPts val="3800"/>
              </a:lnSpc>
              <a:spcBef>
                <a:spcPts val="1200"/>
              </a:spcBef>
              <a:buFontTx/>
              <a:buNone/>
            </a:pP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</a:rPr>
              <a:t>“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</a:rPr>
              <a:t>你成為你所敬拜的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</a:rPr>
              <a:t>. </a:t>
            </a:r>
            <a:r>
              <a:rPr lang="en-US" altLang="en-US" sz="2800" b="1">
                <a:latin typeface="Times New Roman" panose="02020603050405020304" pitchFamily="18" charset="0"/>
                <a:ea typeface="DFKai-SB" pitchFamily="65" charset="-128"/>
              </a:rPr>
              <a:t>You become what you worship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</a:rPr>
              <a:t>.” 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B7DB8F93-659B-D76F-FF0B-5631ABD45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3050"/>
            <a:ext cx="11304587" cy="6350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向著基督的生活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6C0EBEAF-13FC-9395-8D4B-BAF3C0286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304587" cy="5616575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2:30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他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為作基督的工夫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、幾乎至死、不顧性命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以巴弗提為作基督的工夫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人生的目標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內容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工夫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work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工作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[KJV, NIV] </a:t>
            </a:r>
            <a:endParaRPr lang="en-US" altLang="en-US" sz="2800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基督的工夫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建立基督的身體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為作基督的工作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不以作自己的工夫為生活的重心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幾乎至死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不顧性命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為基督而活的程度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為主捨己盡忠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=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讓基督作頭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ts val="3800"/>
              </a:lnSpc>
              <a:spcBef>
                <a:spcPts val="1200"/>
              </a:spcBef>
              <a:buFontTx/>
              <a:buNone/>
            </a:pP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“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如果你沒有值得為之犧牲的原因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 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那麼你就沒有值得生存的原因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/>
              <a:t> </a:t>
            </a:r>
            <a:r>
              <a:rPr lang="en-US" altLang="en-US" sz="2800" b="1">
                <a:latin typeface="Times New Roman" panose="02020603050405020304" pitchFamily="18" charset="0"/>
                <a:ea typeface="DFKai-SB" pitchFamily="65" charset="-128"/>
              </a:rPr>
              <a:t>If you've got nothing worth dying for, you've got nothing worth living for</a:t>
            </a:r>
            <a:r>
              <a:rPr lang="en-US" altLang="en-US"/>
              <a:t>.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</a:rPr>
              <a:t>” (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</a:rPr>
              <a:t>馬丁路德金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</a:rPr>
              <a:t>)</a:t>
            </a:r>
            <a:endParaRPr lang="en-US" altLang="zh-TW" b="1" i="1">
              <a:latin typeface="Times New Roman" panose="02020603050405020304" pitchFamily="18" charset="0"/>
              <a:ea typeface="DFKai-SB" pitchFamily="65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4F7C08D-8388-95B8-6CF5-E5AE07736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201613"/>
            <a:ext cx="11253788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向著基督的生命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97B1D798-6593-ED82-ABD5-4E624B7A0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253788" cy="5616575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2:19 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我靠主耶穌指望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快打發提摩太去見你們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2:24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但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我靠著主自信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我也必快去。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保羅靠主耶穌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靠著主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in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在裏面</a:t>
            </a:r>
            <a:r>
              <a:rPr lang="en-US" altLang="zh-TW" i="1">
                <a:solidFill>
                  <a:srgbClr val="006600"/>
                </a:solidFill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[KJV]; en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介詞</a:t>
            </a:r>
            <a:r>
              <a:rPr lang="zh-TW" altLang="en-US" i="1">
                <a:solidFill>
                  <a:srgbClr val="006600"/>
                </a:solidFill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in;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among,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之中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at,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之處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on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之上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</a:t>
            </a:r>
            <a:r>
              <a:rPr lang="en-US" altLang="zh-TW" i="1">
                <a:solidFill>
                  <a:srgbClr val="006600"/>
                </a:solidFill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by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through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透過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藉著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with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一起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;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=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在基督裏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之中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之處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之上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+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藉著基督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+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與基督一起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靠著主自信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trust in the Lord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在主裏信靠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信賴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[KJV];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自信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≠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自以為可以信賴自己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靠主指望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自信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有指望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有信心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把握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的基礎是在基督裏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靠著主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在基督裏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讓基督作頭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進入身體的見證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BF7AB5A8-7ECD-5D73-6E54-8EB7A8C5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7602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腓立比書裏的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在基督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耶穌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主裏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”</a:t>
            </a:r>
            <a:endParaRPr lang="en-US" altLang="en-US" sz="3600">
              <a:solidFill>
                <a:srgbClr val="660066"/>
              </a:solidFill>
              <a:ea typeface="DFKai-SB" pitchFamily="65" charset="-128"/>
              <a:cs typeface="Times New Roman" panose="02020603050405020304" pitchFamily="18" charset="0"/>
            </a:endParaRP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B6E9E81A-80AD-7BCB-2DBA-27FB865D3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052513"/>
            <a:ext cx="11304588" cy="5400675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1:26 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叫你們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在基督耶穌裡的歡樂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3:3 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我們這以　神的靈敬拜、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在基督耶穌裡誇口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、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4:1 …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你們應當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靠主站立得穩</a:t>
            </a:r>
            <a:r>
              <a:rPr lang="zh-TW" altLang="en-US" b="1"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腓立比書裏每一章都可以找到在基督裏的享用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例如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一章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在基督耶穌裡的歡樂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三章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在基督耶穌裡誇口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四章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靠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(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en)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主站立得穩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 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常在基督裏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DFKai-SB" pitchFamily="65" charset="-128"/>
                <a:cs typeface="Times New Roman" panose="02020603050405020304" pitchFamily="18" charset="0"/>
              </a:rPr>
              <a:t>向著基督的生命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DFKai-SB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Pine design</Template>
  <TotalTime>32811</TotalTime>
  <Words>3005</Words>
  <Application>Microsoft Macintosh PowerPoint</Application>
  <PresentationFormat>Widescreen</PresentationFormat>
  <Paragraphs>185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DFKai-SB</vt:lpstr>
      <vt:lpstr>Arial</vt:lpstr>
      <vt:lpstr>Calibri</vt:lpstr>
      <vt:lpstr>Times New Roman</vt:lpstr>
      <vt:lpstr>Wingdings</vt:lpstr>
      <vt:lpstr>預設簡報設計</vt:lpstr>
      <vt:lpstr>身體的見證: 三位弟兄的榜樣 (腓2:19-30)</vt:lpstr>
      <vt:lpstr>一點回顧</vt:lpstr>
      <vt:lpstr>腓 2:19-30 – 1. 2:19-24 打發提摩太</vt:lpstr>
      <vt:lpstr>腓 2:19-30 – 2. 2:25-30 打發以巴弗提</vt:lpstr>
      <vt:lpstr>腓2:19-30, 身體的見證: 三位弟兄的榜樣</vt:lpstr>
      <vt:lpstr>向著基督的心思</vt:lpstr>
      <vt:lpstr>向著基督的生活</vt:lpstr>
      <vt:lpstr>向著基督的生命</vt:lpstr>
      <vt:lpstr>腓立比書裏的”在基督/耶穌/主裏”</vt:lpstr>
      <vt:lpstr>腓2:19-30, 身體的見證: 三位弟兄的榜樣</vt:lpstr>
      <vt:lpstr>向著身體的心思 (1)</vt:lpstr>
      <vt:lpstr>向著身體的心思 (2) </vt:lpstr>
      <vt:lpstr>向著身體的行動 </vt:lpstr>
      <vt:lpstr>向著身體的生命 </vt:lpstr>
      <vt:lpstr>腓2:19-30, 身體的見證: 三位弟兄的榜樣</vt:lpstr>
      <vt:lpstr>同心的成全</vt:lpstr>
      <vt:lpstr>同行的成全 (1) </vt:lpstr>
      <vt:lpstr>同行的成全 (2)  </vt:lpstr>
      <vt:lpstr>同心同行中的態度 (1) </vt:lpstr>
      <vt:lpstr>同心同行中的態度 (2)  </vt:lpstr>
      <vt:lpstr>老練, 圓融的處人處事的成全 (1)</vt:lpstr>
      <vt:lpstr>老練, 圓融的處人處事的成全 (2) </vt:lpstr>
      <vt:lpstr>老練, 圓融的處人處事的成全 (3)  </vt:lpstr>
      <vt:lpstr>老練, 圓融的處人處事的成全 (4)</vt:lpstr>
      <vt:lpstr>身體的見證:  三位弟兄的榜樣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杜克团契敬拜 DCCF Worship</dc:title>
  <dc:creator>z.boyang@outlook.com</dc:creator>
  <cp:lastModifiedBy>Yanxin Li</cp:lastModifiedBy>
  <cp:revision>2546</cp:revision>
  <dcterms:created xsi:type="dcterms:W3CDTF">2018-07-27T21:13:16Z</dcterms:created>
  <dcterms:modified xsi:type="dcterms:W3CDTF">2025-05-12T15:18:25Z</dcterms:modified>
</cp:coreProperties>
</file>