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306" r:id="rId2"/>
    <p:sldId id="850" r:id="rId3"/>
    <p:sldId id="331" r:id="rId4"/>
    <p:sldId id="844" r:id="rId5"/>
    <p:sldId id="845" r:id="rId6"/>
    <p:sldId id="336" r:id="rId7"/>
    <p:sldId id="330" r:id="rId8"/>
    <p:sldId id="846" r:id="rId9"/>
    <p:sldId id="847" r:id="rId10"/>
    <p:sldId id="848" r:id="rId11"/>
    <p:sldId id="849" r:id="rId12"/>
    <p:sldId id="84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8F4750-0FD6-4F5D-8306-B6013CD08D76}" v="3996" dt="2025-04-27T04:11:29.1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94660"/>
  </p:normalViewPr>
  <p:slideViewPr>
    <p:cSldViewPr>
      <p:cViewPr varScale="1">
        <p:scale>
          <a:sx n="95" d="100"/>
          <a:sy n="95" d="100"/>
        </p:scale>
        <p:origin x="744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DA330-3C22-447A-A9EC-9A709DC0CB90}" type="datetimeFigureOut">
              <a:rPr lang="en-US" smtClean="0"/>
              <a:pPr/>
              <a:t>4/27/2025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37EFEB-D829-4D25-A506-F536136164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06E57-9C9D-42D0-9C8C-852960601CD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A7C9E2-6AF5-A4E8-7913-F2962ADF7F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EE832ADD-C59B-0DBE-520F-40170C1A595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784424C7-3BC5-E1B8-9972-2288AAF4E00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86F92130-CC8B-8594-17CB-A92BBA2EAA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100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860745-DCDF-5BAD-5DDE-5556721D0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5656169D-33A2-1605-770D-11E1244E0C5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538953CE-C3EB-F98A-DDBA-84F9D640E40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D0B360D5-3F52-9631-C697-FFC6E0B047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5486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D7FA1-8C94-A787-43CC-580C030735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50DEBC-EA62-AC0B-C9E1-9A66AAA317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6E3A70-A127-1ABA-BA74-E0A85EC73D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D4B3B9-C69D-CE6C-2831-617537788D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7EFEB-D829-4D25-A506-F536136164A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1867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5A1787-CDC8-0FF9-5EC7-E3F66AACCC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59B40874-27BA-61AF-CC81-0EABCB47086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E7E0D499-4D47-2B40-066A-E6A84C8525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0630561C-0A9E-FACD-028B-B21159F9C4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855897D-14A7-417B-BD76-F8E04F5517D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0463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9939C1-48D9-EA1F-5188-FF109C1747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E50DEA33-A1E1-EE00-5D5F-E0C4A2E8F64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C00BDDAE-9D2E-0A9C-29CC-C04B0D48A9D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8E088498-9A4B-961D-CE98-463A5C5A48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2786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D3B06B-9B76-FF6F-BE97-627AAB9DD1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FE9F1D80-0E9E-3F3F-521E-88C779DFAA6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A7B3CEBE-4192-7A16-C75B-D8CA7B74E6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D3736340-1C60-45B5-50AF-C7484CE7C3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8437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4792A-16CA-4457-09FB-BEE9DD4B9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D9BEE750-9F0B-28A7-2432-EA2FADEFC80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BAF3E20E-8086-91B1-B3FC-5C18AC48E52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243B8BEE-71D3-B0C3-A4C6-1C1B358867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050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C7513507-384D-423A-B285-8A997FEDDC34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7513507-384D-423A-B285-8A997FEDDC34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220200" cy="71558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3200">
                <a:latin typeface="華康古印體(P)"/>
                <a:ea typeface="華康楷書體W3" pitchFamily="65" charset="-120"/>
                <a:cs typeface="華康楷書體W3" pitchFamily="65" charset="-120"/>
              </a:rPr>
              <a:t>        </a:t>
            </a:r>
            <a:r>
              <a:rPr lang="zh-TW" altLang="en-US" sz="3200">
                <a:latin typeface="華康古印體(P)"/>
                <a:ea typeface="華康古印體" pitchFamily="65" charset="-120"/>
                <a:cs typeface="華康楷書體W3" pitchFamily="65" charset="-120"/>
              </a:rPr>
              <a:t>北</a:t>
            </a:r>
            <a:r>
              <a:rPr lang="zh-TW" altLang="en-US" sz="3200" dirty="0">
                <a:latin typeface="華康古印體(P)"/>
                <a:ea typeface="華康古印體" pitchFamily="65" charset="-120"/>
                <a:cs typeface="華康楷書體W3" pitchFamily="65" charset="-120"/>
              </a:rPr>
              <a:t>三角區華人基督徒團契主日講章系列</a:t>
            </a:r>
            <a:r>
              <a:rPr lang="en-US" sz="2800" dirty="0">
                <a:latin typeface="華康古印體(P)"/>
                <a:ea typeface="華康古印體" pitchFamily="65" charset="-120"/>
              </a:rPr>
              <a:t>                    </a:t>
            </a:r>
            <a:endParaRPr lang="en-US" sz="2800" dirty="0">
              <a:latin typeface="華康古印體(P)"/>
              <a:ea typeface="華康古印體" pitchFamily="65" charset="-120"/>
              <a:cs typeface="華康楷書體W3" pitchFamily="65" charset="-120"/>
            </a:endParaRPr>
          </a:p>
          <a:p>
            <a:pPr marL="168275" lvl="0" indent="-1682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TW" sz="2800" dirty="0">
                <a:latin typeface="華康古印體(P)"/>
                <a:ea typeface="華康楷書體W3" pitchFamily="65" charset="-120"/>
                <a:cs typeface="Times New Roman" pitchFamily="18" charset="0"/>
              </a:rPr>
              <a:t>3/30</a:t>
            </a:r>
            <a:r>
              <a:rPr lang="en-US" sz="2800" dirty="0">
                <a:latin typeface="華康古印體(P)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拔摩海島的異象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榮耀的基督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】</a:t>
            </a:r>
            <a:r>
              <a:rPr 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 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啟 一</a:t>
            </a:r>
            <a:r>
              <a:rPr lang="en-US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1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～</a:t>
            </a:r>
            <a:r>
              <a:rPr lang="en-US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20</a:t>
            </a:r>
          </a:p>
          <a:p>
            <a:pPr marL="168275" lvl="0" indent="-1682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4/27</a:t>
            </a:r>
            <a:r>
              <a:rPr 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 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基督書簡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以弗所教會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致命欠缺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】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啟二</a:t>
            </a:r>
            <a:r>
              <a:rPr lang="en-US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1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～</a:t>
            </a:r>
            <a:r>
              <a:rPr lang="en-US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7</a:t>
            </a:r>
          </a:p>
          <a:p>
            <a:pPr marL="168275" lvl="0" indent="-1682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5/18</a:t>
            </a:r>
            <a:r>
              <a:rPr 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 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基督書簡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士每拿教會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至死忠心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】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啟 二</a:t>
            </a:r>
            <a:r>
              <a:rPr lang="en-US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8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～</a:t>
            </a:r>
            <a:r>
              <a:rPr lang="en-US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11</a:t>
            </a:r>
          </a:p>
          <a:p>
            <a:pPr marL="168275" lvl="0" indent="-1682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6/29</a:t>
            </a:r>
            <a:r>
              <a:rPr 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 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基督書簡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別迦摩教會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不能妥協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】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啟 二</a:t>
            </a:r>
            <a:r>
              <a:rPr lang="en-US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12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～</a:t>
            </a:r>
            <a:r>
              <a:rPr lang="en-US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17</a:t>
            </a:r>
          </a:p>
          <a:p>
            <a:pPr marL="168275" lvl="0" indent="-1682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7/27 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基督書簡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推雅推喇教會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持守所有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】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啟二</a:t>
            </a:r>
            <a:r>
              <a:rPr lang="en-US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18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～</a:t>
            </a:r>
            <a:r>
              <a:rPr lang="en-US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29</a:t>
            </a:r>
          </a:p>
          <a:p>
            <a:pPr marL="168275" lvl="0" indent="-1682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8/17</a:t>
            </a:r>
            <a:r>
              <a:rPr 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 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基督書簡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撒狄教會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名存實亡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】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啟三</a:t>
            </a:r>
            <a:r>
              <a:rPr lang="en-US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1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～</a:t>
            </a:r>
            <a:r>
              <a:rPr lang="en-US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6</a:t>
            </a:r>
          </a:p>
          <a:p>
            <a:pPr marL="168275" lvl="0" indent="-1682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9/28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 基督書簡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非拉鐵非教會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敞開的門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】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啟三</a:t>
            </a:r>
            <a:r>
              <a:rPr lang="en-US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7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～</a:t>
            </a:r>
            <a:r>
              <a:rPr lang="en-US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13</a:t>
            </a:r>
          </a:p>
          <a:p>
            <a:pPr marL="168275" lvl="0" indent="-1682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10/26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基督書簡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老底嘉教會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罪重恩更濃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】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三</a:t>
            </a:r>
            <a:r>
              <a:rPr lang="en-US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14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～</a:t>
            </a:r>
            <a:r>
              <a:rPr lang="en-US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22</a:t>
            </a:r>
          </a:p>
          <a:p>
            <a:pPr marL="168275" lvl="0" indent="-1682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11/23 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你們要讚美耶和華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】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感恩節詩篇第一百五十篇</a:t>
            </a:r>
            <a:endParaRPr lang="en-US" altLang="zh-TW" sz="2800" dirty="0">
              <a:latin typeface="華康古印體(P)"/>
              <a:ea typeface="STKaiti" panose="02010600040101010101" pitchFamily="2" charset="-122"/>
              <a:cs typeface="華康楷書體W3" pitchFamily="65" charset="-120"/>
            </a:endParaRPr>
          </a:p>
          <a:p>
            <a:pPr marL="168275" lvl="0" indent="-1682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12/28 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從歲首到年終</a:t>
            </a:r>
            <a:r>
              <a:rPr lang="en-US" altLang="zh-TW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】</a:t>
            </a:r>
            <a:r>
              <a:rPr 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 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華康楷書體W3" pitchFamily="65" charset="-120"/>
              </a:rPr>
              <a:t>申命記 十一</a:t>
            </a:r>
            <a:r>
              <a:rPr lang="en-US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8</a:t>
            </a:r>
            <a:r>
              <a:rPr lang="zh-TW" altLang="en-US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～</a:t>
            </a:r>
            <a:r>
              <a:rPr lang="en-US" sz="2800" dirty="0">
                <a:latin typeface="華康古印體(P)"/>
                <a:ea typeface="STKaiti" panose="02010600040101010101" pitchFamily="2" charset="-122"/>
                <a:cs typeface="Times New Roman" pitchFamily="18" charset="0"/>
              </a:rPr>
              <a:t>17</a:t>
            </a:r>
          </a:p>
          <a:p>
            <a:pPr marL="404813" lvl="0" indent="-404813">
              <a:spcBef>
                <a:spcPts val="600"/>
              </a:spcBef>
              <a:buFont typeface="+mj-lt"/>
              <a:buAutoNum type="arabicParenR" startAt="3"/>
            </a:pPr>
            <a:endParaRPr lang="en-US" altLang="zh-TW" sz="3200" dirty="0">
              <a:latin typeface="華康古印體(P)"/>
              <a:ea typeface="華康楷書體W3" pitchFamily="65" charset="-120"/>
              <a:cs typeface="華康楷書體W3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8D6D7-7CC0-0B20-3C58-83438BA5C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A6CA5334-FD73-9141-A4D7-7458E3E91A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lvl="1" indent="-571500" eaLnBrk="0" hangingPunct="0">
              <a:buFont typeface="+mj-lt"/>
              <a:buAutoNum type="romanUcPeriod" startAt="3"/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 </a:t>
            </a:r>
            <a:r>
              <a:rPr lang="zh-TW" altLang="en-US" sz="3200" u="sng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基督的吩咐，教會必須回轉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二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4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3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〕</a:t>
            </a:r>
          </a:p>
          <a:p>
            <a:pPr marL="0" lvl="1" eaLnBrk="0" hangingPunct="0"/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所以應當回想你是從那裏墜落的，並要悔改，行起初所行的事。你若不悔改，我就臨到你那裏，把你的燈臺從原處挪去。 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』</a:t>
            </a:r>
          </a:p>
          <a:p>
            <a:pPr lvl="1" indent="-393700" eaLnBrk="0" hangingPunct="0">
              <a:buFont typeface="+mj-lt"/>
              <a:buAutoNum type="alphaUcPeriod"/>
            </a:pPr>
            <a:r>
              <a:rPr lang="zh-TW" altLang="en-US" sz="3200" u="sng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回轉的三步曲：回想，悔改，重拾愛心</a:t>
            </a:r>
            <a:endParaRPr lang="en-US" altLang="zh-TW" sz="3200" u="sng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華康楷書體W3" pitchFamily="65" charset="-120"/>
            </a:endParaRPr>
          </a:p>
          <a:p>
            <a:pPr marL="573087" lvl="1" indent="-514350" eaLnBrk="0" hangingPunct="0">
              <a:buFont typeface="+mj-lt"/>
              <a:buAutoNum type="arabicParenR"/>
              <a:tabLst>
                <a:tab pos="3444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“應當回想你是從那裏墜落的”：現在時態的動詞，表達一種繼續的行動。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Times New Roman" panose="02020603050405020304" pitchFamily="18" charset="0"/>
            </a:endParaRPr>
          </a:p>
          <a:p>
            <a:pPr marL="573087" lvl="1" indent="-514350" eaLnBrk="0" hangingPunct="0">
              <a:buFont typeface="+mj-lt"/>
              <a:buAutoNum type="arabicParenR"/>
              <a:tabLst>
                <a:tab pos="3444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“並要悔改”：過去命令式時態動詞，表達一種斷然的具體行動，不斷之儆醒糾正。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Times New Roman" panose="02020603050405020304" pitchFamily="18" charset="0"/>
            </a:endParaRPr>
          </a:p>
          <a:p>
            <a:pPr marL="573087" lvl="1" indent="-514350" eaLnBrk="0" hangingPunct="0">
              <a:buFont typeface="+mj-lt"/>
              <a:buAutoNum type="arabicParenR"/>
              <a:tabLst>
                <a:tab pos="3444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“行起初所行的事”：起初，愛心是一切行動的動機與動力。主不喜悅沒有愛心的善行！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Times New Roman" panose="02020603050405020304" pitchFamily="18" charset="0"/>
            </a:endParaRPr>
          </a:p>
          <a:p>
            <a:pPr marL="227013" lvl="1" indent="-169863" eaLnBrk="0" hangingPunct="0">
              <a:buFont typeface="Wingdings" panose="05000000000000000000" pitchFamily="2" charset="2"/>
              <a:buChar char="ü"/>
              <a:tabLst>
                <a:tab pos="344488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『</a:t>
            </a:r>
            <a:r>
              <a:rPr lang="zh-TW" altLang="en-US" sz="3200" dirty="0"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然而你還有一件可取的事，就是你恨惡尼哥拉一黨人的行為，這也是我所恨惡的。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』</a:t>
            </a:r>
          </a:p>
          <a:p>
            <a:pPr marL="227013" lvl="1" indent="-169863" eaLnBrk="0" hangingPunct="0">
              <a:buFont typeface="Wingdings" panose="05000000000000000000" pitchFamily="2" charset="2"/>
              <a:buChar char="ü"/>
              <a:tabLst>
                <a:tab pos="3444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信仰邊沿化的危機，信仰與生命脫了節。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388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8223BF-23B8-F025-873F-0F5D07F76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BE220002-D93D-F4A0-030E-4E9FC16AA7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92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7850" lvl="1" indent="-514350" eaLnBrk="0" hangingPunct="0">
              <a:buFont typeface="+mj-lt"/>
              <a:buAutoNum type="alpha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凡有耳的，就應當聽</a:t>
            </a:r>
            <a:endParaRPr lang="en-US" altLang="zh-TW" sz="3200" u="sng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華康楷書體W3" pitchFamily="65" charset="-120"/>
            </a:endParaRPr>
          </a:p>
          <a:p>
            <a:pPr marL="168275" lvl="1" indent="-111125" eaLnBrk="0" hangingPunct="0">
              <a:buFont typeface="Arial" panose="020B0604020202020204" pitchFamily="34" charset="0"/>
              <a:buChar char="•"/>
              <a:tabLst>
                <a:tab pos="168275" algn="l"/>
              </a:tabLst>
            </a:pPr>
            <a:r>
              <a:rPr lang="en-US" altLang="zh-TW" sz="28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『</a:t>
            </a:r>
            <a:r>
              <a:rPr lang="zh-TW" altLang="en-US" sz="3200" dirty="0"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聖靈向眾教會所說的話，凡有耳的，就應當聽。得勝的，我必將神樂園中生命樹的果子賜給他吃。</a:t>
            </a:r>
            <a:r>
              <a:rPr lang="en-US" altLang="zh-TW" sz="28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』〔</a:t>
            </a:r>
            <a:r>
              <a:rPr lang="zh-TW" altLang="en-US" sz="28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約十三</a:t>
            </a:r>
            <a:r>
              <a:rPr lang="en-US" altLang="zh-TW" sz="28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34</a:t>
            </a:r>
            <a:r>
              <a:rPr lang="zh-TW" altLang="en-US" sz="28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～</a:t>
            </a:r>
            <a:r>
              <a:rPr lang="en-US" altLang="zh-TW" sz="28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35〕</a:t>
            </a:r>
          </a:p>
          <a:p>
            <a:pPr marL="168275" lvl="1" indent="-111125" eaLnBrk="0" hangingPunct="0">
              <a:buFont typeface="Arial" panose="020B0604020202020204" pitchFamily="34" charset="0"/>
              <a:buChar char="•"/>
              <a:tabLst>
                <a:tab pos="168275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神樂園中生命樹的果子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』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：永遠活在神面前，可以見神。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Times New Roman" panose="02020603050405020304" pitchFamily="18" charset="0"/>
            </a:endParaRPr>
          </a:p>
          <a:p>
            <a:pPr marL="285750" lvl="1" indent="-228600" eaLnBrk="0" hangingPunct="0">
              <a:buFont typeface="Arial" panose="020B0604020202020204" pitchFamily="34" charset="0"/>
              <a:buChar char="•"/>
              <a:tabLst>
                <a:tab pos="285750" algn="l"/>
              </a:tabLst>
            </a:pPr>
            <a:r>
              <a:rPr lang="en-US" altLang="zh-TW" sz="28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Lillian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的勸告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  <a:sym typeface="Wingdings" panose="05000000000000000000" pitchFamily="2" charset="2"/>
              </a:rPr>
              <a:t>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  <a:sym typeface="Wingdings" panose="05000000000000000000" pitchFamily="2" charset="2"/>
              </a:rPr>
              <a:t>帶回一個迷失的牧師。</a:t>
            </a:r>
            <a:r>
              <a:rPr lang="en-US" altLang="zh-TW" sz="2800" dirty="0">
                <a:solidFill>
                  <a:srgbClr val="FFFFFF"/>
                </a:solidFill>
                <a:latin typeface="Times New Roman" panose="02020603050405020304" pitchFamily="18" charset="0"/>
                <a:ea typeface="STKaiti" panose="02010600040101010101" pitchFamily="2" charset="-122"/>
                <a:cs typeface="Times New Roman" panose="02020603050405020304" pitchFamily="18" charset="0"/>
                <a:sym typeface="Wingdings" panose="05000000000000000000" pitchFamily="2" charset="2"/>
              </a:rPr>
              <a:t>『Draw near to God』</a:t>
            </a:r>
          </a:p>
          <a:p>
            <a:pPr marL="285750" lvl="1" indent="-228600" eaLnBrk="0" hangingPunct="0">
              <a:buFont typeface="Arial" panose="020B0604020202020204" pitchFamily="34" charset="0"/>
              <a:buChar char="•"/>
              <a:tabLst>
                <a:tab pos="285750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  <a:sym typeface="Wingdings" panose="05000000000000000000" pitchFamily="2" charset="2"/>
              </a:rPr>
              <a:t>安靜禱告，反省：為我們的教會，我們的團契，我們自己。基督寫給以弗所教會的信，是否在對我們說話？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華康楷書體W3" pitchFamily="65" charset="-120"/>
              <a:sym typeface="Wingdings" panose="05000000000000000000" pitchFamily="2" charset="2"/>
            </a:endParaRPr>
          </a:p>
          <a:p>
            <a:pPr marL="514350" lvl="1" indent="-457200" eaLnBrk="0" hangingPunct="0">
              <a:buFont typeface="Wingdings" panose="05000000000000000000" pitchFamily="2" charset="2"/>
              <a:buChar char="Ø"/>
              <a:tabLst>
                <a:tab pos="285750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  <a:sym typeface="Wingdings" panose="05000000000000000000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  <a:sym typeface="Wingdings" panose="05000000000000000000" pitchFamily="2" charset="2"/>
              </a:rPr>
              <a:t>聖靈向眾教會所說的話，凡有耳的，就應當聽！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  <a:sym typeface="Wingdings" panose="05000000000000000000" pitchFamily="2" charset="2"/>
              </a:rPr>
              <a:t>』</a:t>
            </a:r>
          </a:p>
          <a:p>
            <a:pPr marL="57150" lvl="1" eaLnBrk="0" hangingPunct="0">
              <a:tabLst>
                <a:tab pos="285750" algn="l"/>
              </a:tabLst>
            </a:pP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77770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3726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eaLnBrk="0" hangingPunct="0"/>
            <a:r>
              <a:rPr lang="en-US" altLang="zh-TW" sz="24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         </a:t>
            </a:r>
            <a:r>
              <a:rPr lang="en-US" altLang="zh-TW" sz="2400" dirty="0">
                <a:solidFill>
                  <a:srgbClr val="FFFFFF"/>
                </a:solidFill>
                <a:latin typeface="Times New Roman" panose="02020603050405020304" pitchFamily="18" charset="0"/>
                <a:ea typeface="STKaiti" panose="02010600040101010101" pitchFamily="2" charset="-122"/>
                <a:cs typeface="Times New Roman" panose="02020603050405020304" pitchFamily="18" charset="0"/>
              </a:rPr>
              <a:t>C                      G                   F                   C         </a:t>
            </a:r>
          </a:p>
          <a:p>
            <a:pPr marL="0" lvl="1" eaLnBrk="0" hangingPunct="0"/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STKaiti" panose="02010600040101010101" pitchFamily="2" charset="-122"/>
                <a:cs typeface="Times New Roman" panose="02020603050405020304" pitchFamily="18" charset="0"/>
              </a:rPr>
              <a:t>有一份愛，從天而來，比山高，比海深。</a:t>
            </a:r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STKaiti" panose="02010600040101010101" pitchFamily="2" charset="-122"/>
              <a:cs typeface="Times New Roman" panose="02020603050405020304" pitchFamily="18" charset="0"/>
            </a:endParaRPr>
          </a:p>
          <a:p>
            <a:pPr marL="0" lvl="1" eaLnBrk="0" hangingPunct="0"/>
            <a:r>
              <a:rPr lang="en-US" altLang="zh-TW" sz="2400" dirty="0">
                <a:solidFill>
                  <a:srgbClr val="FFFFFF"/>
                </a:solidFill>
                <a:latin typeface="Times New Roman" panose="02020603050405020304" pitchFamily="18" charset="0"/>
                <a:ea typeface="STKaiti" panose="02010600040101010101" pitchFamily="2" charset="-122"/>
                <a:cs typeface="Times New Roman" panose="02020603050405020304" pitchFamily="18" charset="0"/>
              </a:rPr>
              <a:t>            F                  C                        Dm       G</a:t>
            </a:r>
          </a:p>
          <a:p>
            <a:pPr marL="0" lvl="1" eaLnBrk="0" hangingPunct="0"/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STKaiti" panose="02010600040101010101" pitchFamily="2" charset="-122"/>
                <a:cs typeface="Times New Roman" panose="02020603050405020304" pitchFamily="18" charset="0"/>
              </a:rPr>
              <a:t>測不透，摸不著，卻看得見。</a:t>
            </a:r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STKaiti" panose="02010600040101010101" pitchFamily="2" charset="-122"/>
              <a:cs typeface="Times New Roman" panose="02020603050405020304" pitchFamily="18" charset="0"/>
            </a:endParaRPr>
          </a:p>
          <a:p>
            <a:pPr marL="0" lvl="1" eaLnBrk="0" hangingPunct="0"/>
            <a:r>
              <a:rPr lang="en-US" altLang="zh-TW" sz="2400" dirty="0">
                <a:solidFill>
                  <a:srgbClr val="FFFFFF"/>
                </a:solidFill>
                <a:latin typeface="Times New Roman" panose="02020603050405020304" pitchFamily="18" charset="0"/>
                <a:ea typeface="STKaiti" panose="02010600040101010101" pitchFamily="2" charset="-122"/>
                <a:cs typeface="Times New Roman" panose="02020603050405020304" pitchFamily="18" charset="0"/>
              </a:rPr>
              <a:t>                 C                        G                  F                   C</a:t>
            </a:r>
          </a:p>
          <a:p>
            <a:pPr marL="0" lvl="1" eaLnBrk="0" hangingPunct="0"/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STKaiti" panose="02010600040101010101" pitchFamily="2" charset="-122"/>
                <a:cs typeface="Times New Roman" panose="02020603050405020304" pitchFamily="18" charset="0"/>
              </a:rPr>
              <a:t>因為有你，因為有我，甘心給，用心愛，</a:t>
            </a:r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STKaiti" panose="02010600040101010101" pitchFamily="2" charset="-122"/>
              <a:cs typeface="Times New Roman" panose="02020603050405020304" pitchFamily="18" charset="0"/>
            </a:endParaRPr>
          </a:p>
          <a:p>
            <a:pPr marL="0" lvl="1" eaLnBrk="0" hangingPunct="0"/>
            <a:r>
              <a:rPr lang="en-US" altLang="zh-TW" sz="2400" dirty="0">
                <a:solidFill>
                  <a:srgbClr val="FFFFFF"/>
                </a:solidFill>
                <a:latin typeface="Times New Roman" panose="02020603050405020304" pitchFamily="18" charset="0"/>
                <a:ea typeface="STKaiti" panose="02010600040101010101" pitchFamily="2" charset="-122"/>
                <a:cs typeface="Times New Roman" panose="02020603050405020304" pitchFamily="18" charset="0"/>
              </a:rPr>
              <a:t>            F                   G                   C</a:t>
            </a:r>
          </a:p>
          <a:p>
            <a:pPr marL="0" lvl="1" eaLnBrk="0" hangingPunct="0"/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STKaiti" panose="02010600040101010101" pitchFamily="2" charset="-122"/>
                <a:cs typeface="Times New Roman" panose="02020603050405020304" pitchFamily="18" charset="0"/>
              </a:rPr>
              <a:t>把心中這一份愛，活出來。</a:t>
            </a:r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STKaiti" panose="02010600040101010101" pitchFamily="2" charset="-122"/>
              <a:cs typeface="Times New Roman" panose="02020603050405020304" pitchFamily="18" charset="0"/>
            </a:endParaRPr>
          </a:p>
          <a:p>
            <a:pPr marL="0" lvl="1" eaLnBrk="0" hangingPunct="0"/>
            <a:r>
              <a:rPr lang="en-US" altLang="zh-TW" sz="2400" dirty="0">
                <a:solidFill>
                  <a:srgbClr val="FFFFFF"/>
                </a:solidFill>
                <a:latin typeface="Times New Roman" panose="02020603050405020304" pitchFamily="18" charset="0"/>
                <a:ea typeface="STKaiti" panose="02010600040101010101" pitchFamily="2" charset="-122"/>
                <a:cs typeface="Times New Roman" panose="02020603050405020304" pitchFamily="18" charset="0"/>
              </a:rPr>
              <a:t>                 F             G                  </a:t>
            </a:r>
            <a:r>
              <a:rPr lang="en-US" altLang="zh-TW" sz="2400" dirty="0" err="1">
                <a:solidFill>
                  <a:srgbClr val="FFFFFF"/>
                </a:solidFill>
                <a:latin typeface="Times New Roman" panose="02020603050405020304" pitchFamily="18" charset="0"/>
                <a:ea typeface="STKaiti" panose="02010600040101010101" pitchFamily="2" charset="-122"/>
                <a:cs typeface="Times New Roman" panose="02020603050405020304" pitchFamily="18" charset="0"/>
              </a:rPr>
              <a:t>Em</a:t>
            </a:r>
            <a:r>
              <a:rPr lang="en-US" altLang="zh-TW" sz="2400" dirty="0">
                <a:solidFill>
                  <a:srgbClr val="FFFFFF"/>
                </a:solidFill>
                <a:latin typeface="Times New Roman" panose="02020603050405020304" pitchFamily="18" charset="0"/>
                <a:ea typeface="STKaiti" panose="02010600040101010101" pitchFamily="2" charset="-122"/>
                <a:cs typeface="Times New Roman" panose="02020603050405020304" pitchFamily="18" charset="0"/>
              </a:rPr>
              <a:t>           Am</a:t>
            </a:r>
          </a:p>
          <a:p>
            <a:pPr marL="0" lvl="1" eaLnBrk="0" hangingPunct="0"/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STKaiti" panose="02010600040101010101" pitchFamily="2" charset="-122"/>
                <a:cs typeface="Times New Roman" panose="02020603050405020304" pitchFamily="18" charset="0"/>
              </a:rPr>
              <a:t>耶穌的愛激勵我，敞開我的生命，</a:t>
            </a:r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STKaiti" panose="02010600040101010101" pitchFamily="2" charset="-122"/>
              <a:cs typeface="Times New Roman" panose="02020603050405020304" pitchFamily="18" charset="0"/>
            </a:endParaRPr>
          </a:p>
          <a:p>
            <a:pPr marL="0" lvl="1" eaLnBrk="0" hangingPunct="0"/>
            <a:r>
              <a:rPr lang="en-US" altLang="zh-TW" sz="2400" dirty="0">
                <a:solidFill>
                  <a:srgbClr val="FFFFFF"/>
                </a:solidFill>
                <a:latin typeface="Times New Roman" panose="02020603050405020304" pitchFamily="18" charset="0"/>
                <a:ea typeface="STKaiti" panose="02010600040101010101" pitchFamily="2" charset="-122"/>
                <a:cs typeface="Times New Roman" panose="02020603050405020304" pitchFamily="18" charset="0"/>
              </a:rPr>
              <a:t>            F             G             C</a:t>
            </a:r>
          </a:p>
          <a:p>
            <a:pPr marL="0" lvl="1" eaLnBrk="0" hangingPunct="0"/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STKaiti" panose="02010600040101010101" pitchFamily="2" charset="-122"/>
                <a:cs typeface="Times New Roman" panose="02020603050405020304" pitchFamily="18" charset="0"/>
              </a:rPr>
              <a:t>讓自己成為別人祝福。</a:t>
            </a:r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STKaiti" panose="02010600040101010101" pitchFamily="2" charset="-122"/>
              <a:cs typeface="Times New Roman" panose="02020603050405020304" pitchFamily="18" charset="0"/>
            </a:endParaRPr>
          </a:p>
          <a:p>
            <a:pPr marL="0" lvl="1" eaLnBrk="0" hangingPunct="0"/>
            <a:r>
              <a:rPr lang="en-US" altLang="zh-TW" sz="2400" dirty="0">
                <a:solidFill>
                  <a:srgbClr val="FFFFFF"/>
                </a:solidFill>
                <a:latin typeface="Times New Roman" panose="02020603050405020304" pitchFamily="18" charset="0"/>
                <a:ea typeface="STKaiti" panose="02010600040101010101" pitchFamily="2" charset="-122"/>
                <a:cs typeface="Times New Roman" panose="02020603050405020304" pitchFamily="18" charset="0"/>
              </a:rPr>
              <a:t>                  F             G                  Em         Am</a:t>
            </a:r>
          </a:p>
          <a:p>
            <a:pPr marL="0" lvl="1" eaLnBrk="0" hangingPunct="0"/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STKaiti" panose="02010600040101010101" pitchFamily="2" charset="-122"/>
                <a:cs typeface="Times New Roman" panose="02020603050405020304" pitchFamily="18" charset="0"/>
              </a:rPr>
              <a:t>耶穌的愛點燃我，心中熊態愛火，</a:t>
            </a:r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STKaiti" panose="02010600040101010101" pitchFamily="2" charset="-122"/>
              <a:cs typeface="Times New Roman" panose="02020603050405020304" pitchFamily="18" charset="0"/>
            </a:endParaRPr>
          </a:p>
          <a:p>
            <a:pPr marL="0" lvl="1" eaLnBrk="0" hangingPunct="0"/>
            <a:r>
              <a:rPr lang="en-US" altLang="zh-TW" sz="2400" dirty="0">
                <a:solidFill>
                  <a:srgbClr val="FFFFFF"/>
                </a:solidFill>
                <a:latin typeface="Times New Roman" panose="02020603050405020304" pitchFamily="18" charset="0"/>
                <a:ea typeface="STKaiti" panose="02010600040101010101" pitchFamily="2" charset="-122"/>
                <a:cs typeface="Times New Roman" panose="02020603050405020304" pitchFamily="18" charset="0"/>
              </a:rPr>
              <a:t>                Dm                G                   C</a:t>
            </a:r>
          </a:p>
          <a:p>
            <a:pPr marL="0" lvl="1" eaLnBrk="0" hangingPunct="0"/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STKaiti" panose="02010600040101010101" pitchFamily="2" charset="-122"/>
                <a:cs typeface="Times New Roman" panose="02020603050405020304" pitchFamily="18" charset="0"/>
              </a:rPr>
              <a:t>我們一起，向世界，活出愛。</a:t>
            </a:r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STKaiti" panose="0201060004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4" name="Picture 3" descr="Innocent_Eyes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10400" y="4800600"/>
            <a:ext cx="1524000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7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71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710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710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710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710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710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0700" lvl="1" indent="-457200" eaLnBrk="0" hangingPunct="0">
              <a:buFont typeface="Wingdings" panose="05000000000000000000" pitchFamily="2" charset="2"/>
              <a:buChar char="q"/>
            </a:pPr>
            <a:r>
              <a:rPr lang="zh-TW" altLang="en-US" sz="3200" u="sng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DFKaiShuW3-B5" panose="03000309000000000000" pitchFamily="65" charset="-128"/>
              </a:rPr>
              <a:t>啟示錄的背景</a:t>
            </a:r>
            <a:endParaRPr lang="en-US" altLang="zh-TW" sz="3200" u="sng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DFKaiShuW3-B5" panose="03000309000000000000" pitchFamily="65" charset="-128"/>
            </a:endParaRPr>
          </a:p>
          <a:p>
            <a:pPr marL="60325" lvl="2" indent="104775" eaLnBrk="0" hangingPunct="0">
              <a:buFont typeface="Arial" pitchFamily="34" charset="0"/>
              <a:buChar char="•"/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DFKaiShuW3-B5" panose="03000309000000000000" pitchFamily="65" charset="-128"/>
              </a:rPr>
              <a:t> 教會大遭逼迫，許多使徒殉道，約翰被放逐孤島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DFKaiShuW3-B5" panose="03000309000000000000" pitchFamily="65" charset="-128"/>
            </a:endParaRPr>
          </a:p>
          <a:p>
            <a:pPr marL="165100" lvl="3" indent="68263" eaLnBrk="0" hangingPunct="0">
              <a:buFont typeface="Wingdings" panose="05000000000000000000" pitchFamily="2" charset="2"/>
              <a:buChar char="ü"/>
            </a:pP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DFKaiShuW3-B5" panose="03000309000000000000" pitchFamily="65" charset="-128"/>
              </a:rPr>
              <a:t>『</a:t>
            </a:r>
            <a:r>
              <a:rPr lang="zh-TW" altLang="en-US" sz="3200" dirty="0">
                <a:latin typeface="STKaiti" panose="02010600040101010101" pitchFamily="2" charset="-122"/>
                <a:ea typeface="STKaiti" panose="02010600040101010101" pitchFamily="2" charset="-122"/>
                <a:cs typeface="DFKaiShuW3-B5" panose="03000309000000000000" pitchFamily="65" charset="-128"/>
              </a:rPr>
              <a:t>約翰便將神的道，和耶穌基督的見證，凡自己所看見的，都證明出來。念這書上預言的，和那些聽見又遵守其中所記載的，都是有福的，因為日期近了。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DFKaiShuW3-B5" panose="03000309000000000000" pitchFamily="65" charset="-128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DFKaiShuW3-B5" panose="03000309000000000000" pitchFamily="65" charset="-128"/>
              </a:rPr>
              <a:t>一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DFKaiShuW3-B5" panose="03000309000000000000" pitchFamily="65" charset="-128"/>
              </a:rPr>
              <a:t>2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DFKaiShuW3-B5" panose="03000309000000000000" pitchFamily="65" charset="-128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DFKaiShuW3-B5" panose="03000309000000000000" pitchFamily="65" charset="-128"/>
              </a:rPr>
              <a:t>3〕</a:t>
            </a:r>
          </a:p>
          <a:p>
            <a:pPr marL="165100" lvl="3" indent="68263" eaLnBrk="0" hangingPunct="0">
              <a:buFont typeface="Wingdings" panose="05000000000000000000" pitchFamily="2" charset="2"/>
              <a:buChar char="ü"/>
            </a:pP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DFKaiShuW3-B5" panose="03000309000000000000" pitchFamily="65" charset="-128"/>
              </a:rPr>
              <a:t>『</a:t>
            </a:r>
            <a:r>
              <a:rPr lang="zh-TW" altLang="en-US" sz="3200" dirty="0">
                <a:latin typeface="STKaiti" panose="02010600040101010101" pitchFamily="2" charset="-122"/>
                <a:ea typeface="STKaiti" panose="02010600040101010101" pitchFamily="2" charset="-122"/>
                <a:cs typeface="DFKaiShuW3-B5" panose="03000309000000000000" pitchFamily="65" charset="-128"/>
              </a:rPr>
              <a:t>約翰寫信給亞西亞的七個教會。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DFKaiShuW3-B5" panose="03000309000000000000" pitchFamily="65" charset="-128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DFKaiShuW3-B5" panose="03000309000000000000" pitchFamily="65" charset="-128"/>
              </a:rPr>
              <a:t>一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DFKaiShuW3-B5" panose="03000309000000000000" pitchFamily="65" charset="-128"/>
              </a:rPr>
              <a:t>4〕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DFKaiShuW3-B5" panose="03000309000000000000" pitchFamily="65" charset="-128"/>
              </a:rPr>
              <a:t>環境漆黑，沒有亮光。神要約翰傳達一個信息：不要怕，與你們同在的主，從起初就有，並且活到永永遠遠，祂是昔在今在以後永在的審判主。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DFKaiShuW3-B5" panose="03000309000000000000" pitchFamily="65" charset="-128"/>
            </a:endParaRPr>
          </a:p>
          <a:p>
            <a:pPr marL="165100" lvl="3" indent="68263" eaLnBrk="0" hangingPunct="0">
              <a:buFont typeface="Wingdings" panose="05000000000000000000" pitchFamily="2" charset="2"/>
              <a:buChar char="ü"/>
            </a:pP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DFKaiShuW3-B5" panose="03000309000000000000" pitchFamily="65" charset="-128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  <a:sym typeface="Wingdings" panose="05000000000000000000" pitchFamily="2" charset="2"/>
              </a:rPr>
              <a:t>聖靈向眾教會所說的話，凡有耳的，就應當聽！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DFKaiShuW3-B5" panose="03000309000000000000" pitchFamily="65" charset="-128"/>
              </a:rPr>
              <a:t>』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DFKaiShuW3-B5" panose="03000309000000000000" pitchFamily="65" charset="-128"/>
              </a:rPr>
              <a:t>：重要性，範圍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DFKaiShuW3-B5" panose="03000309000000000000" pitchFamily="65" charset="-128"/>
            </a:endParaRPr>
          </a:p>
          <a:p>
            <a:pPr marL="285750" lvl="3" indent="-120650" eaLnBrk="0" hangingPunct="0"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DFKaiShuW3-B5" panose="03000309000000000000" pitchFamily="65" charset="-128"/>
              </a:rPr>
              <a:t>教會的真正危機，並非來自外界威脅，而是來自教會內部問題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DFKaiShuW3-B5" panose="03000309000000000000" pitchFamily="65" charset="-128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22300" lvl="3" indent="-457200" eaLnBrk="0" hangingPunct="0">
              <a:buFont typeface="Wingdings" panose="05000000000000000000" pitchFamily="2" charset="2"/>
              <a:buChar char="q"/>
              <a:tabLst>
                <a:tab pos="401638" algn="l"/>
                <a:tab pos="51276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基督致七教會書信的共同架構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DFPKaiShuW3-B5" panose="03000300000000000000" pitchFamily="66" charset="-128"/>
            </a:endParaRPr>
          </a:p>
          <a:p>
            <a:pPr marL="969963" lvl="4" indent="-347663" eaLnBrk="0" hangingPunct="0">
              <a:buFont typeface="+mj-lt"/>
              <a:buAutoNum type="alphaLcParenR"/>
              <a:tabLst>
                <a:tab pos="401638" algn="l"/>
                <a:tab pos="51276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基督是真正寫信者，約翰只是執筆的人，這七封信是為當時七間實際的教會及教會使者寫的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DFPKaiShuW3-B5" panose="03000300000000000000" pitchFamily="66" charset="-128"/>
            </a:endParaRPr>
          </a:p>
          <a:p>
            <a:pPr marL="969963" lvl="4" indent="-347663" eaLnBrk="0" hangingPunct="0">
              <a:buFont typeface="+mj-lt"/>
              <a:buAutoNum type="alphaLcParenR"/>
              <a:tabLst>
                <a:tab pos="401638" algn="l"/>
                <a:tab pos="51276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寫信者的自我介紹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DFPKaiShuW3-B5" panose="03000300000000000000" pitchFamily="66" charset="-128"/>
            </a:endParaRPr>
          </a:p>
          <a:p>
            <a:pPr marL="969963" lvl="4" indent="-347663" eaLnBrk="0" hangingPunct="0">
              <a:buFont typeface="+mj-lt"/>
              <a:buAutoNum type="alphaLcParenR"/>
              <a:tabLst>
                <a:tab pos="401638" algn="l"/>
                <a:tab pos="51276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稱讚該教會的話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DFPKaiShuW3-B5" panose="03000300000000000000" pitchFamily="66" charset="-128"/>
            </a:endParaRPr>
          </a:p>
          <a:p>
            <a:pPr marL="969963" lvl="4" indent="-347663" eaLnBrk="0" hangingPunct="0">
              <a:buFont typeface="+mj-lt"/>
              <a:buAutoNum type="alphaLcParenR"/>
              <a:tabLst>
                <a:tab pos="401638" algn="l"/>
                <a:tab pos="51276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責備該教會的話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DFPKaiShuW3-B5" panose="03000300000000000000" pitchFamily="66" charset="-128"/>
            </a:endParaRPr>
          </a:p>
          <a:p>
            <a:pPr marL="969963" lvl="4" indent="-347663" eaLnBrk="0" hangingPunct="0">
              <a:buFont typeface="+mj-lt"/>
              <a:buAutoNum type="alphaLcParenR"/>
              <a:tabLst>
                <a:tab pos="401638" algn="l"/>
                <a:tab pos="51276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指示該教會應該改正的方法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DFPKaiShuW3-B5" panose="03000300000000000000" pitchFamily="66" charset="-128"/>
            </a:endParaRPr>
          </a:p>
          <a:p>
            <a:pPr marL="969963" lvl="4" indent="-347663" eaLnBrk="0" hangingPunct="0">
              <a:buFont typeface="+mj-lt"/>
              <a:buAutoNum type="alphaLcParenR"/>
              <a:tabLst>
                <a:tab pos="401638" algn="l"/>
                <a:tab pos="51276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聖靈向該教會的呼籲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DFPKaiShuW3-B5" panose="03000300000000000000" pitchFamily="66" charset="-128"/>
            </a:endParaRPr>
          </a:p>
          <a:p>
            <a:pPr marL="969963" lvl="4" indent="-347663" eaLnBrk="0" hangingPunct="0">
              <a:buFont typeface="+mj-lt"/>
              <a:buAutoNum type="alphaLcParenR"/>
              <a:tabLst>
                <a:tab pos="401638" algn="l"/>
                <a:tab pos="51276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基督對得勝者的應許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DFPKaiShuW3-B5" panose="03000300000000000000" pitchFamily="6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337FB73-D612-65B3-818F-286D96FE3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4E67E-D8C4-0768-9D80-03F421CC71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381000"/>
            <a:ext cx="8686800" cy="2438400"/>
          </a:xfrm>
          <a:ln w="3810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             </a:t>
            </a: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r>
              <a:rPr lang="en-US" altLang="zh-TW" sz="49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   </a:t>
            </a:r>
            <a:r>
              <a:rPr lang="zh-TW" altLang="en-US" sz="49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基督致以弗所教會的書信</a:t>
            </a:r>
            <a:b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          </a:t>
            </a:r>
            <a:br>
              <a:rPr lang="en-US" altLang="zh-TW" sz="3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   </a:t>
            </a:r>
            <a:r>
              <a:rPr lang="en-US" altLang="zh-TW" sz="28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		</a:t>
            </a:r>
            <a:endParaRPr lang="en-US" sz="3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ea typeface="華康粗圓體(P)" pitchFamily="34" charset="-120"/>
              <a:cs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021770-618E-EF41-843D-57CEBD3033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3276600"/>
            <a:ext cx="3495675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495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9DFEA3-4032-D3D7-2096-DBB913D858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>
            <a:extLst>
              <a:ext uri="{FF2B5EF4-FFF2-40B4-BE49-F238E27FC236}">
                <a16:creationId xmlns:a16="http://schemas.microsoft.com/office/drawing/2014/main" id="{B1E42CF7-3F68-710F-8946-DBB5162EA2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12032"/>
            <a:ext cx="8856984" cy="7063472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zh-TW" altLang="en-US" sz="3200" dirty="0"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  </a:t>
            </a:r>
            <a:r>
              <a:rPr lang="en-US" altLang="zh-TW" sz="3200" dirty="0"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『</a:t>
            </a:r>
            <a:r>
              <a:rPr lang="zh-TW" altLang="en-US" sz="3200" dirty="0"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你要寫信給以弗所教會的使者，說，那右手拿著七星，在七個金燈臺中間行走的，說，我知道你的行為，勞碌，忍耐，也知道你不能容忍惡人，你也曾試驗那自稱為使徒卻不是使徒的，看出他們是假的來。你也能忍耐，曾為我的名勞苦，並不乏倦。</a:t>
            </a:r>
            <a:endParaRPr lang="en-US" altLang="zh-TW" sz="3200" dirty="0">
              <a:latin typeface="STKaiti" panose="02010600040101010101" pitchFamily="2" charset="-122"/>
              <a:ea typeface="STKaiti" panose="02010600040101010101" pitchFamily="2" charset="-122"/>
              <a:cs typeface="DFPKaiShuW3-B5" panose="03000300000000000000" pitchFamily="66" charset="-128"/>
            </a:endParaRPr>
          </a:p>
          <a:p>
            <a:pPr>
              <a:spcBef>
                <a:spcPts val="600"/>
              </a:spcBef>
            </a:pPr>
            <a:r>
              <a:rPr lang="en-US" altLang="zh-TW" sz="3200" dirty="0"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        </a:t>
            </a:r>
            <a:r>
              <a:rPr lang="zh-TW" altLang="en-US" sz="3200" dirty="0"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然而有一件事我要責備你，就是你把起初的愛心離棄了。所以應當回想你是從那裏墜落的，並要悔改，行起初所行的事。你若不悔改，我就臨到你那裏，把你的燈臺從原處挪去。然而你還有一件可取的事，就是你恨惡尼哥拉一黨人的行為，這也是我所恨惡的。聖靈向眾教會所說的話，凡有耳的，就應當聽。得勝的，我必將神樂園中生命樹的果子賜給他吃。</a:t>
            </a:r>
            <a:r>
              <a:rPr lang="en-US" altLang="zh-TW" sz="3200" dirty="0"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』〔</a:t>
            </a:r>
            <a:r>
              <a:rPr lang="zh-TW" altLang="en-US" sz="3200" dirty="0"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啟二</a:t>
            </a:r>
            <a:r>
              <a:rPr lang="en-US" altLang="zh-TW" sz="2800" dirty="0"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1</a:t>
            </a:r>
            <a:r>
              <a:rPr lang="zh-TW" altLang="en-US" sz="2800" dirty="0"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～</a:t>
            </a:r>
            <a:r>
              <a:rPr lang="en-US" altLang="zh-TW" sz="2800" dirty="0"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7</a:t>
            </a:r>
            <a:r>
              <a:rPr lang="en-US" altLang="zh-TW" sz="3200" dirty="0"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〕</a:t>
            </a:r>
            <a:endParaRPr lang="zh-TW" altLang="en-US" sz="3200" dirty="0">
              <a:ln>
                <a:solidFill>
                  <a:srgbClr val="FFFFFF"/>
                </a:solidFill>
              </a:ln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DFPKaiShuW3-B5" panose="030003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7708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2E4684-0522-E862-65D5-2B1ECD5131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111929A4-28AA-395F-806D-329D21A55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9115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01638" lvl="1" indent="-401638" eaLnBrk="0" hangingPunct="0">
              <a:buFont typeface="+mj-lt"/>
              <a:buAutoNum type="romanUcPeriod"/>
            </a:pPr>
            <a:r>
              <a:rPr lang="zh-TW" altLang="en-US" sz="3200" u="sng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主耶穌稱讚以弗所教會的話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 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二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1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3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〕</a:t>
            </a:r>
            <a:endParaRPr lang="en-US" altLang="zh-TW" sz="3200" u="sng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華康楷書體W3" pitchFamily="65" charset="-120"/>
            </a:endParaRPr>
          </a:p>
          <a:p>
            <a:pPr lvl="1" indent="-393700" eaLnBrk="0" hangingPunct="0">
              <a:buFont typeface="+mj-lt"/>
              <a:buAutoNum type="alphaUcPeriod"/>
            </a:pPr>
            <a:r>
              <a:rPr lang="zh-TW" altLang="en-US" sz="3200" u="sng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主耶穌基督的自我介紹</a:t>
            </a:r>
            <a:endParaRPr lang="en-US" altLang="zh-TW" sz="3200" u="sng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華康楷書體W3" pitchFamily="65" charset="-120"/>
            </a:endParaRPr>
          </a:p>
          <a:p>
            <a:pPr marL="1028700" lvl="2" indent="-571500" eaLnBrk="0" hangingPunct="0">
              <a:buFont typeface="+mj-lt"/>
              <a:buAutoNum type="arabicParenR"/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那右手拿著七星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華康楷書體W3" pitchFamily="65" charset="-120"/>
            </a:endParaRPr>
          </a:p>
          <a:p>
            <a:pPr marL="1028700" lvl="2" indent="-571500" eaLnBrk="0" hangingPunct="0">
              <a:buFont typeface="+mj-lt"/>
              <a:buAutoNum type="arabicParenR"/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在七個金燈臺中間行走的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華康楷書體W3" pitchFamily="65" charset="-120"/>
            </a:endParaRPr>
          </a:p>
          <a:p>
            <a:pPr marL="285750" lvl="1" indent="-58738" eaLnBrk="0" hangingPunct="0">
              <a:buFont typeface="Arial" panose="020B0604020202020204" pitchFamily="34" charset="0"/>
              <a:buChar char="•"/>
              <a:tabLst>
                <a:tab pos="344488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拿著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』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：動詞格式表達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將之全然包在手掌之內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』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，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右手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』--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最有能力的手。這對落在極嚴峻逼迫中的以弗所教會，有正反兩面的提醒。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華康楷書體W3" pitchFamily="65" charset="-120"/>
            </a:endParaRPr>
          </a:p>
          <a:p>
            <a:pPr marL="285750" lvl="1" indent="-58738" eaLnBrk="0" hangingPunct="0">
              <a:buFont typeface="Arial" panose="020B0604020202020204" pitchFamily="34" charset="0"/>
              <a:buChar char="•"/>
              <a:tabLst>
                <a:tab pos="344488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 『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在七個金燈臺中間行走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』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：正反兩面的提醌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華康楷書體W3" pitchFamily="65" charset="-120"/>
            </a:endParaRPr>
          </a:p>
          <a:p>
            <a:pPr marL="288925" lvl="1" indent="-63500" eaLnBrk="0" hangingPunct="0">
              <a:buFont typeface="Wingdings" panose="05000000000000000000" pitchFamily="2" charset="2"/>
              <a:buChar char="ü"/>
              <a:tabLst>
                <a:tab pos="3444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“不要懼怕，我是首先的，我是末後的，又是那存活的。我曾死過，現在又活了，直活到永永遠遠；並拿著死亡和陰間的鑰匙。”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一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18〕</a:t>
            </a:r>
          </a:p>
          <a:p>
            <a:pPr marL="682625" lvl="1" indent="-457200" eaLnBrk="0" hangingPunct="0">
              <a:buFont typeface="Wingdings" panose="05000000000000000000" pitchFamily="2" charset="2"/>
              <a:buChar char="Ø"/>
              <a:tabLst>
                <a:tab pos="3444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這番話對以弗所教會，有甚麼意義？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華康楷書體W3" pitchFamily="65" charset="-120"/>
            </a:endParaRPr>
          </a:p>
          <a:p>
            <a:pPr marL="682625" lvl="1" indent="-457200" eaLnBrk="0" hangingPunct="0">
              <a:buFont typeface="Wingdings" panose="05000000000000000000" pitchFamily="2" charset="2"/>
              <a:buChar char="ü"/>
              <a:tabLst>
                <a:tab pos="3444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拿著死亡和陰間鑰匙的主，就在他們中間。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華康楷書體W3" pitchFamily="65" charset="-120"/>
            </a:endParaRPr>
          </a:p>
          <a:p>
            <a:pPr marL="682625" lvl="1" indent="-457200" eaLnBrk="0" hangingPunct="0">
              <a:buFont typeface="Arial" panose="020B0604020202020204" pitchFamily="34" charset="0"/>
              <a:buChar char="•"/>
              <a:tabLst>
                <a:tab pos="3444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林雪鳳的宣教中心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5197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7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-8965" y="17929"/>
            <a:ext cx="9144000" cy="69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lvl="1" indent="-514350" eaLnBrk="0" hangingPunct="0">
              <a:buFont typeface="+mj-lt"/>
              <a:buAutoNum type="alpha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/>
              </a:rPr>
              <a:t>主基督對以弗所教會的稱讚</a:t>
            </a:r>
            <a:endParaRPr lang="en-US" altLang="zh-TW" sz="3200" u="sng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華康楷書體W3"/>
            </a:endParaRPr>
          </a:p>
          <a:p>
            <a:pPr marL="168275" indent="-1682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我知道你的行為，勞碌碌，忍耐，也知道你不能容忍惡人，你也曾試驗那自稱為使徒卻不是使徒的，看出他們是假的來。你也能忍耐，曾為我的名勞苦，並不乏倦。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二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2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3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〕</a:t>
            </a:r>
          </a:p>
          <a:p>
            <a:pPr marL="401638" indent="-401638">
              <a:spcBef>
                <a:spcPts val="600"/>
              </a:spcBef>
              <a:buFont typeface="+mj-lt"/>
              <a:buAutoNum type="arabicParenR"/>
              <a:tabLst>
                <a:tab pos="40163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主欣賞以弗所教會的優點：</a:t>
            </a:r>
            <a:r>
              <a:rPr lang="zh-TW" altLang="en-US" sz="3200" dirty="0"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勞碌，忍耐，不能容忍惡人，試驗自稱使徒卻不是使徒的，顯露虛假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華康楷書體W3" pitchFamily="65" charset="-120"/>
            </a:endParaRPr>
          </a:p>
          <a:p>
            <a:pPr lvl="1" indent="-401638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  <a:sym typeface="Wingdings" pitchFamily="2" charset="2"/>
              </a:rPr>
              <a:t>防止麵酵存在，防止假師傅滲透。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華康楷書體W3" pitchFamily="65" charset="-120"/>
              <a:sym typeface="Wingdings" pitchFamily="2" charset="2"/>
            </a:endParaRPr>
          </a:p>
          <a:p>
            <a:pPr marL="233363" lvl="1" indent="-2333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  <a:sym typeface="Wingdings" pitchFamily="2" charset="2"/>
              </a:rPr>
              <a:t>保羅的離別贈言，徒二十，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  <a:sym typeface="Wingdings" pitchFamily="2" charset="2"/>
              </a:rPr>
              <a:t>你們知道，凡與你們有益的，我沒有一樣避諱不說的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  <a:sym typeface="Wingdings" pitchFamily="2" charset="2"/>
              </a:rPr>
              <a:t>…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  <a:sym typeface="Wingdings" pitchFamily="2" charset="2"/>
              </a:rPr>
              <a:t>我知道我去之後，必有兇惡的豺狼，進入你們中間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  <a:sym typeface="Wingdings" pitchFamily="2" charset="2"/>
              </a:rPr>
              <a:t>』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  <a:sym typeface="Wingdings" pitchFamily="2" charset="2"/>
              </a:rPr>
              <a:t>教會憑甚麼“認出他們來”？馬太福音七</a:t>
            </a:r>
            <a:r>
              <a:rPr lang="en-US" altLang="zh-TW" sz="2800" dirty="0">
                <a:solidFill>
                  <a:srgbClr val="FFFFFF"/>
                </a:solidFill>
                <a:latin typeface="Times New Roman" panose="02020603050405020304" pitchFamily="18" charset="0"/>
                <a:ea typeface="STKaiti" panose="02010600040101010101" pitchFamily="2" charset="-122"/>
                <a:cs typeface="Times New Roman" panose="02020603050405020304" pitchFamily="18" charset="0"/>
                <a:sym typeface="Wingdings" pitchFamily="2" charset="2"/>
              </a:rPr>
              <a:t>15</a:t>
            </a:r>
            <a:r>
              <a:rPr lang="zh-TW" altLang="en-US" sz="2800" dirty="0">
                <a:solidFill>
                  <a:srgbClr val="FFFFFF"/>
                </a:solidFill>
                <a:latin typeface="Times New Roman" panose="02020603050405020304" pitchFamily="18" charset="0"/>
                <a:ea typeface="STKaiti" panose="02010600040101010101" pitchFamily="2" charset="-122"/>
                <a:cs typeface="Times New Roman" panose="02020603050405020304" pitchFamily="18" charset="0"/>
                <a:sym typeface="Wingdings" pitchFamily="2" charset="2"/>
              </a:rPr>
              <a:t>～</a:t>
            </a:r>
            <a:r>
              <a:rPr lang="en-US" altLang="zh-TW" sz="2800" dirty="0">
                <a:solidFill>
                  <a:srgbClr val="FFFFFF"/>
                </a:solidFill>
                <a:latin typeface="Times New Roman" panose="02020603050405020304" pitchFamily="18" charset="0"/>
                <a:ea typeface="STKaiti" panose="02010600040101010101" pitchFamily="2" charset="-122"/>
                <a:cs typeface="Times New Roman" panose="02020603050405020304" pitchFamily="18" charset="0"/>
                <a:sym typeface="Wingdings" pitchFamily="2" charset="2"/>
              </a:rPr>
              <a:t>23</a:t>
            </a:r>
          </a:p>
          <a:p>
            <a:pPr marL="233363" indent="-2333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  <a:sym typeface="Wingdings" pitchFamily="2" charset="2"/>
              </a:rPr>
              <a:t>今天教會的一個危機：沉默的大多數，難分真假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Times New Roman" panose="02020603050405020304" pitchFamily="18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863DFD-193D-0986-1F79-CBECDC424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603429A9-6D02-8297-6D22-66C8486762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7013" lvl="1" indent="-227013" eaLnBrk="0" hangingPunct="0">
              <a:buFont typeface="+mj-lt"/>
              <a:buAutoNum type="romanUcPeriod" startAt="2"/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 </a:t>
            </a:r>
            <a:r>
              <a:rPr lang="zh-TW" altLang="en-US" sz="3200" u="sng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主耶穌指出以弗所教會致命的欠缺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 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二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4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3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〕</a:t>
            </a:r>
            <a:endParaRPr lang="en-US" altLang="zh-TW" sz="3200" u="sng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華康楷書體W3" pitchFamily="65" charset="-120"/>
            </a:endParaRPr>
          </a:p>
          <a:p>
            <a:pPr lvl="1" indent="-393700" eaLnBrk="0" hangingPunct="0">
              <a:buFont typeface="+mj-lt"/>
              <a:buAutoNum type="alphaUcPeriod"/>
            </a:pPr>
            <a:r>
              <a:rPr lang="zh-TW" altLang="en-US" sz="3200" u="sng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教會將起初的愛心離棄了</a:t>
            </a:r>
            <a:endParaRPr lang="en-US" altLang="zh-TW" sz="3200" u="sng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華康楷書體W3" pitchFamily="65" charset="-120"/>
            </a:endParaRPr>
          </a:p>
          <a:p>
            <a:pPr marL="285750" lvl="1" indent="-227013" eaLnBrk="0" hangingPunct="0">
              <a:buFont typeface="Arial" panose="020B0604020202020204" pitchFamily="34" charset="0"/>
              <a:buChar char="•"/>
              <a:tabLst>
                <a:tab pos="344488" algn="l"/>
              </a:tabLst>
            </a:pPr>
            <a:r>
              <a:rPr lang="en-US" altLang="zh-TW" sz="3200" dirty="0"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『</a:t>
            </a:r>
            <a:r>
              <a:rPr lang="zh-TW" altLang="en-US" sz="3200" dirty="0"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然而有一件事我要責備你，就是你把起初的愛心離棄了。</a:t>
            </a:r>
            <a:r>
              <a:rPr lang="en-US" altLang="zh-TW" sz="3200" dirty="0"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』〔</a:t>
            </a:r>
            <a:r>
              <a:rPr lang="zh-TW" altLang="en-US" sz="3200" dirty="0"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二</a:t>
            </a:r>
            <a:r>
              <a:rPr lang="en-US" altLang="zh-TW" sz="3200" dirty="0"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4〕</a:t>
            </a:r>
            <a:r>
              <a:rPr lang="zh-TW" altLang="en-US" sz="3200" dirty="0"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 </a:t>
            </a:r>
            <a:endParaRPr lang="en-US" altLang="zh-TW" sz="3200" dirty="0">
              <a:latin typeface="STKaiti" panose="02010600040101010101" pitchFamily="2" charset="-122"/>
              <a:ea typeface="STKaiti" panose="02010600040101010101" pitchFamily="2" charset="-122"/>
              <a:cs typeface="DFPKaiShuW3-B5" panose="03000300000000000000" pitchFamily="66" charset="-128"/>
            </a:endParaRPr>
          </a:p>
          <a:p>
            <a:pPr marL="288925" lvl="1" indent="-288925" eaLnBrk="0" hangingPunct="0">
              <a:buFont typeface="Wingdings" panose="05000000000000000000" pitchFamily="2" charset="2"/>
              <a:buChar char="ü"/>
              <a:tabLst>
                <a:tab pos="344488" algn="l"/>
                <a:tab pos="801688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離棄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』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：遺忘在原地，沒有帶走。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華康楷書體W3" pitchFamily="65" charset="-120"/>
            </a:endParaRPr>
          </a:p>
          <a:p>
            <a:pPr marL="288925" lvl="1" indent="-288925" eaLnBrk="0" hangingPunct="0">
              <a:buFont typeface="Wingdings" panose="05000000000000000000" pitchFamily="2" charset="2"/>
              <a:buChar char="ü"/>
              <a:tabLst>
                <a:tab pos="344488" algn="l"/>
                <a:tab pos="801688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起初的愛心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』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：開始有單純愛心，漸漸的，人把次要的變成重要的，最重要反被留在原地。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華康楷書體W3" pitchFamily="65" charset="-120"/>
            </a:endParaRPr>
          </a:p>
          <a:p>
            <a:pPr marL="168275" lvl="1" indent="-168275" eaLnBrk="0" hangingPunct="0">
              <a:buFont typeface="Courier New" panose="02070309020205020404" pitchFamily="49" charset="0"/>
              <a:buChar char="o"/>
              <a:tabLst>
                <a:tab pos="344488" algn="l"/>
                <a:tab pos="8016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 安息日“安息日是為人設立的，人不要為安息日設立的。人子也是安息日的主”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可二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4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5〕</a:t>
            </a:r>
          </a:p>
          <a:p>
            <a:pPr marL="288925" lvl="1" indent="-288925" eaLnBrk="0" hangingPunct="0">
              <a:buFont typeface="Wingdings" panose="05000000000000000000" pitchFamily="2" charset="2"/>
              <a:buChar char="ü"/>
              <a:tabLst>
                <a:tab pos="344488" algn="l"/>
                <a:tab pos="8016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致命的欠缺：林前十三</a:t>
            </a:r>
            <a:r>
              <a:rPr lang="en-US" altLang="zh-TW" sz="2800" dirty="0">
                <a:solidFill>
                  <a:srgbClr val="FFFFFF"/>
                </a:solidFill>
                <a:latin typeface="Times New Roman" panose="02020603050405020304" pitchFamily="18" charset="0"/>
                <a:ea typeface="STKaiti" panose="02010600040101010101" pitchFamily="2" charset="-122"/>
                <a:cs typeface="Times New Roman" panose="02020603050405020304" pitchFamily="18" charset="0"/>
              </a:rPr>
              <a:t>1</a:t>
            </a:r>
            <a:r>
              <a:rPr lang="zh-TW" altLang="en-US" sz="2800" dirty="0">
                <a:solidFill>
                  <a:srgbClr val="FFFFFF"/>
                </a:solidFill>
                <a:latin typeface="Times New Roman" panose="02020603050405020304" pitchFamily="18" charset="0"/>
                <a:ea typeface="STKaiti" panose="02010600040101010101" pitchFamily="2" charset="-122"/>
                <a:cs typeface="Times New Roman" panose="02020603050405020304" pitchFamily="18" charset="0"/>
              </a:rPr>
              <a:t>～</a:t>
            </a:r>
            <a:r>
              <a:rPr lang="en-US" altLang="zh-TW" sz="2800" dirty="0">
                <a:solidFill>
                  <a:srgbClr val="FFFFFF"/>
                </a:solidFill>
                <a:latin typeface="Times New Roman" panose="02020603050405020304" pitchFamily="18" charset="0"/>
                <a:ea typeface="STKaiti" panose="02010600040101010101" pitchFamily="2" charset="-122"/>
                <a:cs typeface="Times New Roman" panose="02020603050405020304" pitchFamily="18" charset="0"/>
              </a:rPr>
              <a:t>3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我若能說萬人的方言，我若有先知講道之能，也明白各樣的奥秘，我若將所有的分給窮人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…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卻沒有愛，我就成了嗚的鑼，響的鈸一般。”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Times New Roman" panose="02020603050405020304" pitchFamily="18" charset="0"/>
            </a:endParaRPr>
          </a:p>
          <a:p>
            <a:pPr marL="288925" lvl="1" indent="-288925" eaLnBrk="0" hangingPunct="0">
              <a:buFont typeface="Wingdings" panose="05000000000000000000" pitchFamily="2" charset="2"/>
              <a:buChar char="ü"/>
              <a:tabLst>
                <a:tab pos="344488" algn="l"/>
                <a:tab pos="8016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為甚麼人常陷在這陷阱中而不能自拔？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488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6EC84-0AAD-1F6F-78D0-87A3E7B81E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CAB9A7CF-569F-FDD7-9E36-1AEFBB9AD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7850" lvl="1" indent="-514350" eaLnBrk="0" hangingPunct="0">
              <a:buFont typeface="+mj-lt"/>
              <a:buAutoNum type="alpha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華康楷書體W3" pitchFamily="65" charset="-120"/>
              </a:rPr>
              <a:t>致命的欠缺：把愛遺忘在原地，沒有帶著走</a:t>
            </a:r>
            <a:endParaRPr lang="en-US" altLang="zh-TW" sz="3200" u="sng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華康楷書體W3" pitchFamily="65" charset="-120"/>
            </a:endParaRPr>
          </a:p>
          <a:p>
            <a:pPr marL="115888" lvl="1" indent="-58738" eaLnBrk="0" hangingPunct="0">
              <a:buFont typeface="Arial" panose="020B0604020202020204" pitchFamily="34" charset="0"/>
              <a:buChar char="•"/>
              <a:tabLst>
                <a:tab pos="58738" algn="l"/>
              </a:tabLst>
            </a:pPr>
            <a:r>
              <a:rPr lang="zh-TW" altLang="en-US" sz="3200" dirty="0"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 初期教會許多挑戰：拜過偶像的肉，安息日，逃走的奴僕回轉，逼迫中否認主的信徒，向該撒祭壇燒香</a:t>
            </a:r>
            <a:r>
              <a:rPr lang="en-US" altLang="zh-TW" sz="3200" dirty="0"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…</a:t>
            </a:r>
            <a:r>
              <a:rPr lang="zh-TW" altLang="en-US" sz="3200" dirty="0"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這些軟弱的人若懊悔回轉，怎樣處理？</a:t>
            </a:r>
            <a:endParaRPr lang="en-US" altLang="zh-TW" sz="3200" dirty="0">
              <a:latin typeface="STKaiti" panose="02010600040101010101" pitchFamily="2" charset="-122"/>
              <a:ea typeface="STKaiti" panose="02010600040101010101" pitchFamily="2" charset="-122"/>
              <a:cs typeface="DFPKaiShuW3-B5" panose="03000300000000000000" pitchFamily="66" charset="-128"/>
            </a:endParaRPr>
          </a:p>
          <a:p>
            <a:pPr marL="514350" lvl="1" indent="-457200" eaLnBrk="0" hangingPunct="0">
              <a:buFont typeface="Wingdings" panose="05000000000000000000" pitchFamily="2" charset="2"/>
              <a:buChar char="ü"/>
              <a:tabLst>
                <a:tab pos="58738" algn="l"/>
              </a:tabLst>
            </a:pPr>
            <a:r>
              <a:rPr lang="zh-TW" altLang="en-US" sz="3200" dirty="0"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神向約拿說的話，“我豈能不愛惜呢？”</a:t>
            </a:r>
            <a:endParaRPr lang="en-US" altLang="zh-TW" sz="3200" dirty="0">
              <a:latin typeface="STKaiti" panose="02010600040101010101" pitchFamily="2" charset="-122"/>
              <a:ea typeface="STKaiti" panose="02010600040101010101" pitchFamily="2" charset="-122"/>
              <a:cs typeface="DFPKaiShuW3-B5" panose="03000300000000000000" pitchFamily="66" charset="-128"/>
            </a:endParaRPr>
          </a:p>
          <a:p>
            <a:pPr marL="115888" lvl="1" indent="-58738" eaLnBrk="0" hangingPunct="0">
              <a:buFont typeface="Arial" panose="020B0604020202020204" pitchFamily="34" charset="0"/>
              <a:buChar char="•"/>
              <a:tabLst>
                <a:tab pos="58738" algn="l"/>
              </a:tabLst>
            </a:pPr>
            <a:r>
              <a:rPr lang="zh-TW" altLang="en-US" sz="3200" dirty="0">
                <a:latin typeface="STKaiti" panose="02010600040101010101" pitchFamily="2" charset="-122"/>
                <a:ea typeface="STKaiti" panose="02010600040101010101" pitchFamily="2" charset="-122"/>
                <a:cs typeface="DFPKaiShuW3-B5" panose="03000300000000000000" pitchFamily="66" charset="-128"/>
              </a:rPr>
              <a:t> 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財主和拉撒路比喻的迷思：路十六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19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31</a:t>
            </a:r>
          </a:p>
          <a:p>
            <a:pPr marL="115888" lvl="1" indent="-58738" eaLnBrk="0" hangingPunct="0">
              <a:buFont typeface="Arial" panose="020B0604020202020204" pitchFamily="34" charset="0"/>
              <a:buChar char="•"/>
              <a:tabLst>
                <a:tab pos="58738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 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約翰福音第二十一章的迷思“約翰的兒子西門，你愛我比這些更深麼？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…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你餵養我的小羊！”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Times New Roman" panose="02020603050405020304" pitchFamily="18" charset="0"/>
            </a:endParaRPr>
          </a:p>
          <a:p>
            <a:pPr marL="285750" lvl="1" indent="-228600" eaLnBrk="0" hangingPunct="0">
              <a:buFont typeface="Wingdings" panose="05000000000000000000" pitchFamily="2" charset="2"/>
              <a:buChar char="Ø"/>
              <a:tabLst>
                <a:tab pos="285750" algn="l"/>
                <a:tab pos="344488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若不悔改，我就臨到你那裏，把你的燈臺向原處挪去</a:t>
            </a:r>
            <a:r>
              <a:rPr lang="en-US" altLang="zh-TW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』</a:t>
            </a: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：一間教會不再發光，剩下的是甚麼？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Times New Roman" panose="02020603050405020304" pitchFamily="18" charset="0"/>
            </a:endParaRPr>
          </a:p>
          <a:p>
            <a:pPr marL="285750" lvl="1" indent="-228600" eaLnBrk="0" hangingPunct="0">
              <a:buFont typeface="Wingdings" panose="05000000000000000000" pitchFamily="2" charset="2"/>
              <a:buChar char="Ø"/>
              <a:tabLst>
                <a:tab pos="285750" algn="l"/>
                <a:tab pos="3444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一間變質的教會，主怎樣處理？在神的眼中，她失去了主設立教會的原意：世上的光，世上的鹽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Times New Roman" panose="02020603050405020304" pitchFamily="18" charset="0"/>
            </a:endParaRPr>
          </a:p>
          <a:p>
            <a:pPr marL="401638" lvl="1" indent="-344488" eaLnBrk="0" hangingPunct="0">
              <a:buFont typeface="Arial" panose="020B0604020202020204" pitchFamily="34" charset="0"/>
              <a:buChar char="•"/>
              <a:tabLst>
                <a:tab pos="285750" algn="l"/>
                <a:tab pos="3444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一個燈塔的故事</a:t>
            </a:r>
            <a:endParaRPr lang="en-US" altLang="zh-TW" sz="3200" dirty="0">
              <a:solidFill>
                <a:srgbClr val="FFFFFF"/>
              </a:solidFill>
              <a:latin typeface="STKaiti" panose="02010600040101010101" pitchFamily="2" charset="-122"/>
              <a:ea typeface="STKaiti" panose="02010600040101010101" pitchFamily="2" charset="-122"/>
              <a:cs typeface="華康楷書體W3" pitchFamily="65" charset="-120"/>
              <a:sym typeface="Wingdings" panose="05000000000000000000" pitchFamily="2" charset="2"/>
            </a:endParaRPr>
          </a:p>
          <a:p>
            <a:pPr marL="57150" lvl="1" eaLnBrk="0" hangingPunct="0">
              <a:tabLst>
                <a:tab pos="285750" algn="l"/>
              </a:tabLst>
            </a:pP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2648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9085</TotalTime>
  <Words>2464</Words>
  <Application>Microsoft Office PowerPoint</Application>
  <PresentationFormat>On-screen Show (4:3)</PresentationFormat>
  <Paragraphs>103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6" baseType="lpstr">
      <vt:lpstr>STKaiti</vt:lpstr>
      <vt:lpstr>華康古印體(P)</vt:lpstr>
      <vt:lpstr>華康楷書體W3</vt:lpstr>
      <vt:lpstr>華康粗圓體(P)</vt:lpstr>
      <vt:lpstr>Arial</vt:lpstr>
      <vt:lpstr>Calibri</vt:lpstr>
      <vt:lpstr>Consolas</vt:lpstr>
      <vt:lpstr>Corbel</vt:lpstr>
      <vt:lpstr>Courier New</vt:lpstr>
      <vt:lpstr>Times New Roman</vt:lpstr>
      <vt:lpstr>Wingdings</vt:lpstr>
      <vt:lpstr>Wingdings 2</vt:lpstr>
      <vt:lpstr>Wingdings 3</vt:lpstr>
      <vt:lpstr>Metro</vt:lpstr>
      <vt:lpstr>PowerPoint Presentation</vt:lpstr>
      <vt:lpstr>PowerPoint Presentation</vt:lpstr>
      <vt:lpstr>PowerPoint Presentation</vt:lpstr>
      <vt:lpstr>                             基督致以弗所教會的書信                    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Calvin</dc:creator>
  <cp:lastModifiedBy>Calvin Tran</cp:lastModifiedBy>
  <cp:revision>490</cp:revision>
  <dcterms:created xsi:type="dcterms:W3CDTF">2012-12-27T03:03:07Z</dcterms:created>
  <dcterms:modified xsi:type="dcterms:W3CDTF">2025-04-27T04:26:00Z</dcterms:modified>
</cp:coreProperties>
</file>