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</p:sldIdLst>
  <p:sldSz cy="6858000" cx="12192000"/>
  <p:notesSz cx="6858000" cy="9144000"/>
  <p:embeddedFontLst>
    <p:embeddedFont>
      <p:font typeface="Constantia"/>
      <p:regular r:id="rId36"/>
      <p:bold r:id="rId37"/>
      <p:italic r:id="rId38"/>
      <p:boldItalic r:id="rId3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40" roundtripDataSignature="AMtx7mj5fbR60Au3YYtTMQ7BFbQCHoNr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customschemas.google.com/relationships/presentationmetadata" Target="metadata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font" Target="fonts/Constantia-bold.fntdata"/><Relationship Id="rId14" Type="http://schemas.openxmlformats.org/officeDocument/2006/relationships/slide" Target="slides/slide8.xml"/><Relationship Id="rId36" Type="http://schemas.openxmlformats.org/officeDocument/2006/relationships/font" Target="fonts/Constantia-regular.fntdata"/><Relationship Id="rId17" Type="http://schemas.openxmlformats.org/officeDocument/2006/relationships/slide" Target="slides/slide11.xml"/><Relationship Id="rId39" Type="http://schemas.openxmlformats.org/officeDocument/2006/relationships/font" Target="fonts/Constantia-boldItalic.fntdata"/><Relationship Id="rId16" Type="http://schemas.openxmlformats.org/officeDocument/2006/relationships/slide" Target="slides/slide10.xml"/><Relationship Id="rId38" Type="http://schemas.openxmlformats.org/officeDocument/2006/relationships/font" Target="fonts/Constantia-italic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CN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3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3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3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3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4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4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4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4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4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4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4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4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1"/>
          <p:cNvSpPr txBox="1"/>
          <p:nvPr>
            <p:ph type="ctrTitle"/>
          </p:nvPr>
        </p:nvSpPr>
        <p:spPr>
          <a:xfrm>
            <a:off x="711200" y="1371600"/>
            <a:ext cx="10468864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1"/>
          <p:cNvSpPr txBox="1"/>
          <p:nvPr>
            <p:ph idx="1" type="subTitle"/>
          </p:nvPr>
        </p:nvSpPr>
        <p:spPr>
          <a:xfrm>
            <a:off x="711200" y="3228536"/>
            <a:ext cx="10472928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3" name="Google Shape;23;p61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1EAE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61"/>
          <p:cNvSpPr txBox="1"/>
          <p:nvPr>
            <p:ph idx="11" type="ftr"/>
          </p:nvPr>
        </p:nvSpPr>
        <p:spPr>
          <a:xfrm>
            <a:off x="3556000" y="6356353"/>
            <a:ext cx="447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1EAE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1"/>
          <p:cNvSpPr txBox="1"/>
          <p:nvPr>
            <p:ph idx="12" type="sldNum"/>
          </p:nvPr>
        </p:nvSpPr>
        <p:spPr>
          <a:xfrm>
            <a:off x="10566400" y="6356353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5" name="Google Shape;35;p6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7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 amt="55000"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9"/>
          <p:cNvSpPr/>
          <p:nvPr/>
        </p:nvSpPr>
        <p:spPr>
          <a:xfrm>
            <a:off x="-12700" y="-7938"/>
            <a:ext cx="12217400" cy="1041401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1" name="Google Shape;11;p59"/>
          <p:cNvSpPr/>
          <p:nvPr/>
        </p:nvSpPr>
        <p:spPr>
          <a:xfrm>
            <a:off x="5842000" y="-7938"/>
            <a:ext cx="6350000" cy="638176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2" name="Google Shape;12;p59"/>
          <p:cNvSpPr txBox="1"/>
          <p:nvPr>
            <p:ph type="title"/>
          </p:nvPr>
        </p:nvSpPr>
        <p:spPr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000" u="none" cap="none" strike="noStrike">
                <a:solidFill>
                  <a:schemeClr val="lt2"/>
                </a:solidFill>
                <a:latin typeface="SimSun"/>
                <a:ea typeface="SimSun"/>
                <a:cs typeface="SimSun"/>
                <a:sym typeface="SimSu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9"/>
          <p:cNvSpPr txBox="1"/>
          <p:nvPr>
            <p:ph idx="1" type="body"/>
          </p:nvPr>
        </p:nvSpPr>
        <p:spPr>
          <a:xfrm>
            <a:off x="609600" y="1935166"/>
            <a:ext cx="1097280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⚫"/>
              <a:defRPr b="1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1" i="0" sz="2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1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Noto Sans Symbols"/>
              <a:buChar char="⚫"/>
              <a:defRPr b="1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Noto Sans Symbols"/>
              <a:buChar char="⚫"/>
              <a:defRPr b="1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4" name="Google Shape;14;p59"/>
          <p:cNvSpPr txBox="1"/>
          <p:nvPr>
            <p:ph idx="10" type="dt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" name="Google Shape;15;p59"/>
          <p:cNvSpPr txBox="1"/>
          <p:nvPr>
            <p:ph idx="11" type="ftr"/>
          </p:nvPr>
        </p:nvSpPr>
        <p:spPr>
          <a:xfrm>
            <a:off x="3556000" y="6356353"/>
            <a:ext cx="4470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" name="Google Shape;16;p59"/>
          <p:cNvSpPr txBox="1"/>
          <p:nvPr>
            <p:ph idx="12" type="sldNum"/>
          </p:nvPr>
        </p:nvSpPr>
        <p:spPr>
          <a:xfrm>
            <a:off x="10566400" y="6356353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  <p:grpSp>
        <p:nvGrpSpPr>
          <p:cNvPr id="17" name="Google Shape;17;p59"/>
          <p:cNvGrpSpPr/>
          <p:nvPr/>
        </p:nvGrpSpPr>
        <p:grpSpPr>
          <a:xfrm>
            <a:off x="-39101" y="-14808"/>
            <a:ext cx="12264293" cy="1083716"/>
            <a:chOff x="-29322" y="-1971"/>
            <a:chExt cx="9198255" cy="1086266"/>
          </a:xfrm>
        </p:grpSpPr>
        <p:sp>
          <p:nvSpPr>
            <p:cNvPr id="18" name="Google Shape;18;p59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" name="Google Shape;19;p59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8" name="Google Shape;28;p6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6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6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1" name="Google Shape;31;p6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0"/>
          <p:cNvSpPr txBox="1"/>
          <p:nvPr>
            <p:ph type="ctrTitle"/>
          </p:nvPr>
        </p:nvSpPr>
        <p:spPr>
          <a:xfrm>
            <a:off x="2062844" y="1264274"/>
            <a:ext cx="7960177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耶和华是应当称颂的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" name="Google Shape;53;p20"/>
          <p:cNvSpPr txBox="1"/>
          <p:nvPr>
            <p:ph idx="1" type="subTitle"/>
          </p:nvPr>
        </p:nvSpPr>
        <p:spPr>
          <a:xfrm>
            <a:off x="2667000" y="3589395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zh-CN" sz="3200">
                <a:latin typeface="SimSun"/>
                <a:ea typeface="SimSun"/>
                <a:cs typeface="SimSun"/>
                <a:sym typeface="SimSun"/>
              </a:rPr>
              <a:t>黄力夫弟兄</a:t>
            </a:r>
            <a:endParaRPr b="1" sz="3200"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zh-CN" sz="3200">
                <a:latin typeface="SimSun"/>
                <a:ea typeface="SimSun"/>
                <a:cs typeface="SimSun"/>
                <a:sym typeface="SimSun"/>
              </a:rPr>
              <a:t>TCCF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9"/>
          <p:cNvSpPr txBox="1"/>
          <p:nvPr>
            <p:ph type="title"/>
          </p:nvPr>
        </p:nvSpPr>
        <p:spPr>
          <a:xfrm>
            <a:off x="838200" y="101740"/>
            <a:ext cx="10515600" cy="971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圣经中有一个负面的例子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02" name="Google Shape;102;p29"/>
          <p:cNvSpPr txBox="1"/>
          <p:nvPr>
            <p:ph idx="1" type="body"/>
          </p:nvPr>
        </p:nvSpPr>
        <p:spPr>
          <a:xfrm>
            <a:off x="838200" y="1356691"/>
            <a:ext cx="10515600" cy="4820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i="0" lang="zh-CN" sz="3600" u="none" strike="noStrike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犹大对俄南说：「你当与你哥哥的妻子同房，向他尽你为弟的本分，为你哥哥生子立後。」 俄南知道生子不归自己，所以同房的时候便遗在地，免得给他哥哥留後。俄南所做的在耶和华眼中看为恶，耶和华也就叫他死了。		创 38：8-10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lang="zh-CN" sz="3600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这个比波阿斯更亲的人，肯定知道俄南的故事。</a:t>
            </a:r>
            <a:endParaRPr b="1" sz="3600">
              <a:solidFill>
                <a:srgbClr val="292F33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i="0" lang="zh-CN" sz="3600" u="none" strike="noStrike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宁可做个脱鞋的人。</a:t>
            </a:r>
            <a:endParaRPr b="1" i="0" sz="3600" u="none" strike="noStrike">
              <a:solidFill>
                <a:srgbClr val="292F33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0"/>
          <p:cNvSpPr txBox="1"/>
          <p:nvPr>
            <p:ph type="title"/>
          </p:nvPr>
        </p:nvSpPr>
        <p:spPr>
          <a:xfrm>
            <a:off x="2152650" y="103869"/>
            <a:ext cx="7886700" cy="965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SimSun"/>
              <a:buNone/>
            </a:pPr>
            <a:r>
              <a:rPr b="1" lang="zh-CN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脱鞋</a:t>
            </a:r>
            <a:endParaRPr/>
          </a:p>
        </p:txBody>
      </p:sp>
      <p:sp>
        <p:nvSpPr>
          <p:cNvPr id="108" name="Google Shape;108;p30"/>
          <p:cNvSpPr txBox="1"/>
          <p:nvPr>
            <p:ph idx="1" type="body"/>
          </p:nvPr>
        </p:nvSpPr>
        <p:spPr>
          <a:xfrm>
            <a:off x="745435" y="1151165"/>
            <a:ext cx="10595113" cy="5025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耶和华军队的元帅对约书亚说：「把你脚上的鞋脱下来，因为你所站的地方是圣的。」约书亚就照著行了。					书 5：15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把自己的主权交给上帝，那地方就成为圣洁了。</a:t>
            </a:r>
            <a:r>
              <a:rPr b="1" lang="zh-CN" sz="3600">
                <a:latin typeface="Georgia"/>
                <a:ea typeface="Georgia"/>
                <a:cs typeface="Georgia"/>
                <a:sym typeface="Georgia"/>
              </a:rPr>
              <a:t> 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1"/>
          <p:cNvSpPr txBox="1"/>
          <p:nvPr>
            <p:ph type="title"/>
          </p:nvPr>
        </p:nvSpPr>
        <p:spPr>
          <a:xfrm>
            <a:off x="2152650" y="152855"/>
            <a:ext cx="7886700" cy="8921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一个责任与义务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14" name="Google Shape;114;p31"/>
          <p:cNvSpPr txBox="1"/>
          <p:nvPr>
            <p:ph idx="1" type="body"/>
          </p:nvPr>
        </p:nvSpPr>
        <p:spPr>
          <a:xfrm>
            <a:off x="685800" y="987880"/>
            <a:ext cx="10744200" cy="5739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那人若不愿意娶他哥哥的妻，他哥哥的妻就要到城门长老那里，说：『我丈夫的兄弟不肯在以色列中兴起他哥哥的名字，不给我尽弟兄的本分。』 </a:t>
            </a: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本城的长老就要召那人来问他，他若执意说：『我不愿意娶他』， 他哥哥的妻就要当著长老到那人的跟前，脱了他的鞋，吐唾沫在他脸上，说：『凡不为哥哥建立家室的都要这样待他。』 在以色列中，他的名必称为脱鞋之家。」 		申 25：7-10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2"/>
          <p:cNvSpPr txBox="1"/>
          <p:nvPr>
            <p:ph type="title"/>
          </p:nvPr>
        </p:nvSpPr>
        <p:spPr>
          <a:xfrm>
            <a:off x="2152650" y="120199"/>
            <a:ext cx="7886700" cy="843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脱靴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20" name="Google Shape;120;p32"/>
          <p:cNvSpPr txBox="1"/>
          <p:nvPr>
            <p:ph idx="1" type="body"/>
          </p:nvPr>
        </p:nvSpPr>
        <p:spPr>
          <a:xfrm>
            <a:off x="805070" y="1028701"/>
            <a:ext cx="10460934" cy="5148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那人对波阿斯说：「你自己买吧！」於是将鞋脱下来了。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本是自己的权利和义务，脱靴代表放弃。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从前，在以色列中要定夺什麽事，或赎回，或交易，这人就脱鞋给那人。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也是代表弃权，不再追究的意思。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3"/>
          <p:cNvSpPr txBox="1"/>
          <p:nvPr>
            <p:ph type="title"/>
          </p:nvPr>
        </p:nvSpPr>
        <p:spPr>
          <a:xfrm>
            <a:off x="2152650" y="120198"/>
            <a:ext cx="7886700" cy="9493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见证人的祝福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26" name="Google Shape;126;p33"/>
          <p:cNvSpPr txBox="1"/>
          <p:nvPr>
            <p:ph idx="1" type="body"/>
          </p:nvPr>
        </p:nvSpPr>
        <p:spPr>
          <a:xfrm>
            <a:off x="655983" y="1069523"/>
            <a:ext cx="10803834" cy="5306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我们作见证。愿耶和华使进你家的这女子，像建立以色列家的拉结、利亚二人一样。又愿你在以法他得亨通，在伯利恒得名声。</a:t>
            </a:r>
            <a:r>
              <a:rPr b="1" lang="zh-CN" sz="36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愿耶和华从这少年女子赐你後裔，使你的家像他玛从犹大所生法勒斯的家一般。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拉结、利亚是雅各（又名以色列）的妻子。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他玛是犹大的妻子。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都是波阿斯的祖宗。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也是耶稣的远祖。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4"/>
          <p:cNvSpPr txBox="1"/>
          <p:nvPr>
            <p:ph type="title"/>
          </p:nvPr>
        </p:nvSpPr>
        <p:spPr>
          <a:xfrm>
            <a:off x="2152650" y="95706"/>
            <a:ext cx="7886700" cy="8840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SimSun"/>
              <a:buNone/>
            </a:pPr>
            <a:r>
              <a:rPr b="1" lang="zh-CN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耶和华是应当称颂的</a:t>
            </a:r>
            <a:endParaRPr/>
          </a:p>
        </p:txBody>
      </p:sp>
      <p:sp>
        <p:nvSpPr>
          <p:cNvPr id="132" name="Google Shape;132;p34"/>
          <p:cNvSpPr txBox="1"/>
          <p:nvPr>
            <p:ph idx="1" type="body"/>
          </p:nvPr>
        </p:nvSpPr>
        <p:spPr>
          <a:xfrm>
            <a:off x="725556" y="1216479"/>
            <a:ext cx="10704443" cy="49604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路得就去了，来到田间，在收割的人身後拾取麦穗。他</a:t>
            </a:r>
            <a:r>
              <a:rPr b="1" lang="zh-CN" sz="3600" u="sng">
                <a:solidFill>
                  <a:srgbClr val="FF0000"/>
                </a:solidFill>
                <a:latin typeface="SimSun"/>
                <a:ea typeface="SimSun"/>
                <a:cs typeface="SimSun"/>
                <a:sym typeface="SimSun"/>
              </a:rPr>
              <a:t>恰巧</a:t>
            </a: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到了以利米勒本族的人波阿斯那块田里。								得 2：3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都是神的作为。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耶和华是应当称颂的。</a:t>
            </a:r>
            <a:endParaRPr b="1" sz="3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5"/>
          <p:cNvSpPr txBox="1"/>
          <p:nvPr>
            <p:ph type="title"/>
          </p:nvPr>
        </p:nvSpPr>
        <p:spPr>
          <a:xfrm>
            <a:off x="2152650" y="87541"/>
            <a:ext cx="7886700" cy="957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路得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38" name="Google Shape;138;p35"/>
          <p:cNvSpPr txBox="1"/>
          <p:nvPr>
            <p:ph idx="1" type="body"/>
          </p:nvPr>
        </p:nvSpPr>
        <p:spPr>
          <a:xfrm>
            <a:off x="715617" y="1143001"/>
            <a:ext cx="10460935" cy="5033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你的国就是我的国，你的神就是我的神。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一个投靠耶和华的外邦女子，最后嫁了一个爱她又富有的好丈夫，还生了一个蒙福的儿子。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一个外邦女子，居然成为大卫的曾祖母。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也是耶稣肉身的先祖。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都因着路得的信心。</a:t>
            </a:r>
            <a:endParaRPr b="1" sz="3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基督徒查經網誌: 路得記(一)" id="143" name="Google Shape;143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8209" y="182439"/>
            <a:ext cx="5138530" cy="64145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7"/>
          <p:cNvSpPr txBox="1"/>
          <p:nvPr>
            <p:ph type="title"/>
          </p:nvPr>
        </p:nvSpPr>
        <p:spPr>
          <a:xfrm>
            <a:off x="2152650" y="128363"/>
            <a:ext cx="7886700" cy="9901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SimSun"/>
              <a:buNone/>
            </a:pPr>
            <a:r>
              <a:rPr b="1" lang="zh-CN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拿俄米</a:t>
            </a:r>
            <a:endParaRPr/>
          </a:p>
        </p:txBody>
      </p:sp>
      <p:sp>
        <p:nvSpPr>
          <p:cNvPr id="149" name="Google Shape;149;p37"/>
          <p:cNvSpPr txBox="1"/>
          <p:nvPr>
            <p:ph idx="1" type="body"/>
          </p:nvPr>
        </p:nvSpPr>
        <p:spPr>
          <a:xfrm>
            <a:off x="725557" y="1216479"/>
            <a:ext cx="10629900" cy="49604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不要叫我拿俄米（就是甜的意思），要叫我玛拉（就是苦的意思），因为全能者使我受了大苦。 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因着拿俄米的信心，苦尽甘来。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拿俄米就把孩子抱在怀中，作他的养母。 邻舍的妇人说：「拿俄米得孩子了！」就给孩子起名叫俄备得。这俄备得是耶西的父，耶西是大卫的父。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俄备得,是仆人，敬拜者的意思。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是希望這孩子是上帝的敬拜者，也是仆人。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8"/>
          <p:cNvSpPr txBox="1"/>
          <p:nvPr>
            <p:ph type="title"/>
          </p:nvPr>
        </p:nvSpPr>
        <p:spPr>
          <a:xfrm>
            <a:off x="2152650" y="71213"/>
            <a:ext cx="7886700" cy="965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波阿斯</a:t>
            </a:r>
            <a:endParaRPr/>
          </a:p>
        </p:txBody>
      </p:sp>
      <p:sp>
        <p:nvSpPr>
          <p:cNvPr id="155" name="Google Shape;155;p38"/>
          <p:cNvSpPr txBox="1"/>
          <p:nvPr>
            <p:ph idx="1" type="body"/>
          </p:nvPr>
        </p:nvSpPr>
        <p:spPr>
          <a:xfrm>
            <a:off x="660953" y="953940"/>
            <a:ext cx="11151704" cy="58211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波阿斯正从伯利恒来，对收割的人说：「愿耶和华与你们同在！」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并要从捆里抽出些来，留在地下任他拾取，不可叱吓他。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仁慈，宽厚，慷慨。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上帝赐他一个好妻子路得。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成为大卫的曾祖父，也是耶稣的先祖。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lang="zh-CN" sz="3600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撒门从喇合氏生波阿斯。</a:t>
            </a:r>
            <a:endParaRPr b="1" sz="3600">
              <a:solidFill>
                <a:srgbClr val="292F33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波阿斯的母亲是妓女</a:t>
            </a:r>
            <a:r>
              <a:rPr b="1" lang="zh-CN" sz="3600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喇合? 可能是先祖，隔了250-300年。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1"/>
          <p:cNvSpPr txBox="1"/>
          <p:nvPr>
            <p:ph type="title"/>
          </p:nvPr>
        </p:nvSpPr>
        <p:spPr>
          <a:xfrm>
            <a:off x="838200" y="37133"/>
            <a:ext cx="10515600" cy="936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路得记系列讲道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59" name="Google Shape;59;p21"/>
          <p:cNvSpPr txBox="1"/>
          <p:nvPr>
            <p:ph idx="1" type="body"/>
          </p:nvPr>
        </p:nvSpPr>
        <p:spPr>
          <a:xfrm>
            <a:off x="838200" y="1058517"/>
            <a:ext cx="10515600" cy="5555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路得是摩押人，嫁给了一个到摩押逃难的犹太人。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她的丈夫死了，路得成了一个年青的寡妇。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路得舍不得离开她的婆婆拿俄米，就跟着拿俄米回到犹大的伯利恒。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婆媳无以为生，路得就去麦田里，捡收割剩下的麦穗为生。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恰巧遇见麦田的主人波阿斯。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波阿斯年纪较大，但非常仁慈，善待路得。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波阿斯是拿俄米丈夫的亲属。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9"/>
          <p:cNvSpPr txBox="1"/>
          <p:nvPr>
            <p:ph type="title"/>
          </p:nvPr>
        </p:nvSpPr>
        <p:spPr>
          <a:xfrm>
            <a:off x="2152650" y="102734"/>
            <a:ext cx="7886700" cy="930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波阿斯的急切</a:t>
            </a:r>
            <a:endParaRPr/>
          </a:p>
        </p:txBody>
      </p:sp>
      <p:sp>
        <p:nvSpPr>
          <p:cNvPr id="161" name="Google Shape;161;p39"/>
          <p:cNvSpPr txBox="1"/>
          <p:nvPr>
            <p:ph idx="1" type="body"/>
          </p:nvPr>
        </p:nvSpPr>
        <p:spPr>
          <a:xfrm>
            <a:off x="760343" y="1144989"/>
            <a:ext cx="10401300" cy="5031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你若肯赎就赎，若不肯赎就告诉我。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巴不得他不肯赎。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那人回答说：「我肯赎。」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波阿斯一定很失望。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「这样我就不能赎了。」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波阿斯一定很高兴。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0"/>
          <p:cNvSpPr txBox="1"/>
          <p:nvPr>
            <p:ph type="title"/>
          </p:nvPr>
        </p:nvSpPr>
        <p:spPr>
          <a:xfrm>
            <a:off x="2152650" y="94782"/>
            <a:ext cx="7886700" cy="915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耶稣也同样急切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67" name="Google Shape;167;p40"/>
          <p:cNvSpPr txBox="1"/>
          <p:nvPr>
            <p:ph idx="1" type="body"/>
          </p:nvPr>
        </p:nvSpPr>
        <p:spPr>
          <a:xfrm>
            <a:off x="715617" y="1216551"/>
            <a:ext cx="10520570" cy="49604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必须经过撒玛利亚。		约 4：4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趁著白日，我们必须作那差我来者的工；黑夜将到，就没有人能做工了。		约 9：4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41"/>
          <p:cNvSpPr txBox="1"/>
          <p:nvPr>
            <p:ph type="title"/>
          </p:nvPr>
        </p:nvSpPr>
        <p:spPr>
          <a:xfrm>
            <a:off x="2152650" y="60327"/>
            <a:ext cx="7886700" cy="9391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客西马尼园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73" name="Google Shape;173;p41"/>
          <p:cNvSpPr txBox="1"/>
          <p:nvPr>
            <p:ph idx="1" type="body"/>
          </p:nvPr>
        </p:nvSpPr>
        <p:spPr>
          <a:xfrm>
            <a:off x="745435" y="1112875"/>
            <a:ext cx="10654748" cy="50640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他说：阿爸！父啊！在你凡事都能；求你将这杯撤去。					可 14:36</a:t>
            </a:r>
            <a:endParaRPr b="1" sz="3600">
              <a:latin typeface="Georgia"/>
              <a:ea typeface="Georgia"/>
              <a:cs typeface="Georgia"/>
              <a:sym typeface="Georg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Georgia"/>
                <a:ea typeface="Georgia"/>
                <a:cs typeface="Georgia"/>
                <a:sym typeface="Georgia"/>
              </a:rPr>
              <a:t>耶稣有人的软弱。</a:t>
            </a:r>
            <a:endParaRPr b="1" sz="3600">
              <a:latin typeface="Georgia"/>
              <a:ea typeface="Georgia"/>
              <a:cs typeface="Georgia"/>
              <a:sym typeface="Georg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Georgia"/>
                <a:ea typeface="Georgia"/>
                <a:cs typeface="Georgia"/>
                <a:sym typeface="Georgia"/>
              </a:rPr>
              <a:t>如果耶稣也说：这样我就不能赎了。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Georgia"/>
                <a:ea typeface="Georgia"/>
                <a:cs typeface="Georgia"/>
                <a:sym typeface="Georgia"/>
              </a:rPr>
              <a:t>我们的救恩就没有了。</a:t>
            </a:r>
            <a:endParaRPr b="1" sz="3600">
              <a:latin typeface="Georgia"/>
              <a:ea typeface="Georgia"/>
              <a:cs typeface="Georgia"/>
              <a:sym typeface="Georg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Georgia"/>
                <a:ea typeface="Georgia"/>
                <a:cs typeface="Georgia"/>
                <a:sym typeface="Georgia"/>
              </a:rPr>
              <a:t>然而，不要从我的意思，只要从你的意思。</a:t>
            </a:r>
            <a:endParaRPr b="1" sz="3600">
              <a:latin typeface="Georgia"/>
              <a:ea typeface="Georgia"/>
              <a:cs typeface="Georgia"/>
              <a:sym typeface="Georg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Georgia"/>
                <a:ea typeface="Georgia"/>
                <a:cs typeface="Georgia"/>
                <a:sym typeface="Georgia"/>
              </a:rPr>
              <a:t>感谢主。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2"/>
          <p:cNvSpPr txBox="1"/>
          <p:nvPr>
            <p:ph type="title"/>
          </p:nvPr>
        </p:nvSpPr>
        <p:spPr>
          <a:xfrm>
            <a:off x="838200" y="52043"/>
            <a:ext cx="10515600" cy="9865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爱心是会传染人的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79" name="Google Shape;179;p42"/>
          <p:cNvSpPr txBox="1"/>
          <p:nvPr>
            <p:ph idx="1" type="body"/>
          </p:nvPr>
        </p:nvSpPr>
        <p:spPr>
          <a:xfrm>
            <a:off x="838200" y="1237422"/>
            <a:ext cx="10515600" cy="49395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妇人们对拿俄米说：「耶和华是应当称颂的！因为今日没有撇下你，使你无至近的亲属。愿这孩子在以色列中得名声。 他必提起你的精神，奉养你的老，因为是爱慕你的那儿妇所生的。有这儿妇比有七个儿子还好！」</a:t>
            </a:r>
            <a:endParaRPr b="1" i="0" sz="3600" u="none" cap="none" strike="noStrik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邻舍的妇人说：「拿俄米得孩子了！」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波阿斯正从伯利恒来，对收割的人说：「愿耶和华与你们同在！」他们回答说：「愿耶和华赐福与你！」 					路 2：4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3"/>
          <p:cNvSpPr txBox="1"/>
          <p:nvPr>
            <p:ph type="title"/>
          </p:nvPr>
        </p:nvSpPr>
        <p:spPr>
          <a:xfrm>
            <a:off x="838200" y="37133"/>
            <a:ext cx="10515600" cy="94187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又一个恰巧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85" name="Google Shape;185;p43"/>
          <p:cNvSpPr txBox="1"/>
          <p:nvPr>
            <p:ph idx="1" type="body"/>
          </p:nvPr>
        </p:nvSpPr>
        <p:spPr>
          <a:xfrm>
            <a:off x="838200" y="979004"/>
            <a:ext cx="10515600" cy="5769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波阿斯到了城门，坐在那里，恰巧波阿斯所说的那至近的亲属经过。			得 4：1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又是恰巧，哪有这麽巧？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都是神的安排。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婆婆说：「女儿啊，你只管安坐等候，看这事怎样成就，因为那人</a:t>
            </a:r>
            <a:r>
              <a:rPr b="1" lang="zh-CN" sz="3600">
                <a:solidFill>
                  <a:srgbClr val="FF0000"/>
                </a:solidFill>
                <a:latin typeface="SimSun"/>
                <a:ea typeface="SimSun"/>
                <a:cs typeface="SimSun"/>
                <a:sym typeface="SimSun"/>
              </a:rPr>
              <a:t>今日</a:t>
            </a: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不办成这事必不休息。」								得 3：18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上帝成全拿俄米信心的祷告。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4"/>
          <p:cNvSpPr txBox="1"/>
          <p:nvPr>
            <p:ph type="title"/>
          </p:nvPr>
        </p:nvSpPr>
        <p:spPr>
          <a:xfrm>
            <a:off x="838200" y="81859"/>
            <a:ext cx="10515600" cy="9120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 sz="4400">
                <a:latin typeface="SimSun"/>
                <a:ea typeface="SimSun"/>
                <a:cs typeface="SimSun"/>
                <a:sym typeface="SimSun"/>
              </a:rPr>
              <a:t>吃不了兜了走</a:t>
            </a:r>
            <a:endParaRPr/>
          </a:p>
        </p:txBody>
      </p:sp>
      <p:sp>
        <p:nvSpPr>
          <p:cNvPr id="191" name="Google Shape;191;p44"/>
          <p:cNvSpPr txBox="1"/>
          <p:nvPr>
            <p:ph idx="1" type="body"/>
          </p:nvPr>
        </p:nvSpPr>
        <p:spPr>
          <a:xfrm>
            <a:off x="838200" y="1297057"/>
            <a:ext cx="10515600" cy="4879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我们的目标是有剩，让学生们吃不了兜了走。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波阿斯给路得的，就是吃不了兜着走。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我们这么做，是有圣经教训的。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他们兜走的不光是饭，还有神的爱。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福杯是要满溢的。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5"/>
          <p:cNvSpPr txBox="1"/>
          <p:nvPr>
            <p:ph type="title"/>
          </p:nvPr>
        </p:nvSpPr>
        <p:spPr>
          <a:xfrm>
            <a:off x="838200" y="71921"/>
            <a:ext cx="10515600" cy="9120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耶稣的家谱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97" name="Google Shape;197;p45"/>
          <p:cNvSpPr txBox="1"/>
          <p:nvPr>
            <p:ph idx="1" type="body"/>
          </p:nvPr>
        </p:nvSpPr>
        <p:spPr>
          <a:xfrm>
            <a:off x="838200" y="1147970"/>
            <a:ext cx="10515600" cy="5362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i="0" lang="zh-CN" sz="3600" u="none" strike="noStrike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撒门从喇合氏生波阿斯；波阿斯从路得氏生俄备得。						太 1：5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他丈夫的兄弟当尽弟兄的本分，娶他为妻，与他同房。妇人生的长子必归死兄的名下，免得他的名在以色列中涂抹了。</a:t>
            </a:r>
            <a:r>
              <a:rPr b="0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		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申 25：5-6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俄备得的父亲，应该是玛伦。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玛伦和他的父亲，都是犹大支派的。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但圣经记的是波阿斯。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神恩待波阿斯。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6"/>
          <p:cNvSpPr txBox="1"/>
          <p:nvPr>
            <p:ph type="title"/>
          </p:nvPr>
        </p:nvSpPr>
        <p:spPr>
          <a:xfrm>
            <a:off x="838200" y="52043"/>
            <a:ext cx="10515600" cy="9567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92F33"/>
              </a:buClr>
              <a:buSzPts val="4400"/>
              <a:buFont typeface="SimSun"/>
              <a:buNone/>
            </a:pPr>
            <a:r>
              <a:rPr b="1" i="0" lang="zh-CN" sz="4400" u="none" strike="noStrike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摩押人不可入耶和华的会</a:t>
            </a:r>
            <a:endParaRPr/>
          </a:p>
        </p:txBody>
      </p:sp>
      <p:sp>
        <p:nvSpPr>
          <p:cNvPr id="203" name="Google Shape;203;p46"/>
          <p:cNvSpPr txBox="1"/>
          <p:nvPr>
            <p:ph idx="1" type="body"/>
          </p:nvPr>
        </p:nvSpPr>
        <p:spPr>
          <a:xfrm>
            <a:off x="838200" y="1207604"/>
            <a:ext cx="10515600" cy="4969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i="0" lang="zh-CN" sz="3600" u="none" strike="noStrike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亚扪人或是摩押人不可入耶和华的会；他们的子孙，虽过十代，也永不可入耶和华的会。 申 23：3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lang="zh-CN" sz="3600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路得是摩押人。</a:t>
            </a:r>
            <a:endParaRPr b="1" sz="3600">
              <a:solidFill>
                <a:srgbClr val="292F33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lang="zh-CN" sz="3600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相信路得入了耶和华的会。</a:t>
            </a:r>
            <a:endParaRPr b="1" sz="3600">
              <a:solidFill>
                <a:srgbClr val="292F33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lang="zh-CN" sz="3600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还正式成为耶稣的先祖。</a:t>
            </a:r>
            <a:endParaRPr b="1" sz="3600">
              <a:solidFill>
                <a:srgbClr val="292F33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lang="zh-CN" sz="3600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因为她说“你的神就是我的神”的时候，路得就成了以色列人，是神的子民。</a:t>
            </a:r>
            <a:endParaRPr b="1" sz="3600">
              <a:solidFill>
                <a:srgbClr val="292F33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92F33"/>
              </a:buClr>
              <a:buSzPts val="3600"/>
              <a:buChar char="•"/>
            </a:pPr>
            <a:r>
              <a:rPr b="1" lang="zh-CN" sz="3600">
                <a:solidFill>
                  <a:srgbClr val="292F33"/>
                </a:solidFill>
                <a:latin typeface="SimSun"/>
                <a:ea typeface="SimSun"/>
                <a:cs typeface="SimSun"/>
                <a:sym typeface="SimSun"/>
              </a:rPr>
              <a:t>哈利路亚！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47"/>
          <p:cNvSpPr txBox="1"/>
          <p:nvPr>
            <p:ph type="title"/>
          </p:nvPr>
        </p:nvSpPr>
        <p:spPr>
          <a:xfrm>
            <a:off x="838200" y="86831"/>
            <a:ext cx="10515600" cy="9070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结语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209" name="Google Shape;209;p47"/>
          <p:cNvSpPr txBox="1"/>
          <p:nvPr>
            <p:ph idx="1" type="body"/>
          </p:nvPr>
        </p:nvSpPr>
        <p:spPr>
          <a:xfrm>
            <a:off x="838200" y="1177787"/>
            <a:ext cx="10515600" cy="5282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路得出现在士师时代。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这是以色列历史上的一个黑暗的时代。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受邻国欺凌，包括摩押。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基比亚人(便雅悯支派）夜间起来，围了我住的房子，想要杀我，又将我的妾强奸致死。 士 20：5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道德败坏。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但路得的故事，在黑暗中带来一线亮光，一丝温暖。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全书说的是“爱”，但没有用这个字，一次也没有。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8"/>
          <p:cNvSpPr txBox="1"/>
          <p:nvPr>
            <p:ph type="title"/>
          </p:nvPr>
        </p:nvSpPr>
        <p:spPr>
          <a:xfrm>
            <a:off x="838200" y="71920"/>
            <a:ext cx="10515600" cy="8673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路得记中的求爱语</a:t>
            </a:r>
            <a:endParaRPr b="1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215" name="Google Shape;215;p48"/>
          <p:cNvSpPr txBox="1"/>
          <p:nvPr>
            <p:ph idx="1" type="body"/>
          </p:nvPr>
        </p:nvSpPr>
        <p:spPr>
          <a:xfrm>
            <a:off x="838200" y="1222513"/>
            <a:ext cx="10515600" cy="495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路得说：求你用你的衣襟遮盖我。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波阿斯说：凡你所说的，我必照著行。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千万记得，还不能发生亲密关系！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如果弟兄不肯，就说：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这样我就不能赎了，恐怕於我的产业有碍。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然后脱鞋。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838200" y="561561"/>
            <a:ext cx="10515600" cy="5615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犹太人有近亲买赎的规矩。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波阿斯愿意娶路得。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但还有一人比波阿斯更亲。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只有那人不肯，波阿斯才有机会。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/>
        </p:nvSpPr>
        <p:spPr>
          <a:xfrm>
            <a:off x="606287" y="1"/>
            <a:ext cx="11017526" cy="5078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SimSun"/>
              <a:buNone/>
            </a:pP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波阿斯到了城门，坐在那里，恰巧波阿斯所说的那至近的亲属经过。波阿斯说：「某人哪，你来坐在这里。」他就来坐下。</a:t>
            </a:r>
            <a:r>
              <a:rPr b="1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波阿斯又从本城的长老中拣选了十人，对他们说：「请你们坐在这里。」他们就都坐下。</a:t>
            </a:r>
            <a:r>
              <a:rPr b="1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波阿斯对那至近的亲属说：「从摩押地回来的拿俄米，现在要卖我们族兄以利米勒的那块地；</a:t>
            </a:r>
            <a:r>
              <a:rPr b="1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我想当赎那块地的是你，其次是我，以外再没有别人了。你可以在这里的人面前和我本国的长老面前说明，你若肯赎就赎，若不肯赎就告诉我。」</a:t>
            </a:r>
            <a:endParaRPr b="1" i="0" sz="3600" u="none" cap="none" strike="noStrike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4"/>
          <p:cNvSpPr txBox="1"/>
          <p:nvPr/>
        </p:nvSpPr>
        <p:spPr>
          <a:xfrm>
            <a:off x="805070" y="179615"/>
            <a:ext cx="10759108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SimSun"/>
              <a:buNone/>
            </a:pP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那人回答说：「我肯赎。」波阿斯说：「你从拿俄米手中买这地的时候，也当娶（原文作买）死人的妻摩押女子路得，使死人在产业上存留他的名。」</a:t>
            </a:r>
            <a:r>
              <a:rPr b="1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那人说：「这样我就不能赎了，恐怕於我的产业有碍。你可以赎我所当赎的，我不能赎了。」</a:t>
            </a:r>
            <a:r>
              <a:rPr b="1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从前，在以色列中要定夺什麽事，或赎回，或交易，这人就脱鞋给那人。以色列人都以此为证据。</a:t>
            </a:r>
            <a:r>
              <a:rPr b="1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那人对波阿斯说：「你自己买吧！」於是将鞋脱下来了。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/>
        </p:nvSpPr>
        <p:spPr>
          <a:xfrm>
            <a:off x="641073" y="1"/>
            <a:ext cx="10848561" cy="5632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SimSun"/>
              <a:buNone/>
            </a:pP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波阿斯对长老和众民说：「你们今日作见证，凡属以利米勒和基连、玛伦的，我都从拿俄米手中置买了；</a:t>
            </a:r>
            <a:r>
              <a:rPr b="1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又娶了玛伦的妻摩押女子路得为妻，好在死人的产业上存留他的名，免得他的名在本族本乡灭没。你们今日可以作见证。」</a:t>
            </a:r>
            <a:r>
              <a:rPr b="1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在城门坐著的众民和长老都说：「我们作见证。愿耶和华使进你家的这女子，像建立以色列家的拉结、利亚二人一样。又愿你在以法他得亨通，在伯利恒得名声。</a:t>
            </a:r>
            <a:r>
              <a:rPr b="1" i="0" lang="zh-CN" sz="36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愿耶和华从这少年女子赐你後裔，使你的家像他玛从犹大所生法勒斯的家一般。」</a:t>
            </a:r>
            <a:endParaRPr b="1" i="0" sz="3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6"/>
          <p:cNvSpPr txBox="1"/>
          <p:nvPr/>
        </p:nvSpPr>
        <p:spPr>
          <a:xfrm>
            <a:off x="700709" y="57151"/>
            <a:ext cx="10848561" cy="5632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SimSun"/>
              <a:buNone/>
            </a:pPr>
            <a:r>
              <a:rPr b="1" i="0" lang="zh-CN" sz="36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於是，波阿斯娶了路得为妻，与他同房。耶和华使他怀孕生了一个儿子。 妇人们对拿俄米说：「耶和华是应当称颂的！因为今日没有撇下你，使你无至近的亲属。愿这孩子在以色列中得名声。 他必提起你的精神，奉养你的老，因为是爱慕你的那儿妇所生的。有这儿妇比有七个儿子还好！」 拿俄米就把孩子抱在怀中，作他的养母。 邻舍的妇人说：「拿俄米得孩子了！」就给孩子起名叫俄备得。这俄备得是耶西的父，耶西是大卫的父。 																										得 4：1-17</a:t>
            </a:r>
            <a:endParaRPr b="1" i="0" sz="3600" u="none" cap="none" strike="noStrik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7"/>
          <p:cNvSpPr txBox="1"/>
          <p:nvPr>
            <p:ph type="title"/>
          </p:nvPr>
        </p:nvSpPr>
        <p:spPr>
          <a:xfrm>
            <a:off x="2152650" y="120198"/>
            <a:ext cx="7886700" cy="9248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imSun"/>
              <a:buNone/>
            </a:pPr>
            <a:r>
              <a:rPr b="1" lang="zh-CN">
                <a:latin typeface="SimSun"/>
                <a:ea typeface="SimSun"/>
                <a:cs typeface="SimSun"/>
                <a:sym typeface="SimSun"/>
              </a:rPr>
              <a:t>近亲买赎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27"/>
          <p:cNvSpPr txBox="1"/>
          <p:nvPr>
            <p:ph idx="1" type="body"/>
          </p:nvPr>
        </p:nvSpPr>
        <p:spPr>
          <a:xfrm>
            <a:off x="715617" y="1129085"/>
            <a:ext cx="10614992" cy="50478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弟兄同居，若死了一个，没有儿子，死人的妻不可出嫁外人，他丈夫的兄弟当尽弟兄的本分，娶他为妻，与他同房。 </a:t>
            </a: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妇人生的长子必归死兄的名下，免得他的名在以色列中涂抹了。</a:t>
            </a:r>
            <a:r>
              <a:rPr lang="zh-CN" sz="36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											</a:t>
            </a: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申 25：5-6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在路得的时候，已经延伸到其他近亲了。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8"/>
          <p:cNvSpPr txBox="1"/>
          <p:nvPr>
            <p:ph type="title"/>
          </p:nvPr>
        </p:nvSpPr>
        <p:spPr>
          <a:xfrm>
            <a:off x="2152650" y="120199"/>
            <a:ext cx="7886700" cy="9983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SimSun"/>
              <a:buNone/>
            </a:pPr>
            <a:r>
              <a:rPr b="1" lang="zh-CN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这样我就不能赎了</a:t>
            </a:r>
            <a:endParaRPr/>
          </a:p>
        </p:txBody>
      </p:sp>
      <p:sp>
        <p:nvSpPr>
          <p:cNvPr id="96" name="Google Shape;96;p28"/>
          <p:cNvSpPr txBox="1"/>
          <p:nvPr>
            <p:ph idx="1" type="body"/>
          </p:nvPr>
        </p:nvSpPr>
        <p:spPr>
          <a:xfrm>
            <a:off x="665921" y="1208315"/>
            <a:ext cx="10868439" cy="4968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为什么？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Char char="•"/>
            </a:pPr>
            <a:r>
              <a:rPr b="1" lang="zh-CN" sz="36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恐怕於我的产业有碍。</a:t>
            </a:r>
            <a:endParaRPr b="1" sz="36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妇人生的长子必归死兄的名下，免得他的名在以色列中涂抹了。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长子还要得双份遗产。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zh-CN" sz="3600">
                <a:latin typeface="SimSun"/>
                <a:ea typeface="SimSun"/>
                <a:cs typeface="SimSun"/>
                <a:sym typeface="SimSun"/>
              </a:rPr>
              <a:t>这样我就不能赎了。</a:t>
            </a:r>
            <a:endParaRPr b="1" sz="3600"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Office 2013 - 2022 Theme">
  <a:themeElements>
    <a:clrScheme name="Office 2013 - 2022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2015-10-24T22:09:50Z</dcterms:created>
  <dc:creator>Li Ma</dc:creator>
</cp:coreProperties>
</file>