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5"/>
  </p:notesMasterIdLst>
  <p:sldIdLst>
    <p:sldId id="306" r:id="rId2"/>
    <p:sldId id="310" r:id="rId3"/>
    <p:sldId id="311" r:id="rId4"/>
    <p:sldId id="327" r:id="rId5"/>
    <p:sldId id="328" r:id="rId6"/>
    <p:sldId id="313" r:id="rId7"/>
    <p:sldId id="331" r:id="rId8"/>
    <p:sldId id="336" r:id="rId9"/>
    <p:sldId id="330" r:id="rId10"/>
    <p:sldId id="333" r:id="rId11"/>
    <p:sldId id="332" r:id="rId12"/>
    <p:sldId id="337" r:id="rId13"/>
    <p:sldId id="33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2" autoAdjust="0"/>
    <p:restoredTop sz="94660"/>
  </p:normalViewPr>
  <p:slideViewPr>
    <p:cSldViewPr>
      <p:cViewPr varScale="1">
        <p:scale>
          <a:sx n="64" d="100"/>
          <a:sy n="64" d="100"/>
        </p:scale>
        <p:origin x="-94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2DA330-3C22-447A-A9EC-9A709DC0CB90}" type="datetimeFigureOut">
              <a:rPr lang="en-US" smtClean="0"/>
              <a:pPr/>
              <a:t>3/29/2025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37EFEB-D829-4D25-A506-F536136164A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C06E57-9C9D-42D0-9C8C-852960601CD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DAEADCD-B969-4814-80CF-366B468326A3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DAEADCD-B969-4814-80CF-366B468326A3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21DC4638-C00C-09A0-38ED-53DE7C9D16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xmlns="" id="{05E8AA00-815C-A3C5-2AD5-2874BE6F0B5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xmlns="" id="{1D45DB1A-6654-B4B7-8687-DFD39E4F7FD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7F084982-E7CA-7777-CEEC-ADE13275162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C06E57-9C9D-42D0-9C8C-852960601CDF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9716389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DAEADCD-B969-4814-80CF-366B468326A3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37EFEB-D829-4D25-A506-F536136164A0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855897D-14A7-417B-BD76-F8E04F5517D2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855897D-14A7-417B-BD76-F8E04F5517D2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855897D-14A7-417B-BD76-F8E04F5517D2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DAEADCD-B969-4814-80CF-366B468326A3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DAEADCD-B969-4814-80CF-366B468326A3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579939C1-48D9-EA1F-5188-FF109C1747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xmlns="" id="{E50DEA33-A1E1-EE00-5D5F-E0C4A2E8F64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xmlns="" id="{C00BDDAE-9D2E-0A9C-29CC-C04B0D48A9D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3316" name="Slide Number Placeholder 3">
            <a:extLst>
              <a:ext uri="{FF2B5EF4-FFF2-40B4-BE49-F238E27FC236}">
                <a16:creationId xmlns:a16="http://schemas.microsoft.com/office/drawing/2014/main" xmlns="" id="{8E088498-9A4B-961D-CE98-463A5C5A48B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DAEADCD-B969-4814-80CF-366B468326A3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912786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DAEADCD-B969-4814-80CF-366B468326A3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3507-384D-423A-B285-8A997FEDDC34}" type="datetimeFigureOut">
              <a:rPr lang="en-US" smtClean="0"/>
              <a:pPr/>
              <a:t>3/29/2025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0E912-941A-4C27-8F47-451172A9034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3507-384D-423A-B285-8A997FEDDC34}" type="datetimeFigureOut">
              <a:rPr lang="en-US" smtClean="0"/>
              <a:pPr/>
              <a:t>3/29/2025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0E912-941A-4C27-8F47-451172A903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3507-384D-423A-B285-8A997FEDDC34}" type="datetimeFigureOut">
              <a:rPr lang="en-US" smtClean="0"/>
              <a:pPr/>
              <a:t>3/29/2025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0E912-941A-4C27-8F47-451172A903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3507-384D-423A-B285-8A997FEDDC34}" type="datetimeFigureOut">
              <a:rPr lang="en-US" smtClean="0"/>
              <a:pPr/>
              <a:t>3/29/2025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0E912-941A-4C27-8F47-451172A903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3507-384D-423A-B285-8A997FEDDC34}" type="datetimeFigureOut">
              <a:rPr lang="en-US" smtClean="0"/>
              <a:pPr/>
              <a:t>3/29/2025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0E912-941A-4C27-8F47-451172A9034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3507-384D-423A-B285-8A997FEDDC34}" type="datetimeFigureOut">
              <a:rPr lang="en-US" smtClean="0"/>
              <a:pPr/>
              <a:t>3/29/2025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0E912-941A-4C27-8F47-451172A903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3507-384D-423A-B285-8A997FEDDC34}" type="datetimeFigureOut">
              <a:rPr lang="en-US" smtClean="0"/>
              <a:pPr/>
              <a:t>3/29/2025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0E912-941A-4C27-8F47-451172A9034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3507-384D-423A-B285-8A997FEDDC34}" type="datetimeFigureOut">
              <a:rPr lang="en-US" smtClean="0"/>
              <a:pPr/>
              <a:t>3/29/2025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0E912-941A-4C27-8F47-451172A903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3507-384D-423A-B285-8A997FEDDC34}" type="datetimeFigureOut">
              <a:rPr lang="en-US" smtClean="0"/>
              <a:pPr/>
              <a:t>3/29/2025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0E912-941A-4C27-8F47-451172A903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13507-384D-423A-B285-8A997FEDDC34}" type="datetimeFigureOut">
              <a:rPr lang="en-US" smtClean="0"/>
              <a:pPr/>
              <a:t>3/29/2025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0E912-941A-4C27-8F47-451172A903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/>
          <a:p>
            <a:fld id="{C7513507-384D-423A-B285-8A997FEDDC34}" type="datetimeFigureOut">
              <a:rPr lang="en-US" smtClean="0"/>
              <a:pPr/>
              <a:t>3/29/2025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/>
          <a:p>
            <a:fld id="{FCA0E912-941A-4C27-8F47-451172A903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C7513507-384D-423A-B285-8A997FEDDC34}" type="datetimeFigureOut">
              <a:rPr lang="en-US" smtClean="0"/>
              <a:pPr/>
              <a:t>3/29/2025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FCA0E912-941A-4C27-8F47-451172A9034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9144000" cy="715580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      </a:t>
            </a:r>
            <a:r>
              <a:rPr lang="zh-TW" altLang="en-US" sz="3200" dirty="0">
                <a:latin typeface="華康古印體" pitchFamily="65" charset="-120"/>
                <a:ea typeface="華康古印體" pitchFamily="65" charset="-120"/>
                <a:cs typeface="華康楷書體W3" pitchFamily="65" charset="-120"/>
              </a:rPr>
              <a:t>北三角區華人基督徒團契主日講章系列</a:t>
            </a:r>
            <a:r>
              <a:rPr lang="en-US" sz="2800" dirty="0">
                <a:latin typeface="華康古印體" pitchFamily="65" charset="-120"/>
                <a:ea typeface="華康古印體" pitchFamily="65" charset="-120"/>
              </a:rPr>
              <a:t>                    </a:t>
            </a:r>
            <a:endParaRPr lang="en-US" sz="2800" dirty="0">
              <a:latin typeface="華康古印體" pitchFamily="65" charset="-120"/>
              <a:ea typeface="華康古印體" pitchFamily="65" charset="-120"/>
              <a:cs typeface="華康楷書體W3" pitchFamily="65" charset="-120"/>
            </a:endParaRPr>
          </a:p>
          <a:p>
            <a:pPr marL="404813" lvl="0" indent="-404813">
              <a:spcAft>
                <a:spcPts val="1200"/>
              </a:spcAft>
              <a:buFont typeface="+mj-lt"/>
              <a:buAutoNum type="arabicParenR"/>
            </a:pPr>
            <a:r>
              <a:rPr lang="en-US" altLang="zh-TW" sz="28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3/30</a:t>
            </a:r>
            <a:r>
              <a:rPr 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</a:t>
            </a:r>
            <a:r>
              <a:rPr lang="en-US" altLang="zh-TW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【</a:t>
            </a:r>
            <a:r>
              <a:rPr lang="zh-TW" alt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拔摩海島的異象</a:t>
            </a:r>
            <a:r>
              <a:rPr lang="en-US" altLang="zh-TW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—</a:t>
            </a:r>
            <a:r>
              <a:rPr lang="zh-TW" alt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榮耀的基督</a:t>
            </a:r>
            <a:r>
              <a:rPr lang="en-US" altLang="zh-TW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】</a:t>
            </a:r>
            <a:r>
              <a:rPr 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</a:t>
            </a:r>
            <a:r>
              <a:rPr lang="zh-TW" alt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啟 一</a:t>
            </a:r>
            <a:r>
              <a:rPr lang="en-US" sz="28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1</a:t>
            </a:r>
            <a:r>
              <a:rPr lang="zh-TW" altLang="en-US" sz="28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～</a:t>
            </a:r>
            <a:r>
              <a:rPr lang="en-US" sz="28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20</a:t>
            </a:r>
          </a:p>
          <a:p>
            <a:pPr marL="404813" lvl="0" indent="-404813">
              <a:spcAft>
                <a:spcPts val="1200"/>
              </a:spcAft>
              <a:buFont typeface="+mj-lt"/>
              <a:buAutoNum type="arabicParenR"/>
            </a:pPr>
            <a:r>
              <a:rPr lang="en-US" altLang="zh-TW" sz="28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4/27</a:t>
            </a:r>
            <a:r>
              <a:rPr 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</a:t>
            </a:r>
            <a:r>
              <a:rPr lang="zh-TW" alt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基督書簡</a:t>
            </a:r>
            <a:r>
              <a:rPr lang="en-US" altLang="zh-TW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【</a:t>
            </a:r>
            <a:r>
              <a:rPr lang="zh-TW" alt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以弗所教會</a:t>
            </a:r>
            <a:r>
              <a:rPr lang="en-US" altLang="zh-TW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—</a:t>
            </a:r>
            <a:r>
              <a:rPr lang="zh-TW" alt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致命欠缺</a:t>
            </a:r>
            <a:r>
              <a:rPr lang="en-US" altLang="zh-TW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】</a:t>
            </a:r>
            <a:r>
              <a:rPr lang="zh-TW" alt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啟 二</a:t>
            </a:r>
            <a:r>
              <a:rPr lang="en-US" sz="28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1</a:t>
            </a:r>
            <a:r>
              <a:rPr lang="zh-TW" altLang="en-US" sz="28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～</a:t>
            </a:r>
            <a:r>
              <a:rPr lang="en-US" sz="28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7</a:t>
            </a:r>
          </a:p>
          <a:p>
            <a:pPr marL="404813" lvl="0" indent="-404813">
              <a:spcAft>
                <a:spcPts val="1200"/>
              </a:spcAft>
              <a:buFont typeface="+mj-lt"/>
              <a:buAutoNum type="arabicParenR"/>
            </a:pPr>
            <a:r>
              <a:rPr lang="en-US" altLang="zh-TW" sz="28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5/18</a:t>
            </a:r>
            <a:r>
              <a:rPr 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</a:t>
            </a:r>
            <a:r>
              <a:rPr lang="zh-TW" alt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基督書簡</a:t>
            </a:r>
            <a:r>
              <a:rPr lang="en-US" altLang="zh-TW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【</a:t>
            </a:r>
            <a:r>
              <a:rPr lang="zh-TW" alt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士每拿教會</a:t>
            </a:r>
            <a:r>
              <a:rPr lang="en-US" altLang="zh-TW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—</a:t>
            </a:r>
            <a:r>
              <a:rPr lang="zh-TW" alt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至死忠心</a:t>
            </a:r>
            <a:r>
              <a:rPr lang="en-US" altLang="zh-TW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】</a:t>
            </a:r>
            <a:r>
              <a:rPr lang="zh-TW" alt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啟 二</a:t>
            </a:r>
            <a:r>
              <a:rPr lang="en-US" sz="28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8</a:t>
            </a:r>
            <a:r>
              <a:rPr lang="zh-TW" altLang="en-US" sz="28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～</a:t>
            </a:r>
            <a:r>
              <a:rPr lang="en-US" sz="28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11</a:t>
            </a:r>
          </a:p>
          <a:p>
            <a:pPr marL="404813" lvl="0" indent="-404813">
              <a:spcAft>
                <a:spcPts val="1200"/>
              </a:spcAft>
              <a:buFont typeface="+mj-lt"/>
              <a:buAutoNum type="arabicParenR"/>
            </a:pPr>
            <a:r>
              <a:rPr lang="en-US" altLang="zh-TW" sz="28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6/29</a:t>
            </a:r>
            <a:r>
              <a:rPr 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</a:t>
            </a:r>
            <a:r>
              <a:rPr lang="zh-TW" alt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基督書簡</a:t>
            </a:r>
            <a:r>
              <a:rPr lang="en-US" altLang="zh-TW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【</a:t>
            </a:r>
            <a:r>
              <a:rPr lang="zh-TW" alt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別迦摩教會</a:t>
            </a:r>
            <a:r>
              <a:rPr lang="en-US" altLang="zh-TW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—</a:t>
            </a:r>
            <a:r>
              <a:rPr lang="zh-TW" alt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不能妥協</a:t>
            </a:r>
            <a:r>
              <a:rPr lang="en-US" altLang="zh-TW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】</a:t>
            </a:r>
            <a:r>
              <a:rPr lang="zh-TW" alt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啟 二</a:t>
            </a:r>
            <a:r>
              <a:rPr lang="en-US" sz="28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12</a:t>
            </a:r>
            <a:r>
              <a:rPr lang="zh-TW" altLang="en-US" sz="28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～</a:t>
            </a:r>
            <a:r>
              <a:rPr lang="en-US" sz="28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17</a:t>
            </a:r>
          </a:p>
          <a:p>
            <a:pPr marL="404813" lvl="0" indent="-404813">
              <a:spcAft>
                <a:spcPts val="1200"/>
              </a:spcAft>
              <a:buFont typeface="+mj-lt"/>
              <a:buAutoNum type="arabicParenR"/>
            </a:pPr>
            <a:r>
              <a:rPr lang="en-US" altLang="zh-TW" sz="28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7/27 </a:t>
            </a:r>
            <a:r>
              <a:rPr lang="zh-TW" alt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基督書簡</a:t>
            </a:r>
            <a:r>
              <a:rPr lang="en-US" altLang="zh-TW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【</a:t>
            </a:r>
            <a:r>
              <a:rPr lang="zh-TW" alt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推雅推喇教會</a:t>
            </a:r>
            <a:r>
              <a:rPr lang="en-US" altLang="zh-TW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—</a:t>
            </a:r>
            <a:r>
              <a:rPr lang="zh-TW" alt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持守所有</a:t>
            </a:r>
            <a:r>
              <a:rPr lang="en-US" altLang="zh-TW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】</a:t>
            </a:r>
            <a:r>
              <a:rPr lang="zh-TW" alt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二</a:t>
            </a:r>
            <a:r>
              <a:rPr lang="en-US" sz="28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18</a:t>
            </a:r>
            <a:r>
              <a:rPr lang="zh-TW" altLang="en-US" sz="28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～</a:t>
            </a:r>
            <a:r>
              <a:rPr lang="en-US" sz="28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29</a:t>
            </a:r>
          </a:p>
          <a:p>
            <a:pPr marL="404813" lvl="0" indent="-404813">
              <a:spcAft>
                <a:spcPts val="1200"/>
              </a:spcAft>
              <a:buFont typeface="+mj-lt"/>
              <a:buAutoNum type="arabicParenR"/>
            </a:pPr>
            <a:r>
              <a:rPr lang="en-US" altLang="zh-TW" sz="28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8/17</a:t>
            </a:r>
            <a:r>
              <a:rPr 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</a:t>
            </a:r>
            <a:r>
              <a:rPr lang="zh-TW" alt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基督書簡</a:t>
            </a:r>
            <a:r>
              <a:rPr lang="en-US" altLang="zh-TW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【</a:t>
            </a:r>
            <a:r>
              <a:rPr lang="zh-TW" alt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撒狄教會</a:t>
            </a:r>
            <a:r>
              <a:rPr lang="en-US" altLang="zh-TW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—</a:t>
            </a:r>
            <a:r>
              <a:rPr lang="zh-TW" alt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名存實亡</a:t>
            </a:r>
            <a:r>
              <a:rPr lang="en-US" altLang="zh-TW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】</a:t>
            </a:r>
            <a:r>
              <a:rPr lang="zh-TW" alt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啟 三</a:t>
            </a:r>
            <a:r>
              <a:rPr lang="en-US" sz="28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1</a:t>
            </a:r>
            <a:r>
              <a:rPr lang="zh-TW" altLang="en-US" sz="28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～</a:t>
            </a:r>
            <a:r>
              <a:rPr lang="en-US" sz="28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6</a:t>
            </a:r>
          </a:p>
          <a:p>
            <a:pPr marL="404813" lvl="0" indent="-404813">
              <a:spcAft>
                <a:spcPts val="1200"/>
              </a:spcAft>
              <a:buFont typeface="+mj-lt"/>
              <a:buAutoNum type="arabicParenR"/>
            </a:pPr>
            <a:r>
              <a:rPr lang="en-US" altLang="zh-TW" sz="28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9/28</a:t>
            </a:r>
            <a:r>
              <a:rPr lang="zh-TW" alt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基督書簡</a:t>
            </a:r>
            <a:r>
              <a:rPr lang="en-US" altLang="zh-TW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【</a:t>
            </a:r>
            <a:r>
              <a:rPr lang="zh-TW" alt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非拉鐵非教會</a:t>
            </a:r>
            <a:r>
              <a:rPr lang="en-US" altLang="zh-TW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—</a:t>
            </a:r>
            <a:r>
              <a:rPr lang="zh-TW" alt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敞開的門</a:t>
            </a:r>
            <a:r>
              <a:rPr lang="en-US" altLang="zh-TW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】</a:t>
            </a:r>
            <a:r>
              <a:rPr lang="zh-TW" alt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啟三</a:t>
            </a:r>
            <a:r>
              <a:rPr lang="en-US" sz="28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7</a:t>
            </a:r>
            <a:r>
              <a:rPr lang="zh-TW" altLang="en-US" sz="28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～</a:t>
            </a:r>
            <a:r>
              <a:rPr lang="en-US" sz="28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13</a:t>
            </a:r>
          </a:p>
          <a:p>
            <a:pPr marL="404813" lvl="0" indent="-404813">
              <a:spcAft>
                <a:spcPts val="1200"/>
              </a:spcAft>
              <a:buFont typeface="+mj-lt"/>
              <a:buAutoNum type="arabicParenR"/>
            </a:pPr>
            <a:r>
              <a:rPr lang="en-US" altLang="zh-TW" sz="28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10/26</a:t>
            </a:r>
            <a:r>
              <a:rPr lang="zh-TW" alt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基督書簡</a:t>
            </a:r>
            <a:r>
              <a:rPr lang="en-US" altLang="zh-TW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【</a:t>
            </a:r>
            <a:r>
              <a:rPr lang="zh-TW" alt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老底嘉教會</a:t>
            </a:r>
            <a:r>
              <a:rPr lang="en-US" altLang="zh-TW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—</a:t>
            </a:r>
            <a:r>
              <a:rPr lang="zh-TW" alt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罪重恩更濃</a:t>
            </a:r>
            <a:r>
              <a:rPr lang="en-US" altLang="zh-TW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】</a:t>
            </a:r>
            <a:r>
              <a:rPr lang="zh-TW" alt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三</a:t>
            </a:r>
            <a:r>
              <a:rPr lang="en-US" sz="28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14</a:t>
            </a:r>
            <a:r>
              <a:rPr lang="zh-TW" altLang="en-US" sz="28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～</a:t>
            </a:r>
            <a:r>
              <a:rPr lang="en-US" sz="28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22</a:t>
            </a:r>
          </a:p>
          <a:p>
            <a:pPr marL="404813" lvl="0" indent="-404813">
              <a:spcAft>
                <a:spcPts val="1200"/>
              </a:spcAft>
              <a:buFont typeface="+mj-lt"/>
              <a:buAutoNum type="arabicParenR"/>
            </a:pPr>
            <a:r>
              <a:rPr lang="en-US" altLang="zh-TW" sz="28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11/23 </a:t>
            </a:r>
            <a:r>
              <a:rPr lang="en-US" altLang="zh-TW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【</a:t>
            </a:r>
            <a:r>
              <a:rPr lang="zh-TW" alt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你們要讚美耶和華</a:t>
            </a:r>
            <a:r>
              <a:rPr lang="en-US" altLang="zh-TW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】</a:t>
            </a:r>
            <a:r>
              <a:rPr lang="zh-TW" alt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感恩節</a:t>
            </a:r>
            <a:r>
              <a:rPr 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</a:t>
            </a:r>
            <a:r>
              <a:rPr lang="zh-TW" alt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詩篇第一百五十篇</a:t>
            </a:r>
            <a:endParaRPr lang="en-US" altLang="zh-TW" sz="2800" dirty="0"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404813" lvl="0" indent="-404813">
              <a:spcAft>
                <a:spcPts val="1200"/>
              </a:spcAft>
              <a:buFont typeface="+mj-lt"/>
              <a:buAutoNum type="arabicParenR"/>
            </a:pPr>
            <a:r>
              <a:rPr lang="en-US" altLang="zh-TW" sz="28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12/28 </a:t>
            </a:r>
            <a:r>
              <a:rPr lang="en-US" altLang="zh-TW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【</a:t>
            </a:r>
            <a:r>
              <a:rPr lang="zh-TW" alt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從歲首到年終</a:t>
            </a:r>
            <a:r>
              <a:rPr lang="en-US" altLang="zh-TW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】</a:t>
            </a:r>
            <a:r>
              <a:rPr 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</a:t>
            </a:r>
            <a:r>
              <a:rPr lang="zh-TW" alt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申命記 十一</a:t>
            </a:r>
            <a:r>
              <a:rPr lang="en-US" sz="28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8</a:t>
            </a:r>
            <a:r>
              <a:rPr lang="zh-TW" altLang="en-US" sz="28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～</a:t>
            </a:r>
            <a:r>
              <a:rPr lang="en-US" sz="28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17</a:t>
            </a:r>
          </a:p>
          <a:p>
            <a:pPr marL="404813" lvl="0" indent="-404813">
              <a:spcBef>
                <a:spcPts val="600"/>
              </a:spcBef>
              <a:buFont typeface="+mj-lt"/>
              <a:buAutoNum type="arabicParenR"/>
            </a:pPr>
            <a:endParaRPr lang="en-US" altLang="zh-TW" sz="3200" dirty="0"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5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1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4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7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0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3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6" dur="1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6986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71500" lvl="1" indent="-571500" eaLnBrk="0" hangingPunct="0">
              <a:buFont typeface="+mj-lt"/>
              <a:buAutoNum type="romanUcPeriod" startAt="3"/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</a:t>
            </a:r>
            <a:r>
              <a:rPr lang="zh-TW" altLang="en-US" sz="3200" u="sng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教會必須持守的異象：基督在金燈臺中間</a:t>
            </a:r>
            <a:endParaRPr lang="en-US" altLang="zh-TW" sz="3200" u="sng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60325" lvl="1" indent="-60325" eaLnBrk="0" hangingPunct="0">
              <a:buFont typeface="Arial" pitchFamily="34" charset="0"/>
              <a:buChar char="•"/>
            </a:pP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『</a:t>
            </a: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所以你要把所看見的，和現在的事，並將來必成的事，都寫出來。論到你所看見在我右手中的七星，和七個金燈臺的奧秘。那七星就是七個教會的使者，七燈臺就是七個教會。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』〔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一</a:t>
            </a:r>
            <a:r>
              <a:rPr lang="en-US" altLang="zh-TW" sz="28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20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〕</a:t>
            </a:r>
          </a:p>
          <a:p>
            <a:pPr lvl="1" indent="-393700" eaLnBrk="0" hangingPunct="0">
              <a:buFont typeface="+mj-lt"/>
              <a:buAutoNum type="alphaUcPeriod"/>
            </a:pPr>
            <a:r>
              <a:rPr lang="zh-TW" altLang="en-US" sz="3200" u="sng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七星，七個金燈臺的再思</a:t>
            </a:r>
            <a:endParaRPr lang="en-US" altLang="zh-TW" sz="3200" u="sng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lvl="1" indent="-457200" eaLnBrk="0" hangingPunct="0">
              <a:buFont typeface="Wingdings" panose="05000000000000000000" pitchFamily="2" charset="2"/>
              <a:buChar char="¬"/>
            </a:pP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你們是世上的光。城造在山上，是不能隱藏的。人點燈，不放在斗底下，是放在燈臺上，就照亮一家的人。你們的光也當這樣照在人前，叫他們看見你們的好行為，便將榮耀歸給你們在天上的父。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』〔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馬太五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15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～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16〕</a:t>
            </a:r>
          </a:p>
          <a:p>
            <a:pPr lvl="1" indent="-457200" eaLnBrk="0" hangingPunct="0">
              <a:buFont typeface="Wingdings" panose="05000000000000000000" pitchFamily="2" charset="2"/>
              <a:buChar char="¬"/>
            </a:pP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你們顯在這世代中，好像明光照耀，將生命的道表明出來。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』〔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腓二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15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～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16〕</a:t>
            </a:r>
          </a:p>
          <a:p>
            <a:pPr lvl="1" indent="-457200" eaLnBrk="0" hangingPunct="0">
              <a:buFont typeface="Wingdings" panose="05000000000000000000" pitchFamily="2" charset="2"/>
              <a:buChar char="ü"/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今日的教會，今日的信徒，叫外人見到甚麼？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6986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77850" lvl="1" indent="-514350" eaLnBrk="0" hangingPunct="0">
              <a:buFont typeface="+mj-lt"/>
              <a:buAutoNum type="alphaUcPeriod" startAt="2"/>
            </a:pPr>
            <a:r>
              <a:rPr lang="zh-TW" altLang="en-US" sz="3200" u="sng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拔摩島的異象：是安慰，是鼓勵，是警告</a:t>
            </a:r>
            <a:endParaRPr lang="en-US" altLang="zh-TW" sz="3200" u="sng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341313" lvl="3" indent="-107950" eaLnBrk="0" hangingPunct="0">
              <a:buFont typeface="Wingdings" panose="05000000000000000000" pitchFamily="2" charset="2"/>
              <a:buChar char="Ø"/>
            </a:pPr>
            <a:r>
              <a:rPr lang="zh-TW" altLang="en-US" sz="320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 安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慰的信“</a:t>
            </a: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不要懼怕。我是首先的，你是末後的，又是那存活的。我曾死過，現在又活了，直活到永永遠遠，並且拿著死亡和陰間的鑰匙。”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690563" lvl="3" indent="-457200" eaLnBrk="0" hangingPunct="0">
              <a:buFont typeface="Wingdings" panose="05000000000000000000" pitchFamily="2" charset="2"/>
              <a:buChar char="Ø"/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盼望的信：“</a:t>
            </a: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看哪，他駕雲降臨。眾目要看見他，連刺他的人也要看見他，地上萬族都要因他哀哭。這話是真實的。阿門。 ”</a:t>
            </a:r>
            <a:endParaRPr lang="en-US" altLang="zh-TW" sz="3200" dirty="0"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1147762" lvl="4" indent="-457200" eaLnBrk="0" hangingPunct="0">
              <a:buFont typeface="Wingdings" panose="05000000000000000000" pitchFamily="2" charset="2"/>
              <a:buChar char="ü"/>
            </a:pP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人在社會愈久，愈難體會基督才是全地的主，因為</a:t>
            </a:r>
            <a:r>
              <a:rPr lang="en-US" altLang="zh-TW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…</a:t>
            </a: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這是啟示錄時代信徒面對的困惑。</a:t>
            </a:r>
            <a:endParaRPr lang="en-US" altLang="zh-TW" sz="3200" dirty="0"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1147762" lvl="4" indent="-457200" eaLnBrk="0" hangingPunct="0">
              <a:buFont typeface="Wingdings" panose="05000000000000000000" pitchFamily="2" charset="2"/>
              <a:buChar char="ü"/>
            </a:pP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人在教會愈久，便愈</a:t>
            </a:r>
            <a:r>
              <a:rPr lang="en-US" altLang="zh-TW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…</a:t>
            </a: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？？？</a:t>
            </a:r>
            <a:endParaRPr lang="en-US" altLang="zh-TW" sz="3200" dirty="0"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690563" lvl="3" indent="-457200" eaLnBrk="0" hangingPunct="0">
              <a:buFont typeface="Wingdings" panose="05000000000000000000" pitchFamily="2" charset="2"/>
              <a:buChar char="Ø"/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警告的信：</a:t>
            </a: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眼目如火焰，腳像在爐中煆煉光明銅</a:t>
            </a:r>
            <a:r>
              <a:rPr lang="en-US" altLang="zh-TW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</a:t>
            </a: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啟示錄讀者</a:t>
            </a:r>
            <a:r>
              <a:rPr lang="en-US" altLang="zh-TW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『</a:t>
            </a: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聽見又遵守</a:t>
            </a:r>
            <a:r>
              <a:rPr lang="en-US" altLang="zh-TW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</a:t>
            </a: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甚麼？</a:t>
            </a:r>
            <a:endParaRPr lang="en-US" altLang="zh-TW" sz="3200" dirty="0"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1139825" lvl="2" indent="-457200" eaLnBrk="0" hangingPunct="0">
              <a:buFont typeface="Wingdings" panose="05000000000000000000" pitchFamily="2" charset="2"/>
              <a:buChar char="ü"/>
              <a:tabLst>
                <a:tab pos="344488" algn="l"/>
                <a:tab pos="404813" algn="l"/>
              </a:tabLst>
            </a:pP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你務要至死忠心，我就賜給你那生命的冠冕。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』〔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啟二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10〕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。</a:t>
            </a:r>
            <a:endParaRPr lang="zh-TW" altLang="en-US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3E15F364-A0EC-9914-DDC2-1A07868003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0A6E6982-6C0C-905D-14C8-4943B3D5E09F}"/>
              </a:ext>
            </a:extLst>
          </p:cNvPr>
          <p:cNvSpPr txBox="1"/>
          <p:nvPr/>
        </p:nvSpPr>
        <p:spPr>
          <a:xfrm>
            <a:off x="0" y="0"/>
            <a:ext cx="9144000" cy="467820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     </a:t>
            </a:r>
            <a:r>
              <a:rPr lang="zh-TW" altLang="en-US" sz="3200" dirty="0" smtClean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</a:t>
            </a:r>
            <a:r>
              <a:rPr lang="zh-TW" altLang="en-US" sz="3200" dirty="0" smtClean="0">
                <a:latin typeface="華康古印體" pitchFamily="65" charset="-120"/>
                <a:ea typeface="華康古印體" pitchFamily="65" charset="-120"/>
                <a:cs typeface="華康楷書體W3" pitchFamily="65" charset="-120"/>
              </a:rPr>
              <a:t>啟</a:t>
            </a:r>
            <a:r>
              <a:rPr lang="zh-TW" altLang="en-US" sz="3200" dirty="0">
                <a:latin typeface="華康古印體" pitchFamily="65" charset="-120"/>
                <a:ea typeface="華康古印體" pitchFamily="65" charset="-120"/>
                <a:cs typeface="華康楷書體W3" pitchFamily="65" charset="-120"/>
              </a:rPr>
              <a:t>示錄：基督致教會的七封書信</a:t>
            </a:r>
            <a:r>
              <a:rPr lang="en-US" sz="2800" dirty="0">
                <a:latin typeface="華康古印體" pitchFamily="65" charset="-120"/>
                <a:ea typeface="華康古印體" pitchFamily="65" charset="-120"/>
              </a:rPr>
              <a:t>                    </a:t>
            </a:r>
            <a:endParaRPr lang="en-US" sz="2800" dirty="0">
              <a:latin typeface="華康古印體" pitchFamily="65" charset="-120"/>
              <a:ea typeface="華康古印體" pitchFamily="65" charset="-120"/>
              <a:cs typeface="華康楷書體W3" pitchFamily="65" charset="-120"/>
            </a:endParaRPr>
          </a:p>
          <a:p>
            <a:pPr marL="404813" lvl="0" indent="-404813">
              <a:spcAft>
                <a:spcPts val="1200"/>
              </a:spcAft>
              <a:buFont typeface="+mj-lt"/>
              <a:buAutoNum type="arabicParenR"/>
            </a:pPr>
            <a:r>
              <a:rPr lang="en-US" altLang="zh-TW" sz="28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4/27</a:t>
            </a:r>
            <a:r>
              <a:rPr 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</a:t>
            </a:r>
            <a:r>
              <a:rPr lang="en-US" altLang="zh-TW" sz="2800" dirty="0" smtClean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【</a:t>
            </a:r>
            <a:r>
              <a:rPr lang="zh-TW" alt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以弗所教會</a:t>
            </a:r>
            <a:r>
              <a:rPr lang="en-US" altLang="zh-TW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—</a:t>
            </a:r>
            <a:r>
              <a:rPr lang="zh-TW" alt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致命欠缺</a:t>
            </a:r>
            <a:r>
              <a:rPr lang="en-US" altLang="zh-TW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】</a:t>
            </a:r>
            <a:r>
              <a:rPr lang="zh-TW" alt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</a:t>
            </a:r>
            <a:r>
              <a:rPr lang="zh-TW" altLang="en-US" sz="2800" dirty="0" smtClean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 啟二 </a:t>
            </a:r>
            <a:r>
              <a:rPr lang="en-US" sz="28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1</a:t>
            </a:r>
            <a:r>
              <a:rPr lang="zh-TW" altLang="en-US" sz="28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～</a:t>
            </a:r>
            <a:r>
              <a:rPr lang="en-US" sz="28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7</a:t>
            </a:r>
          </a:p>
          <a:p>
            <a:pPr marL="404813" lvl="0" indent="-404813">
              <a:spcAft>
                <a:spcPts val="1200"/>
              </a:spcAft>
              <a:buFont typeface="+mj-lt"/>
              <a:buAutoNum type="arabicParenR"/>
            </a:pPr>
            <a:r>
              <a:rPr lang="en-US" altLang="zh-TW" sz="28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5/18</a:t>
            </a:r>
            <a:r>
              <a:rPr 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</a:t>
            </a:r>
            <a:r>
              <a:rPr lang="en-US" altLang="zh-TW" sz="2800" dirty="0" smtClean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【</a:t>
            </a:r>
            <a:r>
              <a:rPr lang="zh-TW" alt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士每拿教會</a:t>
            </a:r>
            <a:r>
              <a:rPr lang="en-US" altLang="zh-TW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—</a:t>
            </a:r>
            <a:r>
              <a:rPr lang="zh-TW" alt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至死忠心</a:t>
            </a:r>
            <a:r>
              <a:rPr lang="en-US" altLang="zh-TW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】 </a:t>
            </a:r>
            <a:r>
              <a:rPr lang="en-US" altLang="zh-TW" sz="2800" dirty="0" smtClean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 </a:t>
            </a:r>
            <a:r>
              <a:rPr lang="zh-TW" altLang="en-US" sz="2800" dirty="0" smtClean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啟二 </a:t>
            </a:r>
            <a:r>
              <a:rPr lang="en-US" sz="28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8</a:t>
            </a:r>
            <a:r>
              <a:rPr lang="zh-TW" altLang="en-US" sz="28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～</a:t>
            </a:r>
            <a:r>
              <a:rPr lang="en-US" sz="28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11</a:t>
            </a:r>
          </a:p>
          <a:p>
            <a:pPr marL="404813" lvl="0" indent="-404813">
              <a:spcAft>
                <a:spcPts val="1200"/>
              </a:spcAft>
              <a:buFont typeface="+mj-lt"/>
              <a:buAutoNum type="arabicParenR"/>
            </a:pPr>
            <a:r>
              <a:rPr lang="en-US" altLang="zh-TW" sz="28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6/29</a:t>
            </a:r>
            <a:r>
              <a:rPr 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</a:t>
            </a:r>
            <a:r>
              <a:rPr lang="en-US" altLang="zh-TW" sz="2800" dirty="0" smtClean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【</a:t>
            </a:r>
            <a:r>
              <a:rPr lang="zh-TW" alt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別迦摩教會</a:t>
            </a:r>
            <a:r>
              <a:rPr lang="en-US" altLang="zh-TW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—</a:t>
            </a:r>
            <a:r>
              <a:rPr lang="zh-TW" alt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不能妥協</a:t>
            </a:r>
            <a:r>
              <a:rPr lang="en-US" altLang="zh-TW" sz="2800" dirty="0" smtClean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】   </a:t>
            </a:r>
            <a:r>
              <a:rPr lang="zh-TW" altLang="en-US" sz="2800" dirty="0" smtClean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啟二</a:t>
            </a:r>
            <a:r>
              <a:rPr lang="en-US" sz="28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12</a:t>
            </a:r>
            <a:r>
              <a:rPr lang="zh-TW" altLang="en-US" sz="28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～</a:t>
            </a:r>
            <a:r>
              <a:rPr lang="en-US" sz="28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17</a:t>
            </a:r>
          </a:p>
          <a:p>
            <a:pPr marL="404813" lvl="0" indent="-404813">
              <a:spcAft>
                <a:spcPts val="1200"/>
              </a:spcAft>
              <a:buFont typeface="+mj-lt"/>
              <a:buAutoNum type="arabicParenR"/>
            </a:pPr>
            <a:r>
              <a:rPr lang="en-US" altLang="zh-TW" sz="28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7/27 </a:t>
            </a:r>
            <a:r>
              <a:rPr lang="en-US" altLang="zh-TW" sz="2800" dirty="0" smtClean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 </a:t>
            </a:r>
            <a:r>
              <a:rPr lang="en-US" altLang="zh-TW" sz="2800" dirty="0" smtClean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【</a:t>
            </a:r>
            <a:r>
              <a:rPr lang="zh-TW" alt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推雅推喇教會</a:t>
            </a:r>
            <a:r>
              <a:rPr lang="en-US" altLang="zh-TW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—</a:t>
            </a:r>
            <a:r>
              <a:rPr lang="zh-TW" alt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持守所有</a:t>
            </a:r>
            <a:r>
              <a:rPr lang="en-US" altLang="zh-TW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】 </a:t>
            </a:r>
            <a:r>
              <a:rPr lang="zh-TW" altLang="en-US" sz="2800" dirty="0" smtClean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啟</a:t>
            </a:r>
            <a:r>
              <a:rPr lang="zh-TW" alt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二 </a:t>
            </a:r>
            <a:r>
              <a:rPr lang="en-US" sz="28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18</a:t>
            </a:r>
            <a:r>
              <a:rPr lang="zh-TW" altLang="en-US" sz="28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～</a:t>
            </a:r>
            <a:r>
              <a:rPr lang="en-US" sz="28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29</a:t>
            </a:r>
          </a:p>
          <a:p>
            <a:pPr marL="404813" lvl="0" indent="-404813">
              <a:spcAft>
                <a:spcPts val="1200"/>
              </a:spcAft>
              <a:buFont typeface="+mj-lt"/>
              <a:buAutoNum type="arabicParenR"/>
            </a:pPr>
            <a:r>
              <a:rPr lang="en-US" altLang="zh-TW" sz="2800" dirty="0" smtClean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8/17</a:t>
            </a:r>
            <a:r>
              <a:rPr lang="en-US" sz="2800" dirty="0" smtClean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</a:t>
            </a:r>
            <a:r>
              <a:rPr lang="en-US" altLang="zh-TW" sz="2800" dirty="0" smtClean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【</a:t>
            </a:r>
            <a:r>
              <a:rPr lang="zh-TW" alt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撒狄教會</a:t>
            </a:r>
            <a:r>
              <a:rPr lang="en-US" altLang="zh-TW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—</a:t>
            </a:r>
            <a:r>
              <a:rPr lang="zh-TW" alt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名存實亡</a:t>
            </a:r>
            <a:r>
              <a:rPr lang="en-US" altLang="zh-TW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】  </a:t>
            </a:r>
            <a:r>
              <a:rPr lang="en-US" altLang="zh-TW" sz="2800" dirty="0" smtClean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  </a:t>
            </a:r>
            <a:r>
              <a:rPr lang="zh-TW" altLang="en-US" sz="2800" dirty="0" smtClean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啟三 </a:t>
            </a:r>
            <a:r>
              <a:rPr lang="en-US" sz="28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1</a:t>
            </a:r>
            <a:r>
              <a:rPr lang="zh-TW" altLang="en-US" sz="28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～</a:t>
            </a:r>
            <a:r>
              <a:rPr lang="en-US" sz="28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6</a:t>
            </a:r>
          </a:p>
          <a:p>
            <a:pPr marL="404813" lvl="0" indent="-404813">
              <a:spcAft>
                <a:spcPts val="1200"/>
              </a:spcAft>
              <a:buFont typeface="+mj-lt"/>
              <a:buAutoNum type="arabicParenR"/>
            </a:pPr>
            <a:r>
              <a:rPr lang="en-US" altLang="zh-TW" sz="28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9/28</a:t>
            </a:r>
            <a:r>
              <a:rPr lang="zh-TW" alt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</a:t>
            </a:r>
            <a:r>
              <a:rPr lang="en-US" altLang="zh-TW" sz="2800" dirty="0" smtClean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【</a:t>
            </a:r>
            <a:r>
              <a:rPr lang="zh-TW" alt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非拉鐵非教會</a:t>
            </a:r>
            <a:r>
              <a:rPr lang="en-US" altLang="zh-TW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—</a:t>
            </a:r>
            <a:r>
              <a:rPr lang="zh-TW" alt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敞開的門</a:t>
            </a:r>
            <a:r>
              <a:rPr lang="en-US" altLang="zh-TW" sz="2800" dirty="0" smtClean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】 </a:t>
            </a:r>
            <a:r>
              <a:rPr lang="zh-TW" alt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啟</a:t>
            </a:r>
            <a:r>
              <a:rPr lang="zh-TW" altLang="en-US" sz="2800" dirty="0" smtClean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三 </a:t>
            </a:r>
            <a:r>
              <a:rPr lang="en-US" sz="28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7</a:t>
            </a:r>
            <a:r>
              <a:rPr lang="zh-TW" altLang="en-US" sz="28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～</a:t>
            </a:r>
            <a:r>
              <a:rPr lang="en-US" sz="28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13</a:t>
            </a:r>
          </a:p>
          <a:p>
            <a:pPr marL="404813" lvl="0" indent="-404813">
              <a:spcAft>
                <a:spcPts val="1200"/>
              </a:spcAft>
              <a:buFont typeface="+mj-lt"/>
              <a:buAutoNum type="arabicParenR"/>
            </a:pPr>
            <a:r>
              <a:rPr lang="en-US" altLang="zh-TW" sz="2800" dirty="0" smtClean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10/26</a:t>
            </a:r>
            <a:r>
              <a:rPr lang="en-US" altLang="zh-TW" sz="2800" dirty="0" smtClean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【</a:t>
            </a:r>
            <a:r>
              <a:rPr lang="zh-TW" alt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老底嘉教會</a:t>
            </a:r>
            <a:r>
              <a:rPr lang="en-US" altLang="zh-TW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—</a:t>
            </a:r>
            <a:r>
              <a:rPr lang="zh-TW" altLang="en-US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罪重恩更濃</a:t>
            </a:r>
            <a:r>
              <a:rPr lang="en-US" altLang="zh-TW" sz="28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】 </a:t>
            </a:r>
            <a:r>
              <a:rPr lang="zh-TW" altLang="en-US" sz="2800" dirty="0" smtClean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啟三 </a:t>
            </a:r>
            <a:r>
              <a:rPr lang="en-US" sz="2800" dirty="0" smtClean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14</a:t>
            </a:r>
            <a:r>
              <a:rPr lang="zh-TW" altLang="en-US" sz="28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～</a:t>
            </a:r>
            <a:r>
              <a:rPr lang="en-US" sz="2800" dirty="0"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22</a:t>
            </a:r>
          </a:p>
        </p:txBody>
      </p:sp>
    </p:spTree>
    <p:extLst>
      <p:ext uri="{BB962C8B-B14F-4D97-AF65-F5344CB8AC3E}">
        <p14:creationId xmlns:p14="http://schemas.microsoft.com/office/powerpoint/2010/main" xmlns="" val="1215866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0" y="0"/>
            <a:ext cx="9372600" cy="6986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lvl="1" eaLnBrk="0" hangingPunct="0"/>
            <a:r>
              <a:rPr lang="en-US" altLang="zh-TW" sz="24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	</a:t>
            </a:r>
            <a:r>
              <a:rPr lang="en-US" altLang="zh-TW" sz="2400" dirty="0" smtClean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D</a:t>
            </a:r>
            <a:r>
              <a:rPr lang="en-US" altLang="zh-TW" sz="2400" dirty="0" smtClean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                            </a:t>
            </a:r>
            <a:r>
              <a:rPr lang="en-US" altLang="zh-TW" sz="2400" dirty="0" err="1" smtClean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Bm</a:t>
            </a:r>
            <a:r>
              <a:rPr lang="en-US" altLang="zh-TW" sz="2400" dirty="0" smtClean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                          </a:t>
            </a:r>
            <a:endParaRPr lang="en-US" altLang="zh-TW" sz="2400" dirty="0">
              <a:solidFill>
                <a:srgbClr val="FFFFFF"/>
              </a:solidFill>
              <a:latin typeface="Times New Roman" pitchFamily="18" charset="0"/>
              <a:ea typeface="華康楷書體W3" pitchFamily="65" charset="-120"/>
              <a:cs typeface="Times New Roman" pitchFamily="18" charset="0"/>
            </a:endParaRPr>
          </a:p>
          <a:p>
            <a:pPr marL="0" lvl="1" eaLnBrk="0" hangingPunct="0"/>
            <a:r>
              <a:rPr lang="zh-TW" altLang="en-US" sz="3200" dirty="0" smtClean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除你以外，在天上我還能有誰？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0" lvl="1" eaLnBrk="0" hangingPunct="0"/>
            <a:r>
              <a:rPr lang="en-US" altLang="zh-TW" sz="24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            </a:t>
            </a:r>
            <a:r>
              <a:rPr lang="en-US" altLang="zh-TW" sz="2400" dirty="0" err="1" smtClean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Em</a:t>
            </a:r>
            <a:r>
              <a:rPr lang="en-US" altLang="zh-TW" sz="2400" dirty="0" smtClean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                          A7                 A</a:t>
            </a:r>
            <a:endParaRPr lang="en-US" altLang="zh-TW" sz="24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0" lvl="1" eaLnBrk="0" hangingPunct="0"/>
            <a:r>
              <a:rPr lang="zh-TW" altLang="en-US" sz="3200" dirty="0" smtClean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除你以外，在地上我別無眷戀？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0" lvl="1" eaLnBrk="0" hangingPunct="0"/>
            <a:r>
              <a:rPr lang="en-US" altLang="zh-TW" sz="24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             </a:t>
            </a:r>
            <a:r>
              <a:rPr lang="en-US" altLang="zh-TW" sz="2400" dirty="0" smtClean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D                            </a:t>
            </a:r>
            <a:r>
              <a:rPr lang="en-US" altLang="zh-TW" sz="2400" dirty="0" err="1" smtClean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Bm</a:t>
            </a:r>
            <a:endParaRPr lang="en-US" altLang="zh-TW" sz="24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0" lvl="1" eaLnBrk="0" hangingPunct="0"/>
            <a:r>
              <a:rPr lang="zh-TW" altLang="en-US" sz="3200" dirty="0" smtClean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除你以外，有誰能擦乾我眼淚？</a:t>
            </a:r>
            <a:endParaRPr lang="en-US" altLang="zh-TW" sz="3200" dirty="0" smtClean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0" lvl="1" eaLnBrk="0" hangingPunct="0"/>
            <a:r>
              <a:rPr lang="en-US" altLang="zh-TW" sz="2400" dirty="0" smtClean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            </a:t>
            </a:r>
            <a:r>
              <a:rPr lang="en-US" altLang="zh-TW" sz="2400" dirty="0" err="1" smtClean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Em</a:t>
            </a:r>
            <a:r>
              <a:rPr lang="en-US" altLang="zh-TW" sz="2400" smtClean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                          A7                 </a:t>
            </a:r>
            <a:r>
              <a:rPr lang="en-US" altLang="zh-TW" sz="2400" dirty="0" smtClean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D</a:t>
            </a:r>
            <a:r>
              <a:rPr lang="en-US" altLang="zh-TW" sz="2400" smtClean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                 </a:t>
            </a:r>
            <a:r>
              <a:rPr lang="en-US" altLang="zh-TW" sz="2400" dirty="0" smtClean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〔A7 </a:t>
            </a:r>
            <a:r>
              <a:rPr lang="en-US" altLang="zh-TW" sz="2400" dirty="0" smtClean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-</a:t>
            </a:r>
            <a:r>
              <a:rPr lang="en-US" altLang="zh-TW" sz="2400" dirty="0" smtClean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  A〕               </a:t>
            </a:r>
          </a:p>
          <a:p>
            <a:pPr marL="0" lvl="1" eaLnBrk="0" hangingPunct="0"/>
            <a:r>
              <a:rPr lang="zh-TW" altLang="en-US" sz="3200" dirty="0" smtClean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除你以外，有誰能帶給我安慰？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0" lvl="1" eaLnBrk="0" hangingPunct="0"/>
            <a:r>
              <a:rPr lang="en-US" altLang="zh-TW" sz="24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            </a:t>
            </a:r>
            <a:r>
              <a:rPr lang="en-US" altLang="zh-TW" sz="2400" dirty="0" smtClean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D</a:t>
            </a:r>
            <a:r>
              <a:rPr lang="zh-TW" altLang="en-US" sz="2400" dirty="0" smtClean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 </a:t>
            </a:r>
            <a:r>
              <a:rPr lang="zh-TW" altLang="en-US" sz="2400" dirty="0" smtClean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                            </a:t>
            </a:r>
            <a:r>
              <a:rPr lang="en-US" altLang="zh-TW" sz="2400" dirty="0" err="1" smtClean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Bm</a:t>
            </a:r>
            <a:endParaRPr lang="en-US" altLang="zh-TW" sz="2400" dirty="0">
              <a:solidFill>
                <a:srgbClr val="FFFFFF"/>
              </a:solidFill>
              <a:latin typeface="Times New Roman" pitchFamily="18" charset="0"/>
              <a:ea typeface="華康楷書體W3" pitchFamily="65" charset="-120"/>
              <a:cs typeface="Times New Roman" pitchFamily="18" charset="0"/>
            </a:endParaRPr>
          </a:p>
          <a:p>
            <a:pPr marL="0" lvl="1" eaLnBrk="0" hangingPunct="0"/>
            <a:r>
              <a:rPr lang="zh-TW" altLang="en-US" sz="3200" dirty="0" smtClean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雖然我的肉體，和我的心腸，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0" lvl="1" eaLnBrk="0" hangingPunct="0"/>
            <a:r>
              <a:rPr lang="en-US" altLang="zh-TW" sz="24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 </a:t>
            </a:r>
            <a:r>
              <a:rPr lang="en-US" altLang="zh-TW" sz="2400" dirty="0" smtClean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G                  A7 - 〔A〕       </a:t>
            </a:r>
            <a:endParaRPr lang="en-US" altLang="zh-TW" sz="2400" dirty="0">
              <a:solidFill>
                <a:srgbClr val="FFFFFF"/>
              </a:solidFill>
              <a:latin typeface="Times New Roman" pitchFamily="18" charset="0"/>
              <a:ea typeface="華康楷書體W3" pitchFamily="65" charset="-120"/>
              <a:cs typeface="Times New Roman" pitchFamily="18" charset="0"/>
            </a:endParaRPr>
          </a:p>
          <a:p>
            <a:pPr marL="0" lvl="1" eaLnBrk="0" hangingPunct="0"/>
            <a:r>
              <a:rPr lang="zh-TW" altLang="en-US" sz="3200" dirty="0" smtClean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漸漸地衰退，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0" lvl="1" eaLnBrk="0" hangingPunct="0"/>
            <a:r>
              <a:rPr lang="en-US" altLang="zh-TW" sz="24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            </a:t>
            </a:r>
            <a:r>
              <a:rPr lang="en-US" altLang="zh-TW" sz="2400" dirty="0" smtClean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D                       </a:t>
            </a:r>
            <a:r>
              <a:rPr lang="en-US" altLang="zh-TW" sz="2400" dirty="0" err="1" smtClean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Bm</a:t>
            </a:r>
            <a:endParaRPr lang="en-US" altLang="zh-TW" sz="2400" dirty="0" smtClean="0">
              <a:solidFill>
                <a:srgbClr val="FFFFFF"/>
              </a:solidFill>
              <a:latin typeface="Times New Roman" pitchFamily="18" charset="0"/>
              <a:ea typeface="華康楷書體W3" pitchFamily="65" charset="-120"/>
              <a:cs typeface="Times New Roman" pitchFamily="18" charset="0"/>
            </a:endParaRPr>
          </a:p>
          <a:p>
            <a:pPr marL="0" lvl="1" eaLnBrk="0" hangingPunct="0"/>
            <a:r>
              <a:rPr lang="zh-TW" altLang="en-US" sz="3200" dirty="0" smtClean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但是神是我心裏的力量，</a:t>
            </a:r>
            <a:endParaRPr lang="en-US" altLang="zh-TW" sz="3200" dirty="0" smtClean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0" lvl="1" eaLnBrk="0" hangingPunct="0"/>
            <a:r>
              <a:rPr lang="en-US" altLang="zh-TW" sz="2400" dirty="0" smtClean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                </a:t>
            </a:r>
            <a:r>
              <a:rPr lang="en-US" altLang="zh-TW" sz="2400" dirty="0" err="1" smtClean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Em</a:t>
            </a:r>
            <a:r>
              <a:rPr lang="en-US" altLang="zh-TW" sz="2400" dirty="0" smtClean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            A7     D</a:t>
            </a:r>
            <a:endParaRPr lang="en-US" altLang="zh-TW" sz="2400" dirty="0">
              <a:solidFill>
                <a:srgbClr val="FFFFFF"/>
              </a:solidFill>
              <a:latin typeface="Times New Roman" pitchFamily="18" charset="0"/>
              <a:ea typeface="華康楷書體W3" pitchFamily="65" charset="-120"/>
              <a:cs typeface="Times New Roman" pitchFamily="18" charset="0"/>
            </a:endParaRPr>
          </a:p>
          <a:p>
            <a:pPr marL="0" lvl="1" eaLnBrk="0" hangingPunct="0"/>
            <a:r>
              <a:rPr lang="zh-TW" altLang="en-US" sz="3200" dirty="0" smtClean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是我的福分直到永遠。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</p:txBody>
      </p:sp>
      <p:pic>
        <p:nvPicPr>
          <p:cNvPr id="5" name="Picture 4" descr="clo07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096000" y="4648200"/>
            <a:ext cx="2647950" cy="19526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471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4710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4710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4710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4710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4710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4710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4710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47108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381000"/>
            <a:ext cx="8686800" cy="2438400"/>
          </a:xfrm>
          <a:ln w="38100">
            <a:solidFill>
              <a:srgbClr val="FF0000"/>
            </a:solidFill>
          </a:ln>
        </p:spPr>
        <p:txBody>
          <a:bodyPr>
            <a:normAutofit fontScale="90000"/>
          </a:bodyPr>
          <a:lstStyle/>
          <a:p>
            <a: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粗圓體(P)" pitchFamily="34" charset="-120"/>
                <a:ea typeface="華康粗圓體(P)" pitchFamily="34" charset="-120"/>
                <a:cs typeface="Times New Roman" pitchFamily="18" charset="0"/>
              </a:rPr>
              <a:t>                   </a:t>
            </a:r>
            <a:b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粗圓體(P)" pitchFamily="34" charset="-120"/>
                <a:ea typeface="華康粗圓體(P)" pitchFamily="34" charset="-120"/>
                <a:cs typeface="Times New Roman" pitchFamily="18" charset="0"/>
              </a:rPr>
            </a:br>
            <a:r>
              <a:rPr lang="en-US" altLang="zh-TW" sz="36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粗圓體(P)" pitchFamily="34" charset="-120"/>
                <a:ea typeface="華康粗圓體(P)" pitchFamily="34" charset="-120"/>
                <a:cs typeface="Times New Roman" pitchFamily="18" charset="0"/>
              </a:rPr>
              <a:t>             </a:t>
            </a:r>
            <a:r>
              <a:rPr lang="zh-TW" altLang="en-US" sz="36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粗圓體(P)" pitchFamily="34" charset="-120"/>
                <a:ea typeface="華康粗圓體(P)" pitchFamily="34" charset="-120"/>
                <a:cs typeface="Times New Roman" pitchFamily="18" charset="0"/>
              </a:rPr>
              <a:t>啟示錄基督致教會七封書信的背景</a:t>
            </a:r>
            <a:r>
              <a:rPr lang="en-US" altLang="zh-TW" sz="44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粗圓體(P)" pitchFamily="34" charset="-120"/>
                <a:ea typeface="華康粗圓體(P)" pitchFamily="34" charset="-120"/>
                <a:cs typeface="Times New Roman" pitchFamily="18" charset="0"/>
              </a:rPr>
              <a:t/>
            </a:r>
            <a:br>
              <a:rPr lang="en-US" altLang="zh-TW" sz="44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粗圓體(P)" pitchFamily="34" charset="-120"/>
                <a:ea typeface="華康粗圓體(P)" pitchFamily="34" charset="-120"/>
                <a:cs typeface="Times New Roman" pitchFamily="18" charset="0"/>
              </a:rPr>
            </a:br>
            <a:r>
              <a:rPr lang="en-US" altLang="zh-TW" sz="44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粗圓體(P)" pitchFamily="34" charset="-120"/>
                <a:ea typeface="華康粗圓體(P)" pitchFamily="34" charset="-120"/>
                <a:cs typeface="Times New Roman" pitchFamily="18" charset="0"/>
              </a:rPr>
              <a:t>   </a:t>
            </a:r>
            <a:r>
              <a:rPr lang="en-US" altLang="zh-TW" sz="44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古印體(P)" pitchFamily="66" charset="-120"/>
                <a:ea typeface="華康古印體(P)" pitchFamily="66" charset="-120"/>
                <a:cs typeface="Times New Roman" pitchFamily="18" charset="0"/>
              </a:rPr>
              <a:t>【</a:t>
            </a:r>
            <a:r>
              <a:rPr lang="zh-TW" altLang="en-US" sz="44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古印體(P)" pitchFamily="66" charset="-120"/>
                <a:ea typeface="華康古印體(P)" pitchFamily="66" charset="-120"/>
                <a:cs typeface="Times New Roman" pitchFamily="18" charset="0"/>
              </a:rPr>
              <a:t>拔摩海島上的異象</a:t>
            </a:r>
            <a:r>
              <a:rPr lang="en-US" altLang="zh-TW" sz="44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古印體(P)" pitchFamily="66" charset="-120"/>
                <a:ea typeface="華康古印體(P)" pitchFamily="66" charset="-120"/>
                <a:cs typeface="Times New Roman" pitchFamily="18" charset="0"/>
              </a:rPr>
              <a:t>—</a:t>
            </a:r>
            <a:r>
              <a:rPr lang="zh-TW" altLang="en-US" sz="44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古印體(P)" pitchFamily="66" charset="-120"/>
                <a:ea typeface="華康古印體(P)" pitchFamily="66" charset="-120"/>
                <a:cs typeface="Times New Roman" pitchFamily="18" charset="0"/>
              </a:rPr>
              <a:t>榮耀的基督</a:t>
            </a:r>
            <a:r>
              <a:rPr lang="en-US" altLang="zh-TW" sz="44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古印體(P)" pitchFamily="66" charset="-120"/>
                <a:ea typeface="華康古印體(P)" pitchFamily="66" charset="-120"/>
                <a:cs typeface="Times New Roman" pitchFamily="18" charset="0"/>
              </a:rPr>
              <a:t>】</a:t>
            </a:r>
            <a:br>
              <a:rPr lang="en-US" altLang="zh-TW" sz="44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古印體(P)" pitchFamily="66" charset="-120"/>
                <a:ea typeface="華康古印體(P)" pitchFamily="66" charset="-120"/>
                <a:cs typeface="Times New Roman" pitchFamily="18" charset="0"/>
              </a:rPr>
            </a:br>
            <a:r>
              <a:rPr lang="en-US" altLang="zh-TW" sz="32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粗圓體(P)" pitchFamily="34" charset="-120"/>
                <a:ea typeface="華康粗圓體(P)" pitchFamily="34" charset="-120"/>
                <a:cs typeface="Times New Roman" pitchFamily="18" charset="0"/>
              </a:rPr>
              <a:t/>
            </a:r>
            <a:br>
              <a:rPr lang="en-US" altLang="zh-TW" sz="32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粗圓體(P)" pitchFamily="34" charset="-120"/>
                <a:ea typeface="華康粗圓體(P)" pitchFamily="34" charset="-120"/>
                <a:cs typeface="Times New Roman" pitchFamily="18" charset="0"/>
              </a:rPr>
            </a:br>
            <a: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粗圓體(P)" pitchFamily="34" charset="-120"/>
                <a:ea typeface="華康粗圓體(P)" pitchFamily="34" charset="-120"/>
                <a:cs typeface="Times New Roman" pitchFamily="18" charset="0"/>
              </a:rPr>
              <a:t/>
            </a:r>
            <a:b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粗圓體(P)" pitchFamily="34" charset="-120"/>
                <a:ea typeface="華康粗圓體(P)" pitchFamily="34" charset="-120"/>
                <a:cs typeface="Times New Roman" pitchFamily="18" charset="0"/>
              </a:rPr>
            </a:br>
            <a: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粗圓體(P)" pitchFamily="34" charset="-120"/>
                <a:ea typeface="華康粗圓體(P)" pitchFamily="34" charset="-120"/>
                <a:cs typeface="Times New Roman" pitchFamily="18" charset="0"/>
              </a:rPr>
              <a:t/>
            </a:r>
            <a:b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粗圓體(P)" pitchFamily="34" charset="-120"/>
                <a:ea typeface="華康粗圓體(P)" pitchFamily="34" charset="-120"/>
                <a:cs typeface="Times New Roman" pitchFamily="18" charset="0"/>
              </a:rPr>
            </a:br>
            <a:r>
              <a:rPr lang="en-US" altLang="zh-TW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粗圓體(P)" pitchFamily="34" charset="-120"/>
                <a:ea typeface="華康粗圓體(P)" pitchFamily="34" charset="-120"/>
                <a:cs typeface="Times New Roman" pitchFamily="18" charset="0"/>
              </a:rPr>
              <a:t>         </a:t>
            </a:r>
            <a:r>
              <a:rPr lang="en-US" altLang="zh-TW" sz="2800" b="0" cap="none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粗圓體(P)" pitchFamily="34" charset="-120"/>
                <a:ea typeface="華康粗圓體(P)" pitchFamily="34" charset="-120"/>
                <a:cs typeface="Times New Roman" pitchFamily="18" charset="0"/>
              </a:rPr>
              <a:t>      		</a:t>
            </a:r>
            <a:endParaRPr lang="en-US" sz="3200" b="0" cap="non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itchFamily="18" charset="0"/>
              <a:ea typeface="華康粗圓體(P)" pitchFamily="34" charset="-120"/>
              <a:cs typeface="Times New Roman" pitchFamily="18" charset="0"/>
            </a:endParaRPr>
          </a:p>
        </p:txBody>
      </p:sp>
      <p:pic>
        <p:nvPicPr>
          <p:cNvPr id="7" name="Picture 6" descr="Calm.bmp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86000" y="3352800"/>
            <a:ext cx="4419600" cy="2895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79512" y="116632"/>
            <a:ext cx="8856984" cy="6571030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 </a:t>
            </a:r>
            <a:r>
              <a:rPr lang="en-US" altLang="zh-TW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『</a:t>
            </a: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耶穌基督的啟示，就是神賜給他，叫他將必要快成的事指示他的眾僕人。他就差遣使者，曉諭他的僕人約翰。約翰便將神的道，和耶穌基督的見證，凡自己所看見的，都證明出來。念這書上預言的，和那些聽見又遵守其中所記載的，都是有福的，因為日期近了。</a:t>
            </a:r>
            <a:endParaRPr lang="en-US" altLang="zh-TW" sz="3200" dirty="0"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>
              <a:spcBef>
                <a:spcPts val="600"/>
              </a:spcBef>
            </a:pPr>
            <a:r>
              <a:rPr lang="en-US" altLang="zh-TW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   </a:t>
            </a: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約翰寫信給亞西亞的七個教會。但願從那昔在今在以後永在的神，和祂寶座前的七靈，並那誠實作見證的，從死裏首先復活，為世上君王，元首的耶穌基督，有恩惠平安歸與你們。他愛我們，用自己的血使我們脫離罪惡，又使我們成為國民，作他父神的祭司。但願榮耀權能歸給他，直到永永遠遠。阿們。</a:t>
            </a:r>
            <a:r>
              <a:rPr lang="en-US" altLang="zh-TW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</a:t>
            </a:r>
            <a:endParaRPr lang="zh-TW" altLang="en-US" sz="3200" dirty="0">
              <a:ln>
                <a:solidFill>
                  <a:srgbClr val="FFFFFF"/>
                </a:solidFill>
              </a:ln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3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79512" y="116632"/>
            <a:ext cx="8856984" cy="6647974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 </a:t>
            </a:r>
            <a:r>
              <a:rPr lang="en-US" altLang="zh-TW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『</a:t>
            </a: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看哪，他駕雲降臨。眾目要看見他，連刺他的人也要看見他，地上萬族都要因他哀哭。這話是真實的。阿門。</a:t>
            </a:r>
            <a:endParaRPr lang="en-US" altLang="zh-TW" sz="3200" dirty="0"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>
              <a:spcBef>
                <a:spcPts val="600"/>
              </a:spcBef>
            </a:pPr>
            <a:r>
              <a:rPr lang="en-US" altLang="zh-TW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   </a:t>
            </a: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主神說，我是阿拉法，我是俄梅戛，是昔在今在以後永在的全能者。我約翰就是你們的弟兄，和你們在耶穌的患難，國度，忍耐裏一同有分。為神的道，並為給耶穌作的見證，曾在那名叫拔摩的海島上。當主日，我被聖靈感動，聽見在我後面有大聲音如吹號說，你所看見的，當寫在書上，達與以弗所，士每那，別迦摩，推雅推喇，撒狄，非拉鐵非，老底嘉，那七個教會。</a:t>
            </a:r>
            <a:endParaRPr lang="en-US" altLang="zh-TW" sz="3200" dirty="0"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>
              <a:spcBef>
                <a:spcPts val="600"/>
              </a:spcBef>
            </a:pP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   我轉過身來，要看是誰發聲與我說話。既轉過來，就看見七個金燈臺。</a:t>
            </a:r>
            <a:r>
              <a:rPr lang="en-US" altLang="zh-TW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</a:t>
            </a:r>
            <a:endParaRPr lang="zh-TW" altLang="en-US" sz="3200" dirty="0">
              <a:ln>
                <a:solidFill>
                  <a:srgbClr val="FFFFFF"/>
                </a:solidFill>
              </a:ln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3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0" y="116632"/>
            <a:ext cx="9144000" cy="6571030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en-US" altLang="zh-TW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『</a:t>
            </a: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燈臺中間，有一個好像人子，身穿長衣，直垂到腳，胸間束著金帶。他的頭與髮皆白，如白羊毛，如雪，眼目如同火焰，腳好像在爐中煆煉光明的銅。聲音如同眾水的聲音。他右看拿著七星，從他口中出來一把兩刃的利劍，面貌如同烈日放光。</a:t>
            </a:r>
            <a:endParaRPr lang="en-US" altLang="zh-TW" sz="3200" dirty="0"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>
              <a:spcBef>
                <a:spcPts val="600"/>
              </a:spcBef>
            </a:pPr>
            <a:r>
              <a:rPr lang="en-US" altLang="zh-TW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   </a:t>
            </a: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我一看見，就仆倒在他腳前，像死了一樣。他用右手按著我說，不要懼怕。我是首先的，我是末後的，又是那存活的。我曾死過，現在又活了，直活到永永遠遠，並且拿著死亡和陰間的鑰匙。所以你要把所看見的，和現在的事，並將來必成的事，都寫出來。論到你所看見在我右手中的七星，和七個金燈臺的奧秘。那七星就是七個教會的使者，七燈臺就是七個教會。</a:t>
            </a:r>
            <a:r>
              <a:rPr lang="en-US" altLang="zh-TW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</a:t>
            </a:r>
            <a:endParaRPr lang="zh-TW" altLang="en-US" sz="3200" dirty="0">
              <a:ln>
                <a:solidFill>
                  <a:srgbClr val="FFFFFF"/>
                </a:solidFill>
              </a:ln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3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6986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lvl="1" indent="-342900" eaLnBrk="0" hangingPunct="0">
              <a:buFont typeface="+mj-lt"/>
              <a:buAutoNum type="romanUcPeriod"/>
            </a:pPr>
            <a:r>
              <a:rPr lang="zh-TW" altLang="en-US" sz="3200" u="sng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啟示錄的性質與背景</a:t>
            </a:r>
            <a:endParaRPr lang="en-US" altLang="zh-TW" sz="3200" u="sng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lvl="1" indent="-393700" eaLnBrk="0" hangingPunct="0">
              <a:buFont typeface="+mj-lt"/>
              <a:buAutoNum type="alphaUcPeriod"/>
            </a:pPr>
            <a:r>
              <a:rPr lang="zh-TW" altLang="en-US" sz="3200" u="sng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啟示錄的性質</a:t>
            </a:r>
            <a:endParaRPr lang="en-US" altLang="zh-TW" sz="3200" u="sng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225425" lvl="1" indent="119063" eaLnBrk="0" hangingPunct="0">
              <a:buFont typeface="Arial" pitchFamily="34" charset="0"/>
              <a:buChar char="•"/>
              <a:tabLst>
                <a:tab pos="344488" algn="l"/>
              </a:tabLst>
            </a:pP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</a:t>
            </a:r>
            <a:r>
              <a:rPr lang="zh-TW" altLang="en-US" sz="3200" u="sng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一卷以</a:t>
            </a:r>
            <a:r>
              <a:rPr lang="en-US" altLang="zh-TW" sz="3200" u="sng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『</a:t>
            </a:r>
            <a:r>
              <a:rPr lang="zh-TW" altLang="en-US" sz="3200" u="sng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審判</a:t>
            </a:r>
            <a:r>
              <a:rPr lang="en-US" altLang="zh-TW" sz="3200" u="sng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</a:t>
            </a:r>
            <a:r>
              <a:rPr lang="zh-TW" altLang="en-US" sz="3200" u="sng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為主題的書</a:t>
            </a:r>
            <a:endParaRPr lang="en-US" altLang="zh-TW" sz="3200" u="sng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404813" lvl="2" indent="-404813" eaLnBrk="0" hangingPunct="0">
              <a:buFont typeface="Wingdings" pitchFamily="2" charset="2"/>
              <a:buChar char="ü"/>
              <a:tabLst>
                <a:tab pos="344488" algn="l"/>
              </a:tabLst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第</a:t>
            </a:r>
            <a:r>
              <a:rPr lang="en-US" altLang="zh-TW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1</a:t>
            </a:r>
            <a:r>
              <a:rPr lang="zh-TW" altLang="en-US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～</a:t>
            </a:r>
            <a:r>
              <a:rPr lang="en-US" altLang="zh-TW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4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章：異象背景與性質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404813" lvl="2" indent="-404813" eaLnBrk="0" hangingPunct="0">
              <a:buFont typeface="Wingdings" pitchFamily="2" charset="2"/>
              <a:buChar char="ü"/>
              <a:tabLst>
                <a:tab pos="344488" algn="l"/>
              </a:tabLst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第</a:t>
            </a:r>
            <a:r>
              <a:rPr lang="en-US" altLang="zh-TW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5</a:t>
            </a:r>
            <a:r>
              <a:rPr lang="zh-TW" altLang="en-US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～</a:t>
            </a:r>
            <a:r>
              <a:rPr lang="en-US" altLang="zh-TW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20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章：審判揭開序幕，天上寶座，書卷，七印，羔羊憤怒的七號，盛神大怒的七碗，萬王之王騎白馬踹全能神烈怒酒醡，白色寶座的審判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0" lvl="2" indent="404813" eaLnBrk="0" hangingPunct="0">
              <a:buFont typeface="Wingdings" pitchFamily="2" charset="2"/>
              <a:buChar char="ü"/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第</a:t>
            </a:r>
            <a:r>
              <a:rPr lang="en-US" altLang="zh-TW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21</a:t>
            </a:r>
            <a:r>
              <a:rPr lang="zh-TW" altLang="en-US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～</a:t>
            </a:r>
            <a:r>
              <a:rPr lang="en-US" altLang="zh-TW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22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章：新天新地，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看哪，我必快來，賞罰在我，要照各人所行的報應他。我是阿拉法，我是俄梅戛，我是首先的，我是末後的，我是初，我是終。那些洗淨自己衣服的有福了。可得權柄到生命樹那裏，也能從門進城。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』〔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二十二</a:t>
            </a:r>
            <a:r>
              <a:rPr lang="en-US" altLang="zh-TW" sz="28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12</a:t>
            </a:r>
            <a:r>
              <a:rPr lang="zh-TW" altLang="en-US" sz="28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～</a:t>
            </a:r>
            <a:r>
              <a:rPr lang="en-US" altLang="zh-TW" sz="28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14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〕</a:t>
            </a:r>
          </a:p>
          <a:p>
            <a:pPr marL="0" lvl="1" eaLnBrk="0" hangingPunct="0">
              <a:buFont typeface="Arial" pitchFamily="34" charset="0"/>
              <a:buChar char="•"/>
              <a:tabLst>
                <a:tab pos="344488" algn="l"/>
              </a:tabLst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</a:t>
            </a:r>
            <a:r>
              <a:rPr lang="zh-TW" altLang="en-US" sz="3200" u="sng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知而行的書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，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『</a:t>
            </a: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念這書上預言的和那些聽見又遵守其中所記載的，都是有福的，因為日期近了。</a:t>
            </a:r>
            <a:r>
              <a:rPr lang="en-US" altLang="zh-TW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5" dur="1000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6986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77850" lvl="1" indent="-514350" eaLnBrk="0" hangingPunct="0">
              <a:buFont typeface="+mj-lt"/>
              <a:buAutoNum type="alphaUcPeriod" startAt="2"/>
            </a:pPr>
            <a:r>
              <a:rPr lang="zh-TW" altLang="en-US" sz="3200" u="sng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啟示錄的背景</a:t>
            </a:r>
            <a:endParaRPr lang="en-US" altLang="zh-TW" sz="3200" u="sng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60325" lvl="2" indent="104775" eaLnBrk="0" hangingPunct="0">
              <a:buFont typeface="Arial" pitchFamily="34" charset="0"/>
              <a:buChar char="•"/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教會大遭逼迫，許多使徒已殉道，剩下年老的約翰被放逐孤島，信徒遭遇大迫害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〔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參來十一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〕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。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165100" lvl="3" indent="68263" eaLnBrk="0" hangingPunct="0">
              <a:buFont typeface="Wingdings" panose="05000000000000000000" pitchFamily="2" charset="2"/>
              <a:buChar char="ü"/>
            </a:pP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『</a:t>
            </a: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約翰便將神的道，和耶穌基督的見證，凡自己所看見的，都證明出來。念這書上預言的，和那些聽見又遵守其中所記載的，都是有福的，因為日期近了。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』〔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一</a:t>
            </a:r>
            <a:r>
              <a:rPr lang="en-US" altLang="zh-TW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2</a:t>
            </a:r>
            <a:r>
              <a:rPr lang="zh-TW" altLang="en-US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～</a:t>
            </a:r>
            <a:r>
              <a:rPr lang="en-US" altLang="zh-TW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3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〕</a:t>
            </a:r>
          </a:p>
          <a:p>
            <a:pPr marL="165100" lvl="3" indent="68263" eaLnBrk="0" hangingPunct="0">
              <a:buFont typeface="Wingdings" panose="05000000000000000000" pitchFamily="2" charset="2"/>
              <a:buChar char="ü"/>
            </a:pP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『</a:t>
            </a: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約翰寫信給亞西亞的七個教會。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』〔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一</a:t>
            </a:r>
            <a:r>
              <a:rPr lang="en-US" altLang="zh-TW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4〕</a:t>
            </a:r>
            <a:r>
              <a:rPr lang="zh-TW" altLang="en-US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環境漆黑，隧道盡頭不見一絲亮光。神要約翰傳達一個信息：不要怕，與你們同在的主神，從起初就有，並且活到永永遠遠。從死裏復活，榮耀的耶穌基督是昔在今在以後永在的審判主。</a:t>
            </a:r>
            <a:endParaRPr lang="en-US" altLang="zh-TW" sz="3200" dirty="0">
              <a:solidFill>
                <a:srgbClr val="FFFFFF"/>
              </a:solidFill>
              <a:latin typeface="Times New Roman" pitchFamily="18" charset="0"/>
              <a:ea typeface="華康楷書體W3" pitchFamily="65" charset="-120"/>
              <a:cs typeface="Times New Roman" pitchFamily="18" charset="0"/>
            </a:endParaRPr>
          </a:p>
          <a:p>
            <a:pPr marL="165100" lvl="3" indent="68263" eaLnBrk="0" hangingPunct="0">
              <a:buFont typeface="Wingdings" panose="05000000000000000000" pitchFamily="2" charset="2"/>
              <a:buChar char="ü"/>
            </a:pPr>
            <a:r>
              <a:rPr lang="en-US" altLang="zh-TW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【</a:t>
            </a:r>
            <a:r>
              <a:rPr lang="zh-TW" altLang="en-US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漫天峰火待黎明</a:t>
            </a:r>
            <a:r>
              <a:rPr lang="en-US" altLang="zh-TW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】</a:t>
            </a:r>
          </a:p>
          <a:p>
            <a:pPr marL="165100" lvl="3" indent="68263" eaLnBrk="0" hangingPunct="0">
              <a:buFont typeface="Wingdings" panose="05000000000000000000" pitchFamily="2" charset="2"/>
              <a:buChar char="ü"/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觀海龜之星空。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7B2E4684-0522-E862-65D5-2B1ECD5131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>
            <a:extLst>
              <a:ext uri="{FF2B5EF4-FFF2-40B4-BE49-F238E27FC236}">
                <a16:creationId xmlns:a16="http://schemas.microsoft.com/office/drawing/2014/main" xmlns="" id="{111929A4-28AA-395F-806D-329D21A559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144000" cy="74789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71500" lvl="1" indent="-571500" eaLnBrk="0" hangingPunct="0">
              <a:buFont typeface="+mj-lt"/>
              <a:buAutoNum type="romanUcPeriod" startAt="2"/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</a:t>
            </a:r>
            <a:r>
              <a:rPr lang="zh-TW" altLang="en-US" sz="3200" u="sng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一卷給七個教會的書信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〔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一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4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～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11〕</a:t>
            </a:r>
            <a:endParaRPr lang="en-US" altLang="zh-TW" sz="3200" u="sng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lvl="1" indent="-457200" eaLnBrk="0" hangingPunct="0">
              <a:buFont typeface="Wingdings" panose="05000000000000000000" pitchFamily="2" charset="2"/>
              <a:buChar char="ü"/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約翰介紹自己：一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9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：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『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和你們一同在耶穌的</a:t>
            </a:r>
            <a:r>
              <a:rPr lang="zh-TW" altLang="en-US" sz="3200" i="1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患難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，</a:t>
            </a:r>
            <a:r>
              <a:rPr lang="zh-TW" altLang="en-US" sz="3200" i="1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國度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，</a:t>
            </a:r>
            <a:r>
              <a:rPr lang="zh-TW" altLang="en-US" sz="3200" i="1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忍耐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一同有分。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</a:t>
            </a:r>
          </a:p>
          <a:p>
            <a:pPr lvl="1" indent="-457200" eaLnBrk="0" hangingPunct="0">
              <a:buFont typeface="Wingdings" panose="05000000000000000000" pitchFamily="2" charset="2"/>
              <a:buChar char="ü"/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約翰介紹耶穌基督：一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12</a:t>
            </a:r>
            <a:r>
              <a:rPr lang="zh-TW" altLang="en-US" sz="320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～</a:t>
            </a:r>
            <a:r>
              <a:rPr lang="en-US" altLang="zh-TW" sz="320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16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lvl="1" indent="-393700" eaLnBrk="0" hangingPunct="0">
              <a:buFont typeface="+mj-lt"/>
              <a:buAutoNum type="alphaUcPeriod"/>
            </a:pPr>
            <a:r>
              <a:rPr lang="zh-TW" altLang="en-US" sz="3200" u="sng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教會必須清楚認識主耶穌基督</a:t>
            </a:r>
            <a:endParaRPr lang="en-US" altLang="zh-TW" sz="3200" u="sng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1028700" lvl="2" indent="-571500" eaLnBrk="0" hangingPunct="0">
              <a:buFont typeface="+mj-lt"/>
              <a:buAutoNum type="arabicParenR"/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人子：耶穌的自稱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〔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路十九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10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，</a:t>
            </a:r>
            <a:r>
              <a:rPr lang="zh-TW" altLang="en-US" sz="32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路九</a:t>
            </a:r>
            <a:r>
              <a:rPr lang="en-US" altLang="zh-TW" sz="2800" dirty="0">
                <a:solidFill>
                  <a:srgbClr val="FFFFFF"/>
                </a:solidFill>
                <a:latin typeface="Times New Roman" pitchFamily="18" charset="0"/>
                <a:ea typeface="華康楷書體W3" pitchFamily="65" charset="-120"/>
                <a:cs typeface="Times New Roman" pitchFamily="18" charset="0"/>
              </a:rPr>
              <a:t>22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〕</a:t>
            </a:r>
          </a:p>
          <a:p>
            <a:pPr marL="1028700" lvl="2" indent="-571500" eaLnBrk="0" hangingPunct="0">
              <a:buFont typeface="+mj-lt"/>
              <a:buAutoNum type="arabicParenR"/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大祭司：人子以大祭司身分出現。長袍，金腰帶取代大祭司細麻腰帶，有君尊的祭司。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1028700" lvl="2" indent="-571500" eaLnBrk="0" hangingPunct="0">
              <a:buFont typeface="+mj-lt"/>
              <a:buAutoNum type="arabicParenR"/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祂頭與髮皆白如白羊毛：榮耀，尊貴，聖潔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1028700" lvl="2" indent="-571500" eaLnBrk="0" hangingPunct="0">
              <a:buFont typeface="+mj-lt"/>
              <a:buAutoNum type="arabicParenR"/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眼目如火焰：洞察人心，沒有甚麼可以隱藏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1028700" lvl="2" indent="-571500" eaLnBrk="0" hangingPunct="0">
              <a:buFont typeface="+mj-lt"/>
              <a:buAutoNum type="arabicParenR"/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腳鍛煉光明的銅：公義透切的判決。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1028700" lvl="2" indent="-571500" eaLnBrk="0" hangingPunct="0">
              <a:buFont typeface="+mj-lt"/>
              <a:buAutoNum type="arabicParenR"/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聲音如眾水：宏亮威嚴可怕，超過任何聲音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1028700" lvl="2" indent="-571500" eaLnBrk="0" hangingPunct="0">
              <a:buFont typeface="+mj-lt"/>
              <a:buAutoNum type="arabicParenR"/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口中出來一把兩刃的利劍：審判的根據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1028700" lvl="2" indent="-571500" eaLnBrk="0" hangingPunct="0">
              <a:buFont typeface="+mj-lt"/>
              <a:buAutoNum type="arabicParenR"/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面貌如同烈日放光：聖哉，聖哉，聖哉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514350" lvl="1" indent="-514350" eaLnBrk="0" hangingPunct="0">
              <a:tabLst>
                <a:tab pos="344488" algn="l"/>
              </a:tabLst>
            </a:pP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75197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4710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4710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4710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4710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4710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-8965" y="17929"/>
            <a:ext cx="9144000" cy="68788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lvl="1" indent="-514350" eaLnBrk="0" hangingPunct="0">
              <a:buFont typeface="+mj-lt"/>
              <a:buAutoNum type="alphaUcPeriod" startAt="2"/>
            </a:pPr>
            <a:r>
              <a:rPr lang="zh-TW" altLang="en-US" sz="3200" u="sng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基督的描述，對昔日的教會及信徒有甚麼意義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>
              <a:spcBef>
                <a:spcPts val="600"/>
              </a:spcBef>
            </a:pP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『</a:t>
            </a: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他右看拿著七星，從他口中出來一把兩刃的利劍，面貌如同烈日放光。</a:t>
            </a:r>
            <a:r>
              <a:rPr lang="en-US" altLang="zh-TW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 </a:t>
            </a:r>
            <a:r>
              <a:rPr lang="zh-TW" altLang="en-US" sz="3200" dirty="0"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我一看見，就仆倒在他腳前，像死了一樣。他用右手按著我說，不要懼怕。我是首先的，我是末後的，又是那存活的。我曾死過，現在又活了，直活到永永遠遠，並且拿著死亡和陰間的鑰匙。 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』〔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一</a:t>
            </a: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16</a:t>
            </a:r>
            <a:r>
              <a:rPr lang="zh-TW" altLang="en-US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～</a:t>
            </a:r>
            <a:r>
              <a:rPr lang="en-US" altLang="zh-TW" sz="3200" dirty="0">
                <a:solidFill>
                  <a:srgbClr val="FFFFFF"/>
                </a:solidFill>
                <a:latin typeface="Times New Roman" panose="02020603050405020304" pitchFamily="18" charset="0"/>
                <a:ea typeface="華康楷書體W3" pitchFamily="65" charset="-120"/>
                <a:cs typeface="Times New Roman" panose="02020603050405020304" pitchFamily="18" charset="0"/>
              </a:rPr>
              <a:t>19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〕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主口中出來一把兩刃利劍：能力與權柄來審判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“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我是阿拉法，我是俄梅戛，是昔在今在以後永在的全能者。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”〔</a:t>
            </a: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一</a:t>
            </a:r>
            <a:r>
              <a:rPr lang="en-US" altLang="zh-TW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8〕</a:t>
            </a: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“甘心忍受，知道自己有更美長存的家業”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457200" indent="-457200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</a:rPr>
              <a:t>一篇最難聽的道：使徒行傳第七章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  <a:p>
            <a:pPr marL="514350" lvl="1" indent="-344488" eaLnBrk="0" hangingPunct="0">
              <a:buFont typeface="Arial" panose="020B0604020202020204" pitchFamily="34" charset="0"/>
              <a:buChar char="•"/>
              <a:tabLst>
                <a:tab pos="344488" algn="l"/>
              </a:tabLst>
            </a:pPr>
            <a:r>
              <a:rPr lang="zh-TW" altLang="en-US" sz="3200" dirty="0">
                <a:solidFill>
                  <a:srgbClr val="FFFFFF"/>
                </a:solidFill>
                <a:latin typeface="華康楷書體W3" pitchFamily="65" charset="-120"/>
                <a:ea typeface="華康楷書體W3" pitchFamily="65" charset="-120"/>
                <a:cs typeface="華康楷書體W3" pitchFamily="65" charset="-120"/>
                <a:sym typeface="Wingdings" pitchFamily="2" charset="2"/>
              </a:rPr>
              <a:t>陳農瑞，獻給無名的傳道者。</a:t>
            </a:r>
            <a:endParaRPr lang="en-US" altLang="zh-TW" sz="3200" dirty="0">
              <a:solidFill>
                <a:srgbClr val="FFFFFF"/>
              </a:solidFill>
              <a:latin typeface="華康楷書體W3" pitchFamily="65" charset="-120"/>
              <a:ea typeface="華康楷書體W3" pitchFamily="65" charset="-120"/>
              <a:cs typeface="華康楷書體W3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710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7867</TotalTime>
  <Words>2644</Words>
  <Application>Microsoft Office PowerPoint</Application>
  <PresentationFormat>On-screen Show (4:3)</PresentationFormat>
  <Paragraphs>101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Metro</vt:lpstr>
      <vt:lpstr>Slide 1</vt:lpstr>
      <vt:lpstr>                                 啟示錄基督致教會七封書信的背景    【拔摩海島上的異象—榮耀的基督】                     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Calvin</dc:creator>
  <cp:lastModifiedBy>calvin</cp:lastModifiedBy>
  <cp:revision>443</cp:revision>
  <dcterms:created xsi:type="dcterms:W3CDTF">2012-12-27T03:03:07Z</dcterms:created>
  <dcterms:modified xsi:type="dcterms:W3CDTF">2025-03-30T04:02:46Z</dcterms:modified>
</cp:coreProperties>
</file>