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hzEIWyoIIi1DmQt93ZXzrhhBVb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 txBox="1"/>
          <p:nvPr>
            <p:ph type="ctrTitle"/>
          </p:nvPr>
        </p:nvSpPr>
        <p:spPr>
          <a:xfrm>
            <a:off x="1838115" y="2851344"/>
            <a:ext cx="8490581" cy="17461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1"/>
          <p:cNvSpPr txBox="1"/>
          <p:nvPr>
            <p:ph idx="1" type="subTitle"/>
          </p:nvPr>
        </p:nvSpPr>
        <p:spPr>
          <a:xfrm>
            <a:off x="2767352" y="4846921"/>
            <a:ext cx="6632107" cy="9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1"/>
          <p:cNvSpPr/>
          <p:nvPr/>
        </p:nvSpPr>
        <p:spPr>
          <a:xfrm flipH="1" rot="-981105">
            <a:off x="5561167" y="1911565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2"/>
          <p:cNvSpPr txBox="1"/>
          <p:nvPr>
            <p:ph type="title"/>
          </p:nvPr>
        </p:nvSpPr>
        <p:spPr>
          <a:xfrm>
            <a:off x="838200" y="716213"/>
            <a:ext cx="10515600" cy="2212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2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2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2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3"/>
          <p:cNvSpPr txBox="1"/>
          <p:nvPr>
            <p:ph type="title"/>
          </p:nvPr>
        </p:nvSpPr>
        <p:spPr>
          <a:xfrm>
            <a:off x="839788" y="665633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3"/>
          <p:cNvSpPr txBox="1"/>
          <p:nvPr>
            <p:ph idx="1" type="body"/>
          </p:nvPr>
        </p:nvSpPr>
        <p:spPr>
          <a:xfrm>
            <a:off x="836613" y="1806039"/>
            <a:ext cx="5157787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83"/>
          <p:cNvSpPr txBox="1"/>
          <p:nvPr>
            <p:ph idx="2" type="body"/>
          </p:nvPr>
        </p:nvSpPr>
        <p:spPr>
          <a:xfrm>
            <a:off x="839789" y="2390588"/>
            <a:ext cx="5157787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83"/>
          <p:cNvSpPr txBox="1"/>
          <p:nvPr>
            <p:ph idx="3" type="body"/>
          </p:nvPr>
        </p:nvSpPr>
        <p:spPr>
          <a:xfrm>
            <a:off x="6169026" y="1806042"/>
            <a:ext cx="5183188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83"/>
          <p:cNvSpPr txBox="1"/>
          <p:nvPr>
            <p:ph idx="4" type="body"/>
          </p:nvPr>
        </p:nvSpPr>
        <p:spPr>
          <a:xfrm>
            <a:off x="6169026" y="2390588"/>
            <a:ext cx="5183188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1" name="Google Shape;101;p83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83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3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3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4"/>
          <p:cNvSpPr txBox="1"/>
          <p:nvPr>
            <p:ph type="title"/>
          </p:nvPr>
        </p:nvSpPr>
        <p:spPr>
          <a:xfrm>
            <a:off x="839788" y="665633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4"/>
          <p:cNvSpPr txBox="1"/>
          <p:nvPr>
            <p:ph idx="1" type="body"/>
          </p:nvPr>
        </p:nvSpPr>
        <p:spPr>
          <a:xfrm>
            <a:off x="836612" y="1806039"/>
            <a:ext cx="3200400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84"/>
          <p:cNvSpPr txBox="1"/>
          <p:nvPr>
            <p:ph idx="2" type="body"/>
          </p:nvPr>
        </p:nvSpPr>
        <p:spPr>
          <a:xfrm>
            <a:off x="839788" y="2390588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84"/>
          <p:cNvSpPr txBox="1"/>
          <p:nvPr>
            <p:ph idx="3" type="body"/>
          </p:nvPr>
        </p:nvSpPr>
        <p:spPr>
          <a:xfrm>
            <a:off x="4495800" y="1800577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84"/>
          <p:cNvSpPr txBox="1"/>
          <p:nvPr>
            <p:ph idx="4" type="body"/>
          </p:nvPr>
        </p:nvSpPr>
        <p:spPr>
          <a:xfrm>
            <a:off x="4495800" y="2385125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1" name="Google Shape;111;p84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84"/>
          <p:cNvSpPr txBox="1"/>
          <p:nvPr>
            <p:ph idx="5" type="body"/>
          </p:nvPr>
        </p:nvSpPr>
        <p:spPr>
          <a:xfrm>
            <a:off x="8151815" y="1802954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84"/>
          <p:cNvSpPr txBox="1"/>
          <p:nvPr>
            <p:ph idx="6" type="body"/>
          </p:nvPr>
        </p:nvSpPr>
        <p:spPr>
          <a:xfrm>
            <a:off x="8151815" y="2387502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84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84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4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5"/>
          <p:cNvSpPr txBox="1"/>
          <p:nvPr>
            <p:ph type="title"/>
          </p:nvPr>
        </p:nvSpPr>
        <p:spPr>
          <a:xfrm>
            <a:off x="647703" y="1375939"/>
            <a:ext cx="5448300" cy="124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5"/>
          <p:cNvSpPr txBox="1"/>
          <p:nvPr>
            <p:ph idx="1" type="body"/>
          </p:nvPr>
        </p:nvSpPr>
        <p:spPr>
          <a:xfrm>
            <a:off x="635001" y="2688123"/>
            <a:ext cx="5115675" cy="350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85"/>
          <p:cNvSpPr/>
          <p:nvPr>
            <p:ph idx="2" type="pic"/>
          </p:nvPr>
        </p:nvSpPr>
        <p:spPr>
          <a:xfrm>
            <a:off x="6748272" y="65836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2" name="Google Shape;122;p85"/>
          <p:cNvSpPr/>
          <p:nvPr>
            <p:ph idx="3" type="pic"/>
          </p:nvPr>
        </p:nvSpPr>
        <p:spPr>
          <a:xfrm>
            <a:off x="6748272" y="358444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3" name="Google Shape;123;p85"/>
          <p:cNvSpPr/>
          <p:nvPr/>
        </p:nvSpPr>
        <p:spPr>
          <a:xfrm flipH="1">
            <a:off x="825809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5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5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5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6"/>
          <p:cNvSpPr txBox="1"/>
          <p:nvPr>
            <p:ph type="title"/>
          </p:nvPr>
        </p:nvSpPr>
        <p:spPr>
          <a:xfrm>
            <a:off x="485777" y="647704"/>
            <a:ext cx="3680395" cy="1403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86"/>
          <p:cNvSpPr txBox="1"/>
          <p:nvPr>
            <p:ph idx="1" type="body"/>
          </p:nvPr>
        </p:nvSpPr>
        <p:spPr>
          <a:xfrm>
            <a:off x="647703" y="2683108"/>
            <a:ext cx="3364359" cy="36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86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86"/>
          <p:cNvSpPr/>
          <p:nvPr>
            <p:ph idx="2" type="pic"/>
          </p:nvPr>
        </p:nvSpPr>
        <p:spPr>
          <a:xfrm>
            <a:off x="4575048" y="0"/>
            <a:ext cx="7616952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33" name="Google Shape;133;p86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6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135" name="Google Shape;135;p86"/>
          <p:cNvCxnSpPr/>
          <p:nvPr/>
        </p:nvCxnSpPr>
        <p:spPr>
          <a:xfrm>
            <a:off x="1152100" y="2302005"/>
            <a:ext cx="2253019" cy="0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7"/>
          <p:cNvSpPr txBox="1"/>
          <p:nvPr>
            <p:ph type="title"/>
          </p:nvPr>
        </p:nvSpPr>
        <p:spPr>
          <a:xfrm>
            <a:off x="831851" y="1709738"/>
            <a:ext cx="10515600" cy="3117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7"/>
          <p:cNvSpPr txBox="1"/>
          <p:nvPr>
            <p:ph idx="1" type="body"/>
          </p:nvPr>
        </p:nvSpPr>
        <p:spPr>
          <a:xfrm>
            <a:off x="831851" y="4826924"/>
            <a:ext cx="10515600" cy="126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8"/>
          <p:cNvSpPr txBox="1"/>
          <p:nvPr>
            <p:ph idx="1" type="body"/>
          </p:nvPr>
        </p:nvSpPr>
        <p:spPr>
          <a:xfrm>
            <a:off x="838200" y="1811760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88"/>
          <p:cNvSpPr txBox="1"/>
          <p:nvPr>
            <p:ph idx="2" type="body"/>
          </p:nvPr>
        </p:nvSpPr>
        <p:spPr>
          <a:xfrm>
            <a:off x="6172200" y="1811760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88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" name="Google Shape;143;p88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9"/>
          <p:cNvSpPr txBox="1"/>
          <p:nvPr>
            <p:ph type="title"/>
          </p:nvPr>
        </p:nvSpPr>
        <p:spPr>
          <a:xfrm>
            <a:off x="839788" y="647698"/>
            <a:ext cx="4061821" cy="1558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9"/>
          <p:cNvSpPr txBox="1"/>
          <p:nvPr>
            <p:ph idx="1" type="body"/>
          </p:nvPr>
        </p:nvSpPr>
        <p:spPr>
          <a:xfrm>
            <a:off x="5183188" y="647703"/>
            <a:ext cx="6172200" cy="521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60"/>
              <a:buChar char="•"/>
              <a:defRPr sz="32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7" name="Google Shape;147;p89"/>
          <p:cNvSpPr txBox="1"/>
          <p:nvPr>
            <p:ph idx="2" type="body"/>
          </p:nvPr>
        </p:nvSpPr>
        <p:spPr>
          <a:xfrm>
            <a:off x="839788" y="2206256"/>
            <a:ext cx="4061821" cy="366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0"/>
          <p:cNvSpPr/>
          <p:nvPr>
            <p:ph idx="2" type="pic"/>
          </p:nvPr>
        </p:nvSpPr>
        <p:spPr>
          <a:xfrm>
            <a:off x="5183188" y="867985"/>
            <a:ext cx="6172200" cy="4993066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9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9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9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9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9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9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9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3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3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9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9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9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9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9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9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9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5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95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95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95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95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9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9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9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9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9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9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9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9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9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9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9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9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9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9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9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9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9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9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9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0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0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0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5"/>
          <p:cNvSpPr/>
          <p:nvPr/>
        </p:nvSpPr>
        <p:spPr>
          <a:xfrm>
            <a:off x="1777" y="0"/>
            <a:ext cx="438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5"/>
          <p:cNvSpPr txBox="1"/>
          <p:nvPr>
            <p:ph type="ctrTitle"/>
          </p:nvPr>
        </p:nvSpPr>
        <p:spPr>
          <a:xfrm>
            <a:off x="684363" y="428903"/>
            <a:ext cx="3071005" cy="3051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5"/>
          <p:cNvSpPr txBox="1"/>
          <p:nvPr>
            <p:ph idx="1" type="subTitle"/>
          </p:nvPr>
        </p:nvSpPr>
        <p:spPr>
          <a:xfrm>
            <a:off x="744878" y="5116533"/>
            <a:ext cx="2948684" cy="95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5"/>
          <p:cNvSpPr/>
          <p:nvPr/>
        </p:nvSpPr>
        <p:spPr>
          <a:xfrm flipH="1" rot="-8052435">
            <a:off x="1747479" y="3853642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5"/>
          <p:cNvSpPr/>
          <p:nvPr>
            <p:ph idx="2" type="pic"/>
          </p:nvPr>
        </p:nvSpPr>
        <p:spPr>
          <a:xfrm>
            <a:off x="4383024" y="0"/>
            <a:ext cx="7808976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6"/>
          <p:cNvSpPr txBox="1"/>
          <p:nvPr>
            <p:ph type="title"/>
          </p:nvPr>
        </p:nvSpPr>
        <p:spPr>
          <a:xfrm>
            <a:off x="647700" y="647701"/>
            <a:ext cx="3483421" cy="286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76"/>
          <p:cNvCxnSpPr/>
          <p:nvPr/>
        </p:nvCxnSpPr>
        <p:spPr>
          <a:xfrm>
            <a:off x="4572000" y="1344305"/>
            <a:ext cx="0" cy="1610436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7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76"/>
          <p:cNvSpPr txBox="1"/>
          <p:nvPr>
            <p:ph idx="1" type="body"/>
          </p:nvPr>
        </p:nvSpPr>
        <p:spPr>
          <a:xfrm>
            <a:off x="5117911" y="647700"/>
            <a:ext cx="6401231" cy="2982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6"/>
          <p:cNvSpPr/>
          <p:nvPr>
            <p:ph idx="2" type="pic"/>
          </p:nvPr>
        </p:nvSpPr>
        <p:spPr>
          <a:xfrm>
            <a:off x="667512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3" name="Google Shape;33;p76"/>
          <p:cNvSpPr/>
          <p:nvPr>
            <p:ph idx="3" type="pic"/>
          </p:nvPr>
        </p:nvSpPr>
        <p:spPr>
          <a:xfrm>
            <a:off x="341604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4" name="Google Shape;34;p76"/>
          <p:cNvSpPr/>
          <p:nvPr>
            <p:ph idx="4" type="pic"/>
          </p:nvPr>
        </p:nvSpPr>
        <p:spPr>
          <a:xfrm>
            <a:off x="616457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5" name="Google Shape;35;p76"/>
          <p:cNvSpPr/>
          <p:nvPr>
            <p:ph idx="5" type="pic"/>
          </p:nvPr>
        </p:nvSpPr>
        <p:spPr>
          <a:xfrm>
            <a:off x="891310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6" name="Google Shape;36;p76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6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6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7"/>
          <p:cNvSpPr txBox="1"/>
          <p:nvPr>
            <p:ph type="title"/>
          </p:nvPr>
        </p:nvSpPr>
        <p:spPr>
          <a:xfrm>
            <a:off x="845164" y="1034474"/>
            <a:ext cx="10515600" cy="89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7"/>
          <p:cNvSpPr txBox="1"/>
          <p:nvPr>
            <p:ph idx="1" type="body"/>
          </p:nvPr>
        </p:nvSpPr>
        <p:spPr>
          <a:xfrm>
            <a:off x="839071" y="1900966"/>
            <a:ext cx="10292340" cy="1954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7"/>
          <p:cNvSpPr/>
          <p:nvPr>
            <p:ph idx="2" type="pic"/>
          </p:nvPr>
        </p:nvSpPr>
        <p:spPr>
          <a:xfrm>
            <a:off x="0" y="4160520"/>
            <a:ext cx="4067175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44" name="Google Shape;44;p77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7"/>
          <p:cNvSpPr/>
          <p:nvPr>
            <p:ph idx="3" type="pic"/>
          </p:nvPr>
        </p:nvSpPr>
        <p:spPr>
          <a:xfrm>
            <a:off x="4059936" y="4160520"/>
            <a:ext cx="4133088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46" name="Google Shape;46;p77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7"/>
          <p:cNvSpPr/>
          <p:nvPr>
            <p:ph idx="4" type="pic"/>
          </p:nvPr>
        </p:nvSpPr>
        <p:spPr>
          <a:xfrm>
            <a:off x="8193024" y="4160520"/>
            <a:ext cx="4005072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cxnSp>
        <p:nvCxnSpPr>
          <p:cNvPr id="48" name="Google Shape;48;p77"/>
          <p:cNvCxnSpPr/>
          <p:nvPr/>
        </p:nvCxnSpPr>
        <p:spPr>
          <a:xfrm>
            <a:off x="3950899" y="1555564"/>
            <a:ext cx="4290204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77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8"/>
          <p:cNvSpPr txBox="1"/>
          <p:nvPr>
            <p:ph type="ctrTitle"/>
          </p:nvPr>
        </p:nvSpPr>
        <p:spPr>
          <a:xfrm>
            <a:off x="647703" y="5059256"/>
            <a:ext cx="6874327" cy="120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8"/>
          <p:cNvSpPr txBox="1"/>
          <p:nvPr>
            <p:ph idx="1" type="subTitle"/>
          </p:nvPr>
        </p:nvSpPr>
        <p:spPr>
          <a:xfrm>
            <a:off x="8098972" y="5056632"/>
            <a:ext cx="3392445" cy="1207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" name="Google Shape;54;p78"/>
          <p:cNvCxnSpPr/>
          <p:nvPr/>
        </p:nvCxnSpPr>
        <p:spPr>
          <a:xfrm>
            <a:off x="7810499" y="5187446"/>
            <a:ext cx="0" cy="875607"/>
          </a:xfrm>
          <a:prstGeom prst="straightConnector1">
            <a:avLst/>
          </a:prstGeom>
          <a:noFill/>
          <a:ln cap="flat" cmpd="sng" w="15875">
            <a:solidFill>
              <a:srgbClr val="303E35">
                <a:alpha val="8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78"/>
          <p:cNvSpPr/>
          <p:nvPr>
            <p:ph idx="2" type="pic"/>
          </p:nvPr>
        </p:nvSpPr>
        <p:spPr>
          <a:xfrm>
            <a:off x="1524" y="0"/>
            <a:ext cx="12188952" cy="4562856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9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9"/>
          <p:cNvSpPr txBox="1"/>
          <p:nvPr>
            <p:ph idx="1" type="body"/>
          </p:nvPr>
        </p:nvSpPr>
        <p:spPr>
          <a:xfrm>
            <a:off x="838200" y="2438403"/>
            <a:ext cx="10515600" cy="354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79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79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9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9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0"/>
          <p:cNvSpPr txBox="1"/>
          <p:nvPr>
            <p:ph type="ctrTitle"/>
          </p:nvPr>
        </p:nvSpPr>
        <p:spPr>
          <a:xfrm>
            <a:off x="653733" y="1679441"/>
            <a:ext cx="10890565" cy="58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0"/>
          <p:cNvSpPr txBox="1"/>
          <p:nvPr>
            <p:ph idx="1" type="subTitle"/>
          </p:nvPr>
        </p:nvSpPr>
        <p:spPr>
          <a:xfrm>
            <a:off x="2163729" y="2273661"/>
            <a:ext cx="7910623" cy="44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0"/>
          <p:cNvSpPr/>
          <p:nvPr/>
        </p:nvSpPr>
        <p:spPr>
          <a:xfrm flipH="1">
            <a:off x="5507004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0"/>
          <p:cNvSpPr/>
          <p:nvPr>
            <p:ph idx="2" type="pic"/>
          </p:nvPr>
        </p:nvSpPr>
        <p:spPr>
          <a:xfrm>
            <a:off x="658368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68" name="Google Shape;68;p80"/>
          <p:cNvSpPr/>
          <p:nvPr>
            <p:ph idx="3" type="pic"/>
          </p:nvPr>
        </p:nvSpPr>
        <p:spPr>
          <a:xfrm>
            <a:off x="6217920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69" name="Google Shape;69;p80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0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0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1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p81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81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1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1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8" name="Google Shape;78;p81"/>
          <p:cNvSpPr/>
          <p:nvPr>
            <p:ph idx="2" type="pic"/>
          </p:nvPr>
        </p:nvSpPr>
        <p:spPr>
          <a:xfrm>
            <a:off x="823811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81"/>
          <p:cNvSpPr/>
          <p:nvPr>
            <p:ph idx="3" type="pic"/>
          </p:nvPr>
        </p:nvSpPr>
        <p:spPr>
          <a:xfrm>
            <a:off x="3509664" y="2276021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1"/>
          <p:cNvSpPr/>
          <p:nvPr>
            <p:ph idx="4" type="pic"/>
          </p:nvPr>
        </p:nvSpPr>
        <p:spPr>
          <a:xfrm>
            <a:off x="6206095" y="2260823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81"/>
          <p:cNvSpPr/>
          <p:nvPr>
            <p:ph idx="5" type="pic"/>
          </p:nvPr>
        </p:nvSpPr>
        <p:spPr>
          <a:xfrm>
            <a:off x="8907217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81"/>
          <p:cNvSpPr txBox="1"/>
          <p:nvPr>
            <p:ph idx="1" type="body"/>
          </p:nvPr>
        </p:nvSpPr>
        <p:spPr>
          <a:xfrm>
            <a:off x="838200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81"/>
          <p:cNvSpPr txBox="1"/>
          <p:nvPr>
            <p:ph idx="6" type="body"/>
          </p:nvPr>
        </p:nvSpPr>
        <p:spPr>
          <a:xfrm>
            <a:off x="838199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81"/>
          <p:cNvSpPr txBox="1"/>
          <p:nvPr>
            <p:ph idx="7" type="body"/>
          </p:nvPr>
        </p:nvSpPr>
        <p:spPr>
          <a:xfrm>
            <a:off x="3524055" y="4095056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81"/>
          <p:cNvSpPr txBox="1"/>
          <p:nvPr>
            <p:ph idx="8" type="body"/>
          </p:nvPr>
        </p:nvSpPr>
        <p:spPr>
          <a:xfrm>
            <a:off x="3524053" y="4479135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81"/>
          <p:cNvSpPr txBox="1"/>
          <p:nvPr>
            <p:ph idx="9" type="body"/>
          </p:nvPr>
        </p:nvSpPr>
        <p:spPr>
          <a:xfrm>
            <a:off x="6223595" y="4088244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1"/>
          <p:cNvSpPr txBox="1"/>
          <p:nvPr>
            <p:ph idx="13" type="body"/>
          </p:nvPr>
        </p:nvSpPr>
        <p:spPr>
          <a:xfrm>
            <a:off x="6223595" y="4472323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1"/>
          <p:cNvSpPr txBox="1"/>
          <p:nvPr>
            <p:ph idx="14" type="body"/>
          </p:nvPr>
        </p:nvSpPr>
        <p:spPr>
          <a:xfrm>
            <a:off x="8921607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1"/>
          <p:cNvSpPr txBox="1"/>
          <p:nvPr>
            <p:ph idx="15" type="body"/>
          </p:nvPr>
        </p:nvSpPr>
        <p:spPr>
          <a:xfrm>
            <a:off x="8921605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0"/>
          <p:cNvSpPr txBox="1"/>
          <p:nvPr>
            <p:ph idx="1" type="body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0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0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0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7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7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7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232" name="Google Shape;232;p23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3244516" y="1828799"/>
            <a:ext cx="57029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b="1" i="0" lang="zh-CN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黑與白中的黑白</a:t>
            </a:r>
            <a:endParaRPr b="1" i="0" sz="7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哥林多後書2：17-18</a:t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舊事可以是</a:t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囂張跋扈，明知故犯</a:t>
            </a:r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（參照創4：9，24；詩1：1；羅7：18-19）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舊事可以是</a:t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有口無心地的好品行</a:t>
            </a:r>
            <a:endParaRPr/>
          </a:p>
        </p:txBody>
      </p:sp>
      <p:sp>
        <p:nvSpPr>
          <p:cNvPr id="303" name="Google Shape;303;p33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（參照賽58；摩5：21-24；太15：8-9；歌2：8）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舊事可以是</a:t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為了得到好處而相信耶穌</a:t>
            </a:r>
            <a:endParaRPr/>
          </a:p>
        </p:txBody>
      </p:sp>
      <p:sp>
        <p:nvSpPr>
          <p:cNvPr id="309" name="Google Shape;309;p34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（參照約6：25-66）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/>
        </p:nvSpPr>
        <p:spPr>
          <a:xfrm>
            <a:off x="2047374" y="1683531"/>
            <a:ext cx="9743573" cy="44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“舊事”始終是</a:t>
            </a:r>
            <a:b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人定勝天、唯我獨尊的心志，</a:t>
            </a:r>
            <a:b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自命清高、不把神當一回事的態度，</a:t>
            </a:r>
            <a:b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不認識神、不仰賴神、不貼近神的關係。</a:t>
            </a:r>
            <a:endParaRPr/>
          </a:p>
        </p:txBody>
      </p:sp>
      <p:sp>
        <p:nvSpPr>
          <p:cNvPr id="315" name="Google Shape;315;p35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（參照創3：6；詩14：1-3；羅1：21-31）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/>
        </p:nvSpPr>
        <p:spPr>
          <a:xfrm>
            <a:off x="2047374" y="1683531"/>
            <a:ext cx="9743573" cy="4984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愚 頑 人 心 裡 說 ： 沒 有 神 。 他 們 都 是 邪 惡 ， 行 了 可 憎 惡 的 事 ； 沒 有 一 個 人 行 善 。2 耶 和 華 從 天 上 垂 看 世 人 ， 要 看 有 明 白 的 沒 有 ， 有 尋 求 神 的 沒 有 。3 他 們 都 偏 離 正 路 ， 一 同 變 為 污 穢 ； 並 沒 有 行 善 的 ， 連 一 個 也 沒 有 。</a:t>
            </a:r>
            <a:endParaRPr/>
          </a:p>
        </p:txBody>
      </p:sp>
      <p:sp>
        <p:nvSpPr>
          <p:cNvPr id="321" name="Google Shape;321;p36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詩14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我真是苦阿！誰能救我脫離這取死的身體呢？</a:t>
            </a:r>
            <a:endParaRPr/>
          </a:p>
        </p:txBody>
      </p:sp>
      <p:sp>
        <p:nvSpPr>
          <p:cNvPr id="327" name="Google Shape;327;p37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羅7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idx="4294967295" type="body"/>
          </p:nvPr>
        </p:nvSpPr>
        <p:spPr>
          <a:xfrm>
            <a:off x="305963" y="62822"/>
            <a:ext cx="11580073" cy="42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Tsong"/>
                <a:ea typeface="STsong"/>
                <a:cs typeface="STsong"/>
                <a:sym typeface="STsong"/>
              </a:rPr>
              <a:t>耶稣能够叫一切都更新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Tsong"/>
                <a:ea typeface="STsong"/>
                <a:cs typeface="STsong"/>
                <a:sym typeface="STsong"/>
              </a:rPr>
              <a:t>耶稣能够体会你的心情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Tsong"/>
                <a:ea typeface="STsong"/>
                <a:cs typeface="STsong"/>
                <a:sym typeface="STsong"/>
              </a:rPr>
              <a:t>耶稣能够改变你的曾经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Tsong"/>
                <a:ea typeface="STsong"/>
                <a:cs typeface="STsong"/>
                <a:sym typeface="STsong"/>
              </a:rPr>
              <a:t>耶稣爱你   耶稣疼你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Tsong"/>
                <a:ea typeface="STsong"/>
                <a:cs typeface="STsong"/>
                <a:sym typeface="STsong"/>
              </a:rPr>
              <a:t>耶稣能造一个全新的你</a:t>
            </a:r>
            <a:endParaRPr b="1" sz="4400">
              <a:latin typeface="STsong"/>
              <a:ea typeface="STsong"/>
              <a:cs typeface="STsong"/>
              <a:sym typeface="STsong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>
              <a:latin typeface="STsong"/>
              <a:ea typeface="STsong"/>
              <a:cs typeface="STsong"/>
              <a:sym typeface="STso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idx="4294967295" type="body"/>
          </p:nvPr>
        </p:nvSpPr>
        <p:spPr>
          <a:xfrm>
            <a:off x="305963" y="62822"/>
            <a:ext cx="11580073" cy="42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你说阴天代表你的心情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雨天更是你对生命的反映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你说每天生活一样平静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对于未来没有一点信心</a:t>
            </a:r>
            <a:endParaRPr b="1" sz="44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/>
          <p:nvPr>
            <p:ph idx="4294967295" type="body"/>
          </p:nvPr>
        </p:nvSpPr>
        <p:spPr>
          <a:xfrm>
            <a:off x="305963" y="62822"/>
            <a:ext cx="11580073" cy="42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亲爱朋友你是否曾经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曾经观看满天的星星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期待有人能够了解你心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能够爱你  赐你力量更新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/>
          <p:nvPr>
            <p:ph idx="4294967295" type="body"/>
          </p:nvPr>
        </p:nvSpPr>
        <p:spPr>
          <a:xfrm>
            <a:off x="305963" y="62822"/>
            <a:ext cx="11580073" cy="42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耶稣能够叫一切都更新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耶稣能够体会你的心情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耶稣能够改变你的曾经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耶稣爱你   耶稣疼你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耶稣能造一个全新的你</a:t>
            </a:r>
            <a:endParaRPr b="1" sz="44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x2</a:t>
            </a:r>
            <a:endParaRPr b="1" sz="44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241" name="Google Shape;241;p24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2047374" y="1683531"/>
            <a:ext cx="8019047" cy="89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我們是基督裡新造的人。</a:t>
            </a:r>
            <a:endParaRPr b="0" i="0" sz="5000" u="none" cap="none" strike="noStrike">
              <a:solidFill>
                <a:srgbClr val="FFFFFF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哥林多後書2：17-18：可激發的思索</a:t>
            </a:r>
            <a:endParaRPr b="0" i="0" sz="3000" u="sng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/>
          <p:nvPr>
            <p:ph idx="4294967295" type="body"/>
          </p:nvPr>
        </p:nvSpPr>
        <p:spPr>
          <a:xfrm>
            <a:off x="305963" y="62822"/>
            <a:ext cx="11580073" cy="42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耶稣爱你   耶稣疼你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耶稣能造一个全新的你</a:t>
            </a:r>
            <a:endParaRPr b="1" sz="44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CN" sz="4400">
                <a:latin typeface="SimSun"/>
                <a:ea typeface="SimSun"/>
                <a:cs typeface="SimSun"/>
                <a:sym typeface="SimSun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/>
        </p:nvSpPr>
        <p:spPr>
          <a:xfrm>
            <a:off x="2047374" y="1683531"/>
            <a:ext cx="9743573" cy="4373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若 有 人 在 基 督 裡 ， 他 就 是 </a:t>
            </a:r>
            <a:r>
              <a:rPr b="1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</a:t>
            </a:r>
            <a:r>
              <a:rPr b="0" i="0" lang="zh-CN" sz="35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造 的 人 ，舊 事 已 過 ，看 吶 ，都 變 成 </a:t>
            </a:r>
            <a:r>
              <a:rPr b="1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 的</a:t>
            </a:r>
            <a:r>
              <a:rPr b="0" i="0" lang="zh-CN" sz="35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了 。18 一 切 都 是 出 於 神 ； 他 藉 著 基 督 使 我 們 與 他 和 好 ， 又 將 勸 人 與 他 和 好 的 職 分 賜 給 我 們 。</a:t>
            </a:r>
            <a:endParaRPr b="0" i="0" sz="3500" u="none" cap="none" strike="noStrik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往往指的是本質上的新，或是和平常的不同，或是比之前更好，甚至是史無前例。</a:t>
            </a:r>
            <a:endParaRPr/>
          </a:p>
        </p:txBody>
      </p:sp>
      <p:sp>
        <p:nvSpPr>
          <p:cNvPr id="363" name="Google Shape;363;p43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林後5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/>
        </p:nvSpPr>
        <p:spPr>
          <a:xfrm>
            <a:off x="2047374" y="1683531"/>
            <a:ext cx="9743573" cy="356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但這裡“新的” 這個字，更是指向基督徒認知我們的生命之所以是“新的”，是因為本質上，我們的生命就是耶穌的生命，正如枝子連結於葡萄樹，也就會結出葡萄，而不是榴蓮。</a:t>
            </a:r>
            <a:endParaRPr/>
          </a:p>
        </p:txBody>
      </p:sp>
      <p:sp>
        <p:nvSpPr>
          <p:cNvPr id="369" name="Google Shape;369;p44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（參照約15：1-5）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/>
        </p:nvSpPr>
        <p:spPr>
          <a:xfrm>
            <a:off x="2047374" y="1683531"/>
            <a:ext cx="9743573" cy="2860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同時，因為我們的生命有了耶穌生命的本質，我們生命的“新”是比舊的版本來的更好，正如我們對神的敬拜，從由祭司為代表轉換成心靈誠實的直接和自由。</a:t>
            </a:r>
            <a:endParaRPr/>
          </a:p>
        </p:txBody>
      </p:sp>
      <p:sp>
        <p:nvSpPr>
          <p:cNvPr id="375" name="Google Shape;375;p45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（參照約4：21-24）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/>
        </p:nvSpPr>
        <p:spPr>
          <a:xfrm>
            <a:off x="2047374" y="1683531"/>
            <a:ext cx="9743573" cy="2314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耶穌自己的形容，也是唯一對他最真切本質的形容：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 心 裡 柔 和 謙 卑</a:t>
            </a:r>
            <a:endParaRPr/>
          </a:p>
        </p:txBody>
      </p:sp>
      <p:sp>
        <p:nvSpPr>
          <p:cNvPr id="381" name="Google Shape;381;p46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太11：29a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/>
        </p:nvSpPr>
        <p:spPr>
          <a:xfrm>
            <a:off x="2047374" y="1683531"/>
            <a:ext cx="9743573" cy="2668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壓 傷 的 蘆 葦 ， 他 不 折 斷 ； 將 殘 的 燈 火 ， 他 不 吹 滅 ； 等 他 施 行 公 理 ， 叫 公 理 得 勝 。</a:t>
            </a:r>
            <a:endParaRPr/>
          </a:p>
        </p:txBody>
      </p:sp>
      <p:sp>
        <p:nvSpPr>
          <p:cNvPr id="387" name="Google Shape;387;p47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太12；賽42：3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/>
        </p:nvSpPr>
        <p:spPr>
          <a:xfrm>
            <a:off x="2047374" y="1683531"/>
            <a:ext cx="9743573" cy="356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他 本 有 神 的 形 像 ， 不 以 自 己 與 神 同 等 為 強 奪 的 ；7 反 倒 虛 己 ， 取 了 奴 僕 的 形 像 ， 成 為 人 的 樣 式 ；8 既 有 人 的 樣 子 ， 就 自 己 卑 微 ， 存 心 順 服 ， 以 至 於 死 ， 且 死 在 十 字 架 上 。</a:t>
            </a:r>
            <a:endParaRPr/>
          </a:p>
        </p:txBody>
      </p:sp>
      <p:sp>
        <p:nvSpPr>
          <p:cNvPr id="393" name="Google Shape;393;p48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腓2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/>
        </p:nvSpPr>
        <p:spPr>
          <a:xfrm>
            <a:off x="2047374" y="1683531"/>
            <a:ext cx="9743573" cy="3553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耶穌如此愛我們，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就因為他以他的天父的心為心，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以他的天父的榮耀為優先，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深切地知道天父是愛他的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/>
          <p:nvPr/>
        </p:nvSpPr>
        <p:spPr>
          <a:xfrm>
            <a:off x="2047374" y="1683531"/>
            <a:ext cx="9743573" cy="4984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我 在 他 們 裡 面 ， 你 在 我 裡 面 ， 使 他 們 完 完 全 全 的 合 而 為 一 ， 叫 世 人 知 道 你 差 了 我 來 ， 也 知 道 你 愛 他 們 如 同 愛 我 一 樣 。24 父 阿 ， 我 在 那 裡 ， 願 你 所 賜 給 我 的 人 也 同 我 在 那 裡 ， 叫 他 們 看 見 你 所 賜 給 我 的 榮 耀 ； 因 為 創 立 世 界 以 前 ， 你 已 經 愛 我 了 。</a:t>
            </a:r>
            <a:endParaRPr/>
          </a:p>
        </p:txBody>
      </p:sp>
      <p:sp>
        <p:nvSpPr>
          <p:cNvPr id="404" name="Google Shape;404;p50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約17</a:t>
            </a:r>
            <a:endParaRPr b="0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/>
        </p:nvSpPr>
        <p:spPr>
          <a:xfrm>
            <a:off x="2047374" y="1683531"/>
            <a:ext cx="9743573" cy="127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所以耶穌看見花朵、飛鳥時，看見的是天父的愛和供應，也就不為自己的明天憂慮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250" name="Google Shape;250;p25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2047374" y="1683531"/>
            <a:ext cx="9743573" cy="4984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我們今天的証道所要宣告的，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就是這“舊事已過去，新人已造成”的福音，是神親自讓舊事在基督裡成了過去的好消息，是神親自讓我們在基督裡被全新創造的好消息，是“不出於我們的行為，免得我們自誇”福音，是“一切除舊迎新都出於神”的好消息。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哥林多後書2：17-18：可激發的思索</a:t>
            </a:r>
            <a:endParaRPr b="0" i="0" sz="3000" u="sng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/>
        </p:nvSpPr>
        <p:spPr>
          <a:xfrm>
            <a:off x="2047374" y="1683531"/>
            <a:ext cx="9743573" cy="313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所以耶穌看見花朵、飛鳥時，看見的是天父的愛和供應，也就不為自己的明天憂慮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所以耶穌說他愛門徒到底時，就屈伸為門徒們洗腳，並以祝福來回應他們對他的棄絕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/>
          <p:nvPr/>
        </p:nvSpPr>
        <p:spPr>
          <a:xfrm>
            <a:off x="2047374" y="1683531"/>
            <a:ext cx="9743573" cy="4992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所以耶穌看見花朵、飛鳥時，看見的是天父的愛和供應，也就不為自己的明天憂慮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所以耶穌說他愛門徒到底時，就屈伸為門徒們洗腳，並以祝福來回應他們對他的棄絕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所以耶穌在他上十字架前苦不堪言的時候，沒有擅自主張，而是三次確認：就願父神袮旨意成全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425" name="Google Shape;425;p54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4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4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林後5</a:t>
            </a:r>
            <a:endParaRPr b="0" i="0" sz="3000" u="sng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4"/>
          <p:cNvSpPr txBox="1"/>
          <p:nvPr/>
        </p:nvSpPr>
        <p:spPr>
          <a:xfrm>
            <a:off x="2047374" y="1683531"/>
            <a:ext cx="9743573" cy="4992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7F7F7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 若 有 人 在 基 督 裡 ， 他 就 是 新 造 的 人 ，舊 事 </a:t>
            </a:r>
            <a:r>
              <a:rPr b="1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已 過</a:t>
            </a:r>
            <a:r>
              <a:rPr b="0" i="0" lang="zh-CN" sz="3500" u="none" cap="none" strike="noStrike">
                <a:solidFill>
                  <a:srgbClr val="7F7F7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，看 吶 ，都 變 成 新 的 了 。18 一 切 都 是 出 於 神 ； 他 藉 著 基 督 使 我 們 與 他 和 好 ， 又 將 勸 人 與 他 和 好 的 職 分 賜 給 我 們 。</a:t>
            </a:r>
            <a:endParaRPr b="0" i="0" sz="3500" u="none" cap="none" strike="noStrike">
              <a:solidFill>
                <a:srgbClr val="7F7F7F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7F7F7F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一方面，舊事正在消逝中，是無法避免的。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另一方面，不論是什麼舊事，它都不會永久存在的。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434" name="Google Shape;434;p55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5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林後5</a:t>
            </a:r>
            <a:endParaRPr b="0" i="0" sz="3000" u="sng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5"/>
          <p:cNvSpPr txBox="1"/>
          <p:nvPr/>
        </p:nvSpPr>
        <p:spPr>
          <a:xfrm>
            <a:off x="2047374" y="1683531"/>
            <a:ext cx="9743573" cy="4373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7F7F7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 若 有 人 在 基 督 裡 ， 他 就 是 新 造 的 人 ，舊 事 已 過 ，看 吶 ，都 </a:t>
            </a:r>
            <a:r>
              <a:rPr b="1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變 成</a:t>
            </a:r>
            <a:r>
              <a:rPr b="0" i="0" lang="zh-CN" sz="3500" u="none" cap="none" strike="noStrike">
                <a:solidFill>
                  <a:srgbClr val="7F7F7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新 的 了 。18 一 切 都 是 出 於 神 ； 他 藉 著 基 督 使 我 們 與 他 和 好 ， 又 將 勸 人 與 他 和 好 的 職 分 賜 給 我 們 。</a:t>
            </a:r>
            <a:endParaRPr b="0" i="0" sz="3500" u="none" cap="none" strike="noStrike">
              <a:solidFill>
                <a:srgbClr val="7F7F7F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7F7F7F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一方面，新的創造已經存在而且成型了。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另一方面，創造的新的程度正在加深中。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443" name="Google Shape;443;p56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6"/>
          <p:cNvSpPr txBox="1"/>
          <p:nvPr/>
        </p:nvSpPr>
        <p:spPr>
          <a:xfrm>
            <a:off x="2047374" y="1683531"/>
            <a:ext cx="9743573" cy="356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在神的眼中，我們的舊離新長，既是個未然的事，因為我們目前仍活出黑白參雜的壞與好。但又因耶穌在十字架上所成就的救贖，我們的舊離新長，也已經是個已然的事，永恆裡已經成就。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8135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/>
          <p:cNvSpPr txBox="1"/>
          <p:nvPr/>
        </p:nvSpPr>
        <p:spPr>
          <a:xfrm>
            <a:off x="2047374" y="1819888"/>
            <a:ext cx="8019047" cy="44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基督裡新生命對我有多少的吸引？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什麼阻擾我更佳地享受在基督裡的新生命？</a:t>
            </a:r>
            <a:endParaRPr/>
          </a:p>
        </p:txBody>
      </p:sp>
      <p:sp>
        <p:nvSpPr>
          <p:cNvPr id="451" name="Google Shape;451;p57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林後5：17-18：可實踐的見證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se-up of porcupine hair" id="457" name="Google Shape;457;p58"/>
          <p:cNvPicPr preferRelativeResize="0"/>
          <p:nvPr/>
        </p:nvPicPr>
        <p:blipFill rotWithShape="1">
          <a:blip r:embed="rId3">
            <a:alphaModFix/>
          </a:blip>
          <a:srcRect b="5805" l="0" r="0" t="99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8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8"/>
          <p:cNvSpPr txBox="1"/>
          <p:nvPr/>
        </p:nvSpPr>
        <p:spPr>
          <a:xfrm>
            <a:off x="3244516" y="1828800"/>
            <a:ext cx="570296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0" i="1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默想…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0" i="1" lang="zh-CN" sz="35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默禱…</a:t>
            </a:r>
            <a:endParaRPr b="0" i="1" sz="3500" u="none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8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林後5：17-18</a:t>
            </a:r>
            <a:endParaRPr b="0" i="0" sz="3000" u="none" cap="none" strike="noStrike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1708485" y="2787316"/>
            <a:ext cx="26790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b="0" i="0" lang="zh-CN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舊事</a:t>
            </a:r>
            <a:endParaRPr b="0" i="0" sz="7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7804484" y="2787316"/>
            <a:ext cx="26790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0" i="0" lang="zh-CN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新人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（取自哀3：22-26）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2047374" y="1683531"/>
            <a:ext cx="9743573" cy="4276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不致消滅，是出於您諸般的慈愛；是因您的憐憫不致斷絕。每早晨，這都是新的；您的誠實極其廣大！我心裡說：袮是我的分，因此，我要仰望袮。凡等候您，心裡尋求您的，您必施恩給那人。我們仰望您，靜默等候您的救恩，這原是好的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0066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（取自林後5：17-18）</a:t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2047374" y="1683531"/>
            <a:ext cx="9743573" cy="356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我們在基督裡的人，就是新造的人，我們的舊事已過，我們要注視，我們都變成新的了 。這一切都是出於您 ；袮藉著基督使我們與父神您和好，又將勸人與您和好的職分賜給我們眾新人。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林後5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2047374" y="1683531"/>
            <a:ext cx="9743573" cy="5080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若 有 人 在 基 督 裡 ， 他 就 是 新 造 的 人 ，</a:t>
            </a:r>
            <a:r>
              <a:rPr b="1" i="0" lang="zh-CN" sz="3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 事</a:t>
            </a:r>
            <a:r>
              <a:rPr b="0" i="0" lang="zh-CN" sz="35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已 過 ，看 吶 ，都 變 成 新 的 了 。18 一 切 都 是 出 於 神 ； 他 藉 著 基 督 使 我 們 與 他 和 好 ， 又 將 勸 人 與 他 和 好 的 職 分 賜 給 我 們 。</a:t>
            </a:r>
            <a:endParaRPr b="0" i="0" sz="3500" u="none" cap="none" strike="noStrik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</a:pPr>
            <a:r>
              <a:rPr b="0" i="0" lang="zh-CN" sz="3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指的可以是那遠古的事物，也可以是那屬於另一個時期的事物，或是歷史事件、或是風俗學說、或是行為表現。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舊事可以是</a:t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身在福中不知福，有眼無珠</a:t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（參照太6：25-34；詩121）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/>
        </p:nvSpPr>
        <p:spPr>
          <a:xfrm>
            <a:off x="2047374" y="1683531"/>
            <a:ext cx="9743573" cy="178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舊事可以是</a:t>
            </a:r>
            <a:endParaRPr b="0" i="0" sz="5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b="0" i="0" lang="zh-CN" sz="5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忘恩負義，不飲水思源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2047374" y="1018056"/>
            <a:ext cx="80190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zh-CN" sz="3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（參照出14，15，16；太5：45）</a:t>
            </a:r>
            <a:endParaRPr b="0" i="0" sz="3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ineVTI">
  <a:themeElements>
    <a:clrScheme name="Pine">
      <a:dk1>
        <a:srgbClr val="000000"/>
      </a:dk1>
      <a:lt1>
        <a:srgbClr val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2018-07-27T21:13:16Z</dcterms:created>
  <dc:creator>z.boyang@outlook.com</dc:creator>
</cp:coreProperties>
</file>